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83"/>
  </p:notesMasterIdLst>
  <p:sldIdLst>
    <p:sldId id="418" r:id="rId2"/>
    <p:sldId id="567" r:id="rId3"/>
    <p:sldId id="263" r:id="rId4"/>
    <p:sldId id="1496" r:id="rId5"/>
    <p:sldId id="1497" r:id="rId6"/>
    <p:sldId id="1489" r:id="rId7"/>
    <p:sldId id="1498" r:id="rId8"/>
    <p:sldId id="268" r:id="rId9"/>
    <p:sldId id="1499" r:id="rId10"/>
    <p:sldId id="1500" r:id="rId11"/>
    <p:sldId id="1502" r:id="rId12"/>
    <p:sldId id="1501" r:id="rId13"/>
    <p:sldId id="1503" r:id="rId14"/>
    <p:sldId id="1504" r:id="rId15"/>
    <p:sldId id="1505" r:id="rId16"/>
    <p:sldId id="695" r:id="rId17"/>
    <p:sldId id="693" r:id="rId18"/>
    <p:sldId id="715" r:id="rId19"/>
    <p:sldId id="694" r:id="rId20"/>
    <p:sldId id="716" r:id="rId21"/>
    <p:sldId id="717" r:id="rId22"/>
    <p:sldId id="719" r:id="rId23"/>
    <p:sldId id="696" r:id="rId24"/>
    <p:sldId id="697" r:id="rId25"/>
    <p:sldId id="743" r:id="rId26"/>
    <p:sldId id="744" r:id="rId27"/>
    <p:sldId id="745" r:id="rId28"/>
    <p:sldId id="699" r:id="rId29"/>
    <p:sldId id="700" r:id="rId30"/>
    <p:sldId id="748" r:id="rId31"/>
    <p:sldId id="741" r:id="rId32"/>
    <p:sldId id="749" r:id="rId33"/>
    <p:sldId id="701" r:id="rId34"/>
    <p:sldId id="1507" r:id="rId35"/>
    <p:sldId id="555" r:id="rId36"/>
    <p:sldId id="750" r:id="rId37"/>
    <p:sldId id="751" r:id="rId38"/>
    <p:sldId id="752" r:id="rId39"/>
    <p:sldId id="753" r:id="rId40"/>
    <p:sldId id="621" r:id="rId41"/>
    <p:sldId id="754" r:id="rId42"/>
    <p:sldId id="755" r:id="rId43"/>
    <p:sldId id="622" r:id="rId44"/>
    <p:sldId id="623" r:id="rId45"/>
    <p:sldId id="624" r:id="rId46"/>
    <p:sldId id="1508" r:id="rId47"/>
    <p:sldId id="647" r:id="rId48"/>
    <p:sldId id="648" r:id="rId49"/>
    <p:sldId id="650" r:id="rId50"/>
    <p:sldId id="639" r:id="rId51"/>
    <p:sldId id="651" r:id="rId52"/>
    <p:sldId id="652" r:id="rId53"/>
    <p:sldId id="653" r:id="rId54"/>
    <p:sldId id="646" r:id="rId55"/>
    <p:sldId id="654" r:id="rId56"/>
    <p:sldId id="657" r:id="rId57"/>
    <p:sldId id="1509" r:id="rId58"/>
    <p:sldId id="658" r:id="rId59"/>
    <p:sldId id="662" r:id="rId60"/>
    <p:sldId id="663" r:id="rId61"/>
    <p:sldId id="664" r:id="rId62"/>
    <p:sldId id="665" r:id="rId63"/>
    <p:sldId id="758" r:id="rId64"/>
    <p:sldId id="759" r:id="rId65"/>
    <p:sldId id="760" r:id="rId66"/>
    <p:sldId id="667" r:id="rId67"/>
    <p:sldId id="668" r:id="rId68"/>
    <p:sldId id="670" r:id="rId69"/>
    <p:sldId id="573" r:id="rId70"/>
    <p:sldId id="680" r:id="rId71"/>
    <p:sldId id="682" r:id="rId72"/>
    <p:sldId id="686" r:id="rId73"/>
    <p:sldId id="683" r:id="rId74"/>
    <p:sldId id="756" r:id="rId75"/>
    <p:sldId id="757" r:id="rId76"/>
    <p:sldId id="706" r:id="rId77"/>
    <p:sldId id="688" r:id="rId78"/>
    <p:sldId id="689" r:id="rId79"/>
    <p:sldId id="690" r:id="rId80"/>
    <p:sldId id="761" r:id="rId81"/>
    <p:sldId id="455"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6939" autoAdjust="0"/>
  </p:normalViewPr>
  <p:slideViewPr>
    <p:cSldViewPr snapToGrid="0">
      <p:cViewPr varScale="1">
        <p:scale>
          <a:sx n="87" d="100"/>
          <a:sy n="87" d="100"/>
        </p:scale>
        <p:origin x="22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10/07/2024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provides a background to the case study that forms the basis of this session. It is important that the trainer give a brief introduction to the case study,  which puts the participants in the position of a law enforcement official in a fictitious country called Middle Earth. Other countries that are subsequently discussed in the case study, i.e. Mordor and Rohan, must also be introduced to the participants.</a:t>
            </a:r>
          </a:p>
          <a:p>
            <a:endParaRPr lang="en-US" altLang="en-US" dirty="0"/>
          </a:p>
          <a:p>
            <a:r>
              <a:rPr lang="en-US" altLang="en-US" dirty="0"/>
              <a:t>It may be useful to also introduce the participants to the structure of the remaining part of the lesson – the case study is divided into four connected parts, each dealing with a particular category of issues.  The first part deals with substantive law issues, the second part with procedural power related issues, the third with issues relating to other forms of cooperation and the fourth with issues relating to mutual legal assistance. </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12</a:t>
            </a:fld>
            <a:endParaRPr lang="en-US"/>
          </a:p>
        </p:txBody>
      </p:sp>
    </p:spTree>
    <p:extLst>
      <p:ext uri="{BB962C8B-B14F-4D97-AF65-F5344CB8AC3E}">
        <p14:creationId xmlns:p14="http://schemas.microsoft.com/office/powerpoint/2010/main" val="414112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provides a background to the case study that forms the basis of this session. It is important that the trainer give a brief introduction to the case study,  which puts the participants in the position of a law enforcement official in a fictitious country called Middle Earth. Other countries that are subsequently discussed in the case study, i.e. Mordor and Rohan, must also be introduced to the participants.</a:t>
            </a:r>
          </a:p>
          <a:p>
            <a:endParaRPr lang="en-US" altLang="en-US" dirty="0"/>
          </a:p>
          <a:p>
            <a:r>
              <a:rPr lang="en-US" altLang="en-US" dirty="0"/>
              <a:t>It may be useful to also introduce the participants to the structure of the remaining part of the lesson – the case study is divided into four connected parts, each dealing with a particular category of issues.  The first part deals with substantive law issues, the second part with procedural power related issues, the third with issues relating to other forms of cooperation and the fourth with issues relating to mutual legal assistance. </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14</a:t>
            </a:fld>
            <a:endParaRPr lang="en-US"/>
          </a:p>
        </p:txBody>
      </p:sp>
    </p:spTree>
    <p:extLst>
      <p:ext uri="{BB962C8B-B14F-4D97-AF65-F5344CB8AC3E}">
        <p14:creationId xmlns:p14="http://schemas.microsoft.com/office/powerpoint/2010/main" val="199585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9619659-6CA0-4EFD-A729-75A1FA642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F70766B-48E8-4609-B689-F8E7FEEC11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trainer should explain the questions relating to substantive law to the delegates.</a:t>
            </a:r>
          </a:p>
          <a:p>
            <a:endParaRPr lang="en-US" altLang="en-US" dirty="0"/>
          </a:p>
          <a:p>
            <a:r>
              <a:rPr lang="en-US" altLang="en-US" dirty="0"/>
              <a:t>The first question relates to the conduct of hacking into a computer system of a financial institution. It requires identification of the relevant offences and it is expected that a justification for the relevant offences would be provided under domestic law.</a:t>
            </a:r>
          </a:p>
          <a:p>
            <a:endParaRPr lang="en-US" altLang="en-US" dirty="0"/>
          </a:p>
          <a:p>
            <a:r>
              <a:rPr lang="en-US" altLang="en-US" dirty="0"/>
              <a:t>The second question relates to criminal conduct that is occurring on DarkHacker and particularly relates to the selling of the translation software on the forum. It requires participants to identify the relevant offences and provide justification for such answer.</a:t>
            </a:r>
          </a:p>
          <a:p>
            <a:endParaRPr lang="en-US" altLang="en-US" dirty="0"/>
          </a:p>
          <a:p>
            <a:r>
              <a:rPr lang="en-US" altLang="en-US" dirty="0"/>
              <a:t>The third question relates to the conduct of the law enforcement official who procured access codes for the purposes of accessing a computer system. </a:t>
            </a:r>
          </a:p>
        </p:txBody>
      </p:sp>
      <p:sp>
        <p:nvSpPr>
          <p:cNvPr id="28676" name="Slide Number Placeholder 3">
            <a:extLst>
              <a:ext uri="{FF2B5EF4-FFF2-40B4-BE49-F238E27FC236}">
                <a16:creationId xmlns:a16="http://schemas.microsoft.com/office/drawing/2014/main" id="{8C7BABD7-1DE7-4CFC-B3DA-E0169523AC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C31AA41-3CC9-42BC-8CE2-812DC5BBC67D}"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79FC9E2-B51B-4B33-93C3-8291CB5F15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660014C-0C7E-4C22-A437-728B912437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trainer is required to explain the facts relating to Part 3 (procedural powers) in this slide to the participants. It is important that the facts be clearly explained so that the participants are able to correctly answer the questions related to the case study. </a:t>
            </a:r>
          </a:p>
          <a:p>
            <a:endParaRPr lang="en-US" altLang="en-US"/>
          </a:p>
          <a:p>
            <a:r>
              <a:rPr lang="en-US" altLang="en-US"/>
              <a:t>In particular the trainer should emphasize that the email service provider is headquartered in and has data centers located within the country in which the investigation is being conducted. The trainer should also clarify that the email service provider has a limited retention period of 7 days and deletes  all data (content data and traffic data) after this period unless such data is required to be maintained pursuant to a court order.</a:t>
            </a:r>
          </a:p>
          <a:p>
            <a:endParaRPr lang="en-US" altLang="en-US"/>
          </a:p>
          <a:p>
            <a:r>
              <a:rPr lang="en-US" altLang="en-US"/>
              <a:t>The aim of law enforcement at this stage should also be clarified.  In particular you wish to obtain information to identify the agent who sent you the email. This will assist the delegates to identify the correct procedural powers and necessary action to undertake when solving the case study.</a:t>
            </a:r>
          </a:p>
        </p:txBody>
      </p:sp>
      <p:sp>
        <p:nvSpPr>
          <p:cNvPr id="30724" name="Slide Number Placeholder 3">
            <a:extLst>
              <a:ext uri="{FF2B5EF4-FFF2-40B4-BE49-F238E27FC236}">
                <a16:creationId xmlns:a16="http://schemas.microsoft.com/office/drawing/2014/main" id="{29000D9C-5607-4E05-B311-C690288D08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150162-1764-4B4B-8AE1-CF7F55510F86}"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C90AF26-7F6B-4C47-B5ED-7B2ACE632F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4919F09-744F-4E13-A4D3-81E5B80BFD8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US" altLang="en-US"/>
              <a:t>The trainer is required to explain the facts relating to Part 2 (substantive law) in this slide to the participants. It is important that the facts be clearly explained so that the participants are able to correctly answer the questions related to the case study. </a:t>
            </a:r>
          </a:p>
          <a:p>
            <a:pPr>
              <a:defRPr/>
            </a:pPr>
            <a:endParaRPr lang="en-US" altLang="en-US"/>
          </a:p>
          <a:p>
            <a:pPr>
              <a:defRPr/>
            </a:pPr>
            <a:r>
              <a:rPr lang="en-US" altLang="en-US"/>
              <a:t>The trainer should first explain the hack by unknown cybercriminals into the data drives of the unknown cybercriminals. It should also be elaborated that such hack was followed by the installation of malware onto such computer systems. The effect/impact of the malware as being restricted to increasing the size of the mouse cursor and that the hacking has no additional impact on computer systems or computer data.</a:t>
            </a:r>
          </a:p>
          <a:p>
            <a:pPr>
              <a:defRPr/>
            </a:pPr>
            <a:endParaRPr lang="en-US" altLang="en-US"/>
          </a:p>
          <a:p>
            <a:pPr>
              <a:defRPr/>
            </a:pPr>
            <a:r>
              <a:rPr lang="en-US" altLang="en-US"/>
              <a:t>In regards to the selling of the translation software, the trainer should emphasize that the translation software functions as a dual-use device which is openly advertised as also enabling access to computer systems without right.</a:t>
            </a:r>
          </a:p>
          <a:p>
            <a:pPr>
              <a:defRPr/>
            </a:pPr>
            <a:endParaRPr lang="en-US" altLang="en-US"/>
          </a:p>
          <a:p>
            <a:pPr>
              <a:defRPr/>
            </a:pPr>
            <a:r>
              <a:rPr lang="en-US" altLang="en-US"/>
              <a:t>In regards to the undercover operation conducted by the participants, the trainer should emphasize that such operation involves the procurement of access codes which enables access to a number of computer systems. It should also be clarified that the undercover operation was done without right, and solely for the purposes of law enforcement and with the intention to identify the individuals operating DarkHacker.</a:t>
            </a:r>
          </a:p>
        </p:txBody>
      </p:sp>
      <p:sp>
        <p:nvSpPr>
          <p:cNvPr id="33796" name="Slide Number Placeholder 3">
            <a:extLst>
              <a:ext uri="{FF2B5EF4-FFF2-40B4-BE49-F238E27FC236}">
                <a16:creationId xmlns:a16="http://schemas.microsoft.com/office/drawing/2014/main" id="{116353A0-7DA9-4F18-991D-D0758F907C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3661773-4983-43E2-81B1-F69DF47D0CE2}"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C90AF26-7F6B-4C47-B5ED-7B2ACE632F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4919F09-744F-4E13-A4D3-81E5B80BFD8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US" altLang="en-US"/>
              <a:t>The trainer is required to explain the facts relating to Part 2 (substantive law) in this slide to the participants. It is important that the facts be clearly explained so that the participants are able to correctly answer the questions related to the case study. </a:t>
            </a:r>
          </a:p>
          <a:p>
            <a:pPr>
              <a:defRPr/>
            </a:pPr>
            <a:endParaRPr lang="en-US" altLang="en-US"/>
          </a:p>
          <a:p>
            <a:pPr>
              <a:defRPr/>
            </a:pPr>
            <a:r>
              <a:rPr lang="en-US" altLang="en-US"/>
              <a:t>The trainer should first explain the hack by unknown cybercriminals into the data drives of the unknown cybercriminals. It should also be elaborated that such hack was followed by the installation of malware onto such computer systems. The effect/impact of the malware as being restricted to increasing the size of the mouse cursor and that the hacking has no additional impact on computer systems or computer data.</a:t>
            </a:r>
          </a:p>
          <a:p>
            <a:pPr>
              <a:defRPr/>
            </a:pPr>
            <a:endParaRPr lang="en-US" altLang="en-US"/>
          </a:p>
          <a:p>
            <a:pPr>
              <a:defRPr/>
            </a:pPr>
            <a:r>
              <a:rPr lang="en-US" altLang="en-US"/>
              <a:t>In regards to the selling of the translation software, the trainer should emphasize that the translation software functions as a dual-use device which is openly advertised as also enabling access to computer systems without right.</a:t>
            </a:r>
          </a:p>
          <a:p>
            <a:pPr>
              <a:defRPr/>
            </a:pPr>
            <a:endParaRPr lang="en-US" altLang="en-US"/>
          </a:p>
          <a:p>
            <a:pPr>
              <a:defRPr/>
            </a:pPr>
            <a:r>
              <a:rPr lang="en-US" altLang="en-US"/>
              <a:t>In regards to the undercover operation conducted by the participants, the trainer should emphasize that such operation involves the procurement of access codes which enables access to a number of computer systems. It should also be clarified that the undercover operation was done without right, and solely for the purposes of law enforcement and with the intention to identify the individuals operating DarkHacker.</a:t>
            </a:r>
          </a:p>
        </p:txBody>
      </p:sp>
      <p:sp>
        <p:nvSpPr>
          <p:cNvPr id="33796" name="Slide Number Placeholder 3">
            <a:extLst>
              <a:ext uri="{FF2B5EF4-FFF2-40B4-BE49-F238E27FC236}">
                <a16:creationId xmlns:a16="http://schemas.microsoft.com/office/drawing/2014/main" id="{116353A0-7DA9-4F18-991D-D0758F907C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3661773-4983-43E2-81B1-F69DF47D0CE2}"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33711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408DB32-4228-4620-80EA-1F7923E829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160B34A-9CB9-4E98-B301-C5D8ACC2B2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trainer should explain the questions relating to procedural powers to the delegates.</a:t>
            </a:r>
          </a:p>
          <a:p>
            <a:endParaRPr lang="en-US" altLang="en-US" dirty="0"/>
          </a:p>
          <a:p>
            <a:r>
              <a:rPr lang="en-US" altLang="en-US" dirty="0"/>
              <a:t>The first question relates to the issue that the email service provider</a:t>
            </a:r>
            <a:r>
              <a:rPr lang="ja-JP" altLang="en-US" dirty="0"/>
              <a:t>’</a:t>
            </a:r>
            <a:r>
              <a:rPr lang="en-US" altLang="ja-JP" dirty="0"/>
              <a:t>s retention policy which is limited to 7 days. The delegates are required to identify appropriate measures to prevent the investigation process from being frustrated.</a:t>
            </a:r>
          </a:p>
          <a:p>
            <a:endParaRPr lang="en-US" altLang="en-US" dirty="0"/>
          </a:p>
          <a:p>
            <a:r>
              <a:rPr lang="en-US" altLang="en-US" dirty="0"/>
              <a:t>The second question relates to identification of the necessary information that would enable identification of the person who sent the access code through the email account criminal@scammail.com. The second part of this question requires the delegates to explain how such information can be obtained.</a:t>
            </a:r>
          </a:p>
          <a:p>
            <a:endParaRPr lang="en-US" altLang="en-US" dirty="0"/>
          </a:p>
          <a:p>
            <a:r>
              <a:rPr lang="en-US" altLang="en-US" dirty="0"/>
              <a:t>The third question is slightly broader and relates to third parties that have been contacted by a particular email account. The delegates are required to identify procedure by which such information is to be obtained.</a:t>
            </a:r>
          </a:p>
        </p:txBody>
      </p:sp>
      <p:sp>
        <p:nvSpPr>
          <p:cNvPr id="39940" name="Slide Number Placeholder 3">
            <a:extLst>
              <a:ext uri="{FF2B5EF4-FFF2-40B4-BE49-F238E27FC236}">
                <a16:creationId xmlns:a16="http://schemas.microsoft.com/office/drawing/2014/main" id="{830C4A4A-4FE0-45EB-9C91-8F47887FB9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473ECAE-9D84-4D2A-BEF7-9C58ABAFB068}"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C768EFA-5B91-440A-A0E4-D3F557E871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6D42B40-DCAE-4E69-968A-A21102A09F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trainer is required to explain the facts relating to Part 4 (other forms of cooperation) in this slide to the participants. It is important that the facts be clearly explained so that the participants are able to correctly answer the questions related to the case study. </a:t>
            </a:r>
          </a:p>
          <a:p>
            <a:endParaRPr lang="en-US" altLang="en-US"/>
          </a:p>
          <a:p>
            <a:r>
              <a:rPr lang="en-US" altLang="en-US"/>
              <a:t>This part of the case study deals with mechanisms to obtain data from other jurisdictions without having to make a formal request for mutual assistance.</a:t>
            </a:r>
          </a:p>
          <a:p>
            <a:endParaRPr lang="en-US" altLang="en-US"/>
          </a:p>
          <a:p>
            <a:r>
              <a:rPr lang="en-US" altLang="en-US"/>
              <a:t>The trainer should explain that as part of the investigation process the LEAs receive an email with bank details. The email service provider is not based in Middle Earth but has its headquarters and data centers in Mordor. The trainer should emphasize that though it does not have any physical presence in Mordor, it has recently published advertisements regarding its free services in Middle Earth in local language.</a:t>
            </a:r>
          </a:p>
          <a:p>
            <a:endParaRPr lang="en-US" altLang="en-US"/>
          </a:p>
          <a:p>
            <a:r>
              <a:rPr lang="en-US" altLang="en-US"/>
              <a:t>Another key aspect that should be emphasized is that a number of people who the LEAs identify as having complained about fraudulent activities on DarkHacker have consented to providing access to their email accounts and email messages to help with the investigation.</a:t>
            </a:r>
          </a:p>
        </p:txBody>
      </p:sp>
      <p:sp>
        <p:nvSpPr>
          <p:cNvPr id="41988" name="Slide Number Placeholder 3">
            <a:extLst>
              <a:ext uri="{FF2B5EF4-FFF2-40B4-BE49-F238E27FC236}">
                <a16:creationId xmlns:a16="http://schemas.microsoft.com/office/drawing/2014/main" id="{8267C8C8-0EDA-4768-842F-F1D911C2C4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CCC11E-1F48-4454-A0AF-F26F73A06899}"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C768EFA-5B91-440A-A0E4-D3F557E871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6D42B40-DCAE-4E69-968A-A21102A09F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trainer is required to explain the facts relating to Part 4 (other forms of cooperation) in this slide to the participants. It is important that the facts be clearly explained so that the participants are able to correctly answer the questions related to the case study. </a:t>
            </a:r>
          </a:p>
          <a:p>
            <a:endParaRPr lang="en-US" altLang="en-US"/>
          </a:p>
          <a:p>
            <a:r>
              <a:rPr lang="en-US" altLang="en-US"/>
              <a:t>This part of the case study deals with mechanisms to obtain data from other jurisdictions without having to make a formal request for mutual assistance.</a:t>
            </a:r>
          </a:p>
          <a:p>
            <a:endParaRPr lang="en-US" altLang="en-US"/>
          </a:p>
          <a:p>
            <a:r>
              <a:rPr lang="en-US" altLang="en-US"/>
              <a:t>The trainer should explain that as part of the investigation process the LEAs receive an email with bank details. The email service provider is not based in Middle Earth but has its headquarters and data centers in Mordor. The trainer should emphasize that though it does not have any physical presence in Mordor, it has recently published advertisements regarding its free services in Middle Earth in local language.</a:t>
            </a:r>
          </a:p>
          <a:p>
            <a:endParaRPr lang="en-US" altLang="en-US"/>
          </a:p>
          <a:p>
            <a:r>
              <a:rPr lang="en-US" altLang="en-US"/>
              <a:t>Another key aspect that should be emphasized is that a number of people who the LEAs identify as having complained about fraudulent activities on DarkHacker have consented to providing access to their email accounts and email messages to help with the investigation.</a:t>
            </a:r>
          </a:p>
        </p:txBody>
      </p:sp>
      <p:sp>
        <p:nvSpPr>
          <p:cNvPr id="41988" name="Slide Number Placeholder 3">
            <a:extLst>
              <a:ext uri="{FF2B5EF4-FFF2-40B4-BE49-F238E27FC236}">
                <a16:creationId xmlns:a16="http://schemas.microsoft.com/office/drawing/2014/main" id="{8267C8C8-0EDA-4768-842F-F1D911C2C4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CCC11E-1F48-4454-A0AF-F26F73A06899}"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7541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B889848-A346-4432-A4BC-610F8F7474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E84E895-9287-4E73-B6DA-8DE1F64A7E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trainer should explain the questions relating to other forms of cooperation to the delegates.</a:t>
            </a:r>
          </a:p>
          <a:p>
            <a:endParaRPr lang="en-US" altLang="en-US" dirty="0"/>
          </a:p>
          <a:p>
            <a:r>
              <a:rPr lang="en-US" altLang="en-US" dirty="0"/>
              <a:t>The first question relates identification of the kind of information that would be required to determine who is using the mentioned email account.</a:t>
            </a:r>
          </a:p>
          <a:p>
            <a:endParaRPr lang="en-US" altLang="en-US" dirty="0"/>
          </a:p>
          <a:p>
            <a:r>
              <a:rPr lang="en-US" altLang="en-US" dirty="0"/>
              <a:t>The second question relates to obtaining the information identified above. The trainer should clarify that though there may be various ways in which such data may be accessed and obtained, the delegates are required to identify the most expeditious measure.</a:t>
            </a:r>
          </a:p>
          <a:p>
            <a:endParaRPr lang="en-US" altLang="en-US" dirty="0"/>
          </a:p>
          <a:p>
            <a:r>
              <a:rPr lang="en-US" altLang="en-US" dirty="0"/>
              <a:t>The third question relates to obtaining email data from persons who have voluntary consented to such disclosure. It is again important to stress that the delegates should identify the most expeditious way to obtain such emails.</a:t>
            </a:r>
          </a:p>
        </p:txBody>
      </p:sp>
      <p:sp>
        <p:nvSpPr>
          <p:cNvPr id="48132" name="Slide Number Placeholder 3">
            <a:extLst>
              <a:ext uri="{FF2B5EF4-FFF2-40B4-BE49-F238E27FC236}">
                <a16:creationId xmlns:a16="http://schemas.microsoft.com/office/drawing/2014/main" id="{F23881DA-0004-4074-AAE7-AE7EBFA8AA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A95FA92-0A95-4F9E-BAEB-E01359D3E7D3}"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0389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2656170-FEB8-4C1C-8512-23850A237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10AB9ED-E846-4FF2-9D45-059701704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trainer is required to explain the facts relating to Part 4 (international cooperation) in this slide to the participants. It is important that the facts be clearly explained so that the participants are able to correctly answer the questions related to the case study. </a:t>
            </a:r>
          </a:p>
          <a:p>
            <a:endParaRPr lang="en-US" altLang="en-US"/>
          </a:p>
          <a:p>
            <a:r>
              <a:rPr lang="en-US" altLang="en-US"/>
              <a:t>Following an interrogation, it is learned that a computer system used by DarkHacker is located in a different country, Rohan. </a:t>
            </a:r>
          </a:p>
          <a:p>
            <a:endParaRPr lang="en-US" altLang="en-US"/>
          </a:p>
          <a:p>
            <a:r>
              <a:rPr lang="en-US" altLang="en-US"/>
              <a:t>The trainer should explain that the news of Boris Smith</a:t>
            </a:r>
            <a:r>
              <a:rPr lang="ja-JP" altLang="en-US"/>
              <a:t>’</a:t>
            </a:r>
            <a:r>
              <a:rPr lang="en-US" altLang="ja-JP"/>
              <a:t>s arrest has not been made public and there is no reason for LEAs to believe the computer data stored on DarkHacker</a:t>
            </a:r>
            <a:r>
              <a:rPr lang="ja-JP" altLang="en-US"/>
              <a:t>’</a:t>
            </a:r>
            <a:r>
              <a:rPr lang="en-US" altLang="ja-JP"/>
              <a:t>s computer system is vulnerable to loss or modification.</a:t>
            </a:r>
          </a:p>
          <a:p>
            <a:endParaRPr lang="en-US" altLang="en-US"/>
          </a:p>
          <a:p>
            <a:r>
              <a:rPr lang="en-US" altLang="en-US"/>
              <a:t>Moreover the trainer should explain that Boris Smith has tipped the LEAs of a specified communication that is to be undertaken the following day at 17:00 using the email account fraud@hackmail.com. </a:t>
            </a:r>
          </a:p>
        </p:txBody>
      </p:sp>
      <p:sp>
        <p:nvSpPr>
          <p:cNvPr id="50180" name="Slide Number Placeholder 3">
            <a:extLst>
              <a:ext uri="{FF2B5EF4-FFF2-40B4-BE49-F238E27FC236}">
                <a16:creationId xmlns:a16="http://schemas.microsoft.com/office/drawing/2014/main" id="{1B0A6C49-CA2A-404B-A090-187C16DB4E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149F139-FC68-403D-A870-8779CA770670}"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9845608-7936-40F6-8D31-A6466DBE5C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D986909-8C83-4907-A4FF-539BD20EC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trainer is required to explain the facts relating to Part 4 (international cooperation) in this slide to the participants. It is important that the facts be clearly explained so that the participants are able to correctly answer the questions related to the case study. </a:t>
            </a:r>
          </a:p>
          <a:p>
            <a:endParaRPr lang="en-US" altLang="en-US"/>
          </a:p>
          <a:p>
            <a:r>
              <a:rPr lang="en-US" altLang="en-US"/>
              <a:t>Following an interrogation, it is learned that a computer system used by DarkHacker is located in a different country, Rohan. </a:t>
            </a:r>
          </a:p>
          <a:p>
            <a:endParaRPr lang="en-US" altLang="en-US"/>
          </a:p>
          <a:p>
            <a:r>
              <a:rPr lang="en-US" altLang="en-US"/>
              <a:t>The trainer should explain that the news of Boris Smith</a:t>
            </a:r>
            <a:r>
              <a:rPr lang="ja-JP" altLang="en-US"/>
              <a:t>’</a:t>
            </a:r>
            <a:r>
              <a:rPr lang="en-US" altLang="ja-JP"/>
              <a:t>s arrest has not been made public and there is no reason for LEAs to believe the computer data stored on DarkHacker</a:t>
            </a:r>
            <a:r>
              <a:rPr lang="ja-JP" altLang="en-US"/>
              <a:t>’</a:t>
            </a:r>
            <a:r>
              <a:rPr lang="en-US" altLang="ja-JP"/>
              <a:t>s computer system is vulnerable to loss or modification.</a:t>
            </a:r>
          </a:p>
          <a:p>
            <a:endParaRPr lang="en-US" altLang="en-US"/>
          </a:p>
          <a:p>
            <a:r>
              <a:rPr lang="en-US" altLang="en-US"/>
              <a:t>Moreover the trainer should explain that Boris Smith has tipped the LEAs of a specified communication that is to be undertaken the following day at 17:00 using the email account fraud@hackmail.com. </a:t>
            </a:r>
          </a:p>
        </p:txBody>
      </p:sp>
      <p:sp>
        <p:nvSpPr>
          <p:cNvPr id="53252" name="Slide Number Placeholder 3">
            <a:extLst>
              <a:ext uri="{FF2B5EF4-FFF2-40B4-BE49-F238E27FC236}">
                <a16:creationId xmlns:a16="http://schemas.microsoft.com/office/drawing/2014/main" id="{C8D1AD55-A6AE-4D91-B3BB-503B417B96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4DB3E9D-028C-425F-A740-18D19F3A6B94}" type="slidenum">
              <a:rPr lang="en-US" altLang="en-US">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2B0BE33-37D1-4D7F-ACD2-F10D84C9A4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7444CA9-5ED3-41F7-A737-3F2BDBDFE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first question relates to measures that can be undertaken to ensure that the service provider located in another jurisdiction preserves data related to the specified email account?</a:t>
            </a:r>
          </a:p>
          <a:p>
            <a:endParaRPr lang="en-US" altLang="en-US" dirty="0"/>
          </a:p>
          <a:p>
            <a:endParaRPr lang="en-US" altLang="en-US" dirty="0"/>
          </a:p>
          <a:p>
            <a:r>
              <a:rPr lang="en-US" altLang="en-US" dirty="0"/>
              <a:t>The second question relates to measures in regards to identifying other service providers involved in the transmission of communications.</a:t>
            </a:r>
          </a:p>
          <a:p>
            <a:endParaRPr lang="en-US" altLang="en-US" dirty="0"/>
          </a:p>
          <a:p>
            <a:r>
              <a:rPr lang="en-US" altLang="en-US" dirty="0"/>
              <a:t>The third question relates to measures that may be undertaken to obtain computer data that is stored in another jurisdiction.</a:t>
            </a:r>
          </a:p>
          <a:p>
            <a:endParaRPr lang="en-US" altLang="en-US" dirty="0"/>
          </a:p>
          <a:p>
            <a:r>
              <a:rPr lang="en-US" altLang="en-US" dirty="0"/>
              <a:t>The fourth question involves measures to secure and ascertain the location of DarkHacker customer who will be partaking in a future communication. </a:t>
            </a:r>
          </a:p>
        </p:txBody>
      </p:sp>
      <p:sp>
        <p:nvSpPr>
          <p:cNvPr id="56324" name="Slide Number Placeholder 3">
            <a:extLst>
              <a:ext uri="{FF2B5EF4-FFF2-40B4-BE49-F238E27FC236}">
                <a16:creationId xmlns:a16="http://schemas.microsoft.com/office/drawing/2014/main" id="{F2396D76-C847-4BC4-8E5E-4D0A6CF2BB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B614B5A-009B-4694-A20A-F756B367E80E}"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part of the lesson deals with the substantive law provisions of the Budapest Convention. This part starts with the facts of a case study and relevant questions. </a:t>
            </a:r>
            <a:endParaRPr lang="hr-HR" altLang="en-US" dirty="0"/>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34</a:t>
            </a:fld>
            <a:endParaRPr lang="en-US" altLang="en-US"/>
          </a:p>
        </p:txBody>
      </p:sp>
    </p:spTree>
    <p:extLst>
      <p:ext uri="{BB962C8B-B14F-4D97-AF65-F5344CB8AC3E}">
        <p14:creationId xmlns:p14="http://schemas.microsoft.com/office/powerpoint/2010/main" val="332387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06446AD-7C8F-42C9-8EAE-D8E5B852FA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B1D56E6-98F7-4F0A-8F6B-36A10423C3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question relates to the conduct of hacking into computer systems of a renowned financial institution and installation of malware. It requires identification of the relevant offences and it is expected that a justification for the relevant offences would be provided under domestic law.</a:t>
            </a:r>
          </a:p>
        </p:txBody>
      </p:sp>
      <p:sp>
        <p:nvSpPr>
          <p:cNvPr id="60420" name="Slide Number Placeholder 3">
            <a:extLst>
              <a:ext uri="{FF2B5EF4-FFF2-40B4-BE49-F238E27FC236}">
                <a16:creationId xmlns:a16="http://schemas.microsoft.com/office/drawing/2014/main" id="{74260500-5109-4A3A-A541-1D5143B55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E3F176-D50A-4738-B580-4D95DEF2197A}" type="slidenum">
              <a:rPr lang="en-US" altLang="en-US">
                <a:latin typeface="Calibri" panose="020F0502020204030204" pitchFamily="34" charset="0"/>
              </a:rPr>
              <a:pPr/>
              <a:t>35</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zervirano mjesto slike slajda 1">
            <a:extLst>
              <a:ext uri="{FF2B5EF4-FFF2-40B4-BE49-F238E27FC236}">
                <a16:creationId xmlns:a16="http://schemas.microsoft.com/office/drawing/2014/main" id="{91336F1A-86EB-4D4D-9265-B13BD41DCE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zervirano mjesto bilježaka 2">
            <a:extLst>
              <a:ext uri="{FF2B5EF4-FFF2-40B4-BE49-F238E27FC236}">
                <a16:creationId xmlns:a16="http://schemas.microsoft.com/office/drawing/2014/main" id="{A134F743-3368-47BB-981F-88B59A3482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Article 2 of the Budapest Convention which includes intentionally and without right accessing any part of a computer system with dishonest intent.</a:t>
            </a:r>
            <a:endParaRPr lang="hr-HR" altLang="en-US"/>
          </a:p>
        </p:txBody>
      </p:sp>
      <p:sp>
        <p:nvSpPr>
          <p:cNvPr id="62468" name="Rezervirano mjesto broja slajda 3">
            <a:extLst>
              <a:ext uri="{FF2B5EF4-FFF2-40B4-BE49-F238E27FC236}">
                <a16:creationId xmlns:a16="http://schemas.microsoft.com/office/drawing/2014/main" id="{2CF99E76-25A0-49C5-85D9-E2F1DFE22A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91011F-7DE6-43EB-A6E6-A8FD55D3D084}"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zervirano mjesto slike slajda 1">
            <a:extLst>
              <a:ext uri="{FF2B5EF4-FFF2-40B4-BE49-F238E27FC236}">
                <a16:creationId xmlns:a16="http://schemas.microsoft.com/office/drawing/2014/main" id="{E1F8CC2F-29DE-4CF2-9324-FA9C248B0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zervirano mjesto bilježaka 2">
            <a:extLst>
              <a:ext uri="{FF2B5EF4-FFF2-40B4-BE49-F238E27FC236}">
                <a16:creationId xmlns:a16="http://schemas.microsoft.com/office/drawing/2014/main" id="{8B64473F-8C21-44D9-9BF2-8B19D5AFF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Article 5 of the Budapest Convention which includes intentionally and without right seriously hindering the functioning of a computer system by inputting computer data.</a:t>
            </a:r>
            <a:endParaRPr lang="hr-HR" altLang="en-US"/>
          </a:p>
          <a:p>
            <a:endParaRPr lang="hr-HR" altLang="en-US"/>
          </a:p>
        </p:txBody>
      </p:sp>
      <p:sp>
        <p:nvSpPr>
          <p:cNvPr id="64516" name="Rezervirano mjesto broja slajda 3">
            <a:extLst>
              <a:ext uri="{FF2B5EF4-FFF2-40B4-BE49-F238E27FC236}">
                <a16:creationId xmlns:a16="http://schemas.microsoft.com/office/drawing/2014/main" id="{79FC51AA-8A86-4FE1-82D5-1825F112BD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3796558-8A9C-4A66-B6DA-A863FB32656D}"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zervirano mjesto slike slajda 1">
            <a:extLst>
              <a:ext uri="{FF2B5EF4-FFF2-40B4-BE49-F238E27FC236}">
                <a16:creationId xmlns:a16="http://schemas.microsoft.com/office/drawing/2014/main" id="{772A8023-6ED4-429C-8A4C-B04CC1A35A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zervirano mjesto bilježaka 2">
            <a:extLst>
              <a:ext uri="{FF2B5EF4-FFF2-40B4-BE49-F238E27FC236}">
                <a16:creationId xmlns:a16="http://schemas.microsoft.com/office/drawing/2014/main" id="{F172BFA4-1895-4BB2-BF61-6D1000C17C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provides the answer to the question – that the offence of Illegal Access should be identified. This slide shows that aspects of the facts that help determine that the conduct would fall within the scope of Article 2 of the Budapest Convention.</a:t>
            </a:r>
            <a:endParaRPr lang="hr-HR" altLang="en-US"/>
          </a:p>
        </p:txBody>
      </p:sp>
      <p:sp>
        <p:nvSpPr>
          <p:cNvPr id="66564" name="Rezervirano mjesto broja slajda 3">
            <a:extLst>
              <a:ext uri="{FF2B5EF4-FFF2-40B4-BE49-F238E27FC236}">
                <a16:creationId xmlns:a16="http://schemas.microsoft.com/office/drawing/2014/main" id="{B7164F5A-B682-4056-B792-612F2451E8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3886F5-83CC-45A0-A46F-571BDB0396C2}"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zervirano mjesto slike slajda 1">
            <a:extLst>
              <a:ext uri="{FF2B5EF4-FFF2-40B4-BE49-F238E27FC236}">
                <a16:creationId xmlns:a16="http://schemas.microsoft.com/office/drawing/2014/main" id="{E13B3E7F-DD2F-47B9-8AD7-F0D4A3C66E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zervirano mjesto bilježaka 2">
            <a:extLst>
              <a:ext uri="{FF2B5EF4-FFF2-40B4-BE49-F238E27FC236}">
                <a16:creationId xmlns:a16="http://schemas.microsoft.com/office/drawing/2014/main" id="{E4D4CBFE-843A-4CE6-AAE7-590C4B67E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explains why the offence of System Interference  (Article 5 of the Budapest Convention) would not be correct even though it is apparent that system interference services may be provided on DarkHacker. </a:t>
            </a:r>
            <a:endParaRPr lang="hr-HR" altLang="en-US"/>
          </a:p>
        </p:txBody>
      </p:sp>
      <p:sp>
        <p:nvSpPr>
          <p:cNvPr id="68612" name="Rezervirano mjesto broja slajda 3">
            <a:extLst>
              <a:ext uri="{FF2B5EF4-FFF2-40B4-BE49-F238E27FC236}">
                <a16:creationId xmlns:a16="http://schemas.microsoft.com/office/drawing/2014/main" id="{70BE995D-0CCC-4EB5-AF0D-8CE85A11D3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AEDF6C4-31DA-4933-92AE-090888965450}"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55D6CAE-A7C9-4CCB-A0E9-9A37E20FB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43BE1C1-94B9-4C03-A8A4-CE6D583693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second question relates to criminal conduct that is occurring on DarkHacker and particularly relates to the selling of the translation software on the forum. It requires participants to identify the relevant offences and provide justification for such answer.</a:t>
            </a:r>
          </a:p>
        </p:txBody>
      </p:sp>
      <p:sp>
        <p:nvSpPr>
          <p:cNvPr id="70660" name="Slide Number Placeholder 3">
            <a:extLst>
              <a:ext uri="{FF2B5EF4-FFF2-40B4-BE49-F238E27FC236}">
                <a16:creationId xmlns:a16="http://schemas.microsoft.com/office/drawing/2014/main" id="{EA6D30F9-2728-4350-B454-F1AAF2168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DCBC19-F1A2-4920-8D13-D861FA676BBB}"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a:t>
            </a:fld>
            <a:endParaRPr lang="en-US" altLang="en-US"/>
          </a:p>
        </p:txBody>
      </p:sp>
    </p:spTree>
    <p:extLst>
      <p:ext uri="{BB962C8B-B14F-4D97-AF65-F5344CB8AC3E}">
        <p14:creationId xmlns:p14="http://schemas.microsoft.com/office/powerpoint/2010/main" val="1356118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zervirano mjesto slike slajda 1">
            <a:extLst>
              <a:ext uri="{FF2B5EF4-FFF2-40B4-BE49-F238E27FC236}">
                <a16:creationId xmlns:a16="http://schemas.microsoft.com/office/drawing/2014/main" id="{4EE9B497-8B32-484F-861E-6722D43EFB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zervirano mjesto bilježaka 2">
            <a:extLst>
              <a:ext uri="{FF2B5EF4-FFF2-40B4-BE49-F238E27FC236}">
                <a16:creationId xmlns:a16="http://schemas.microsoft.com/office/drawing/2014/main" id="{03D96F07-ADD8-4EB0-A980-F810005BF9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shows the relevant parts of Article 6, which is the offence attracted by the conduct. </a:t>
            </a:r>
          </a:p>
          <a:p>
            <a:endParaRPr lang="en-US" altLang="en-US"/>
          </a:p>
          <a:p>
            <a:r>
              <a:rPr lang="en-US" altLang="en-US"/>
              <a:t>It may also be noted that Article 6 relates not only to devices but also to computer programs such as translation software.</a:t>
            </a:r>
          </a:p>
          <a:p>
            <a:endParaRPr lang="en-US" altLang="en-US"/>
          </a:p>
          <a:p>
            <a:r>
              <a:rPr lang="en-US" altLang="en-US"/>
              <a:t>It should also be emphasized that the following actions would form part of an offence:</a:t>
            </a:r>
          </a:p>
          <a:p>
            <a:pPr>
              <a:buFontTx/>
              <a:buChar char="•"/>
            </a:pPr>
            <a:r>
              <a:rPr lang="en-US" altLang="en-US"/>
              <a:t>Sale</a:t>
            </a:r>
          </a:p>
          <a:p>
            <a:pPr>
              <a:buFontTx/>
              <a:buChar char="•"/>
            </a:pPr>
            <a:r>
              <a:rPr lang="en-US" altLang="en-US"/>
              <a:t>Distribution</a:t>
            </a:r>
          </a:p>
          <a:p>
            <a:pPr>
              <a:buFontTx/>
              <a:buChar char="•"/>
            </a:pPr>
            <a:r>
              <a:rPr lang="en-US" altLang="en-US"/>
              <a:t>Otherwise making available</a:t>
            </a:r>
          </a:p>
          <a:p>
            <a:endParaRPr lang="en-US" altLang="en-US"/>
          </a:p>
          <a:p>
            <a:r>
              <a:rPr lang="en-US" altLang="en-US"/>
              <a:t>The trainer should explain the rationale behind the use of the word “primarily” – showing that the Budapest Convention did not intend to exclude misuse of dual-purpose programs such as those being sold on DarkHacker from the ambit of the offence. </a:t>
            </a:r>
          </a:p>
        </p:txBody>
      </p:sp>
      <p:sp>
        <p:nvSpPr>
          <p:cNvPr id="72708" name="Rezervirano mjesto broja slajda 3">
            <a:extLst>
              <a:ext uri="{FF2B5EF4-FFF2-40B4-BE49-F238E27FC236}">
                <a16:creationId xmlns:a16="http://schemas.microsoft.com/office/drawing/2014/main" id="{2ECE7C05-F369-46B4-93E9-891F94183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352E03-0CC2-4FAE-9881-5EDF071FFB4C}"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zervirano mjesto slike slajda 1">
            <a:extLst>
              <a:ext uri="{FF2B5EF4-FFF2-40B4-BE49-F238E27FC236}">
                <a16:creationId xmlns:a16="http://schemas.microsoft.com/office/drawing/2014/main" id="{7F608DDF-860D-42C4-9B9F-47E9394168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zervirano mjesto bilježaka 2">
            <a:extLst>
              <a:ext uri="{FF2B5EF4-FFF2-40B4-BE49-F238E27FC236}">
                <a16:creationId xmlns:a16="http://schemas.microsoft.com/office/drawing/2014/main" id="{E4A550FB-2A1C-40DD-BD07-F051BF17B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provides the answer to the question – that the offence of Misuse of Devices (Article 6 of the Budapest Convention) should be identified. This slide shows that aspects of the facts that help determine that the conduct would fall within the scope of Article 6 of the Budapest Convention.</a:t>
            </a:r>
            <a:endParaRPr lang="hr-HR" altLang="en-US"/>
          </a:p>
        </p:txBody>
      </p:sp>
      <p:sp>
        <p:nvSpPr>
          <p:cNvPr id="74756" name="Rezervirano mjesto broja slajda 3">
            <a:extLst>
              <a:ext uri="{FF2B5EF4-FFF2-40B4-BE49-F238E27FC236}">
                <a16:creationId xmlns:a16="http://schemas.microsoft.com/office/drawing/2014/main" id="{4E3EBFFE-41C2-43AB-BCC4-A68E08C5A3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39F064-1C01-4A8B-97AA-D055069A03CE}" type="slidenum">
              <a:rPr lang="en-US" altLang="en-US">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36936BDB-7AFC-4B7F-9C64-549EACD2C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A559181-450F-46EF-9A6A-A4C33BEFD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question in particular is intended to encourage a discussion about whether the conduct of law enforcement officials can constitute an offence corresponding to Article 6 of the Budapest Convention.  In particular the participants should realize that this conduct is related to Article 6, Paragraph 1(a)(2) which includes procurement for use of access codes or similar data that enable the access of a computer system. The participants should note that the conduct would only have been an offence if done with the intent to commit an offence corresponding to Articles 2 – 5 and would not constitute criminal conduct if done without such intent (Article 6, Paragraph 2). Moreover the Convention requires that the conduct committed Article 6 is only an offence if committed </a:t>
            </a:r>
            <a:r>
              <a:rPr lang="ja-JP" altLang="en-US"/>
              <a:t>“</a:t>
            </a:r>
            <a:r>
              <a:rPr lang="en-US" altLang="ja-JP"/>
              <a:t>without right</a:t>
            </a:r>
            <a:r>
              <a:rPr lang="ja-JP" altLang="en-US"/>
              <a:t>”</a:t>
            </a:r>
            <a:r>
              <a:rPr lang="en-US" altLang="ja-JP"/>
              <a:t> – whereas it is possible that the undercover operation conducted has some legal or administrative basis.</a:t>
            </a:r>
          </a:p>
          <a:p>
            <a:r>
              <a:rPr lang="en-US" altLang="en-US"/>
              <a:t>Finally it may also be noted that the procurement that forms the basis of this conduct must be </a:t>
            </a:r>
            <a:r>
              <a:rPr lang="ja-JP" altLang="en-US"/>
              <a:t>“</a:t>
            </a:r>
            <a:r>
              <a:rPr lang="en-US" altLang="ja-JP"/>
              <a:t>for use</a:t>
            </a:r>
            <a:r>
              <a:rPr lang="ja-JP" altLang="en-US"/>
              <a:t>”</a:t>
            </a:r>
            <a:r>
              <a:rPr lang="en-US" altLang="ja-JP"/>
              <a:t> and not general procurement for the purposes of identification of individuals operating a website that involves criminal activity. </a:t>
            </a:r>
            <a:endParaRPr lang="en-US" altLang="en-US"/>
          </a:p>
        </p:txBody>
      </p:sp>
      <p:sp>
        <p:nvSpPr>
          <p:cNvPr id="76804" name="Slide Number Placeholder 3">
            <a:extLst>
              <a:ext uri="{FF2B5EF4-FFF2-40B4-BE49-F238E27FC236}">
                <a16:creationId xmlns:a16="http://schemas.microsoft.com/office/drawing/2014/main" id="{AFFD30E6-E0B1-4DDD-A746-FF2F3FA657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C7DFAD-B7FE-40BF-9FA9-4290C15BD1D6}"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zervirano mjesto slike slajda 1">
            <a:extLst>
              <a:ext uri="{FF2B5EF4-FFF2-40B4-BE49-F238E27FC236}">
                <a16:creationId xmlns:a16="http://schemas.microsoft.com/office/drawing/2014/main" id="{B14F7DC3-10AC-4758-A880-23B0CD4BE4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zervirano mjesto bilježaka 2">
            <a:extLst>
              <a:ext uri="{FF2B5EF4-FFF2-40B4-BE49-F238E27FC236}">
                <a16:creationId xmlns:a16="http://schemas.microsoft.com/office/drawing/2014/main" id="{486D82D2-D920-4860-A063-F58E3BF2CF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6 of the Budapest Convention which includes intentionally and without right procuring for use an access code by which the whole or a part of a computer system is capable of being accessed with the intent that it be used for the purpose of committing an offence established in Articles 2 through 5.</a:t>
            </a:r>
            <a:endParaRPr lang="hr-HR" altLang="en-US"/>
          </a:p>
          <a:p>
            <a:endParaRPr lang="hr-HR" altLang="en-US"/>
          </a:p>
        </p:txBody>
      </p:sp>
      <p:sp>
        <p:nvSpPr>
          <p:cNvPr id="78852" name="Rezervirano mjesto broja slajda 3">
            <a:extLst>
              <a:ext uri="{FF2B5EF4-FFF2-40B4-BE49-F238E27FC236}">
                <a16:creationId xmlns:a16="http://schemas.microsoft.com/office/drawing/2014/main" id="{CB890043-3737-427D-BAEC-13341FE245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0D6F366-4399-4618-9453-E00E89F4C7DA}" type="slidenum">
              <a:rPr lang="en-US" altLang="en-US">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zervirano mjesto slike slajda 1">
            <a:extLst>
              <a:ext uri="{FF2B5EF4-FFF2-40B4-BE49-F238E27FC236}">
                <a16:creationId xmlns:a16="http://schemas.microsoft.com/office/drawing/2014/main" id="{FB987F3C-4A5B-4A2A-BA54-C86B15A4A4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zervirano mjesto bilježaka 2">
            <a:extLst>
              <a:ext uri="{FF2B5EF4-FFF2-40B4-BE49-F238E27FC236}">
                <a16:creationId xmlns:a16="http://schemas.microsoft.com/office/drawing/2014/main" id="{F730E65A-56AC-4053-B2A0-853D652515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provides the answer to the question – that the conduct of the LEA does not constitute the offence of Misuse of Devices (Article 6 of the Budapest Convention) or any other offence corresponding to the Budapest Convention. This slide shows that aspects of the facts that help determine that the conduct would not fall within the scope of Article 6 of the Budapest Convention.</a:t>
            </a:r>
            <a:endParaRPr lang="hr-HR" altLang="en-US"/>
          </a:p>
          <a:p>
            <a:endParaRPr lang="hr-HR" altLang="en-US"/>
          </a:p>
        </p:txBody>
      </p:sp>
      <p:sp>
        <p:nvSpPr>
          <p:cNvPr id="80900" name="Rezervirano mjesto broja slajda 3">
            <a:extLst>
              <a:ext uri="{FF2B5EF4-FFF2-40B4-BE49-F238E27FC236}">
                <a16:creationId xmlns:a16="http://schemas.microsoft.com/office/drawing/2014/main" id="{984015BF-02BC-4E78-9A56-970A9C984F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58A0627-F221-48E2-B138-38546DB60628}"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part of the lesson deals with the procedural law provisions of the Budapest Convention. This part starts with the facts of a case study and relevant questions. </a:t>
            </a:r>
            <a:endParaRPr lang="hr-HR" altLang="en-US"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46</a:t>
            </a:fld>
            <a:endParaRPr lang="en-US" altLang="en-US"/>
          </a:p>
        </p:txBody>
      </p:sp>
    </p:spTree>
    <p:extLst>
      <p:ext uri="{BB962C8B-B14F-4D97-AF65-F5344CB8AC3E}">
        <p14:creationId xmlns:p14="http://schemas.microsoft.com/office/powerpoint/2010/main" val="781007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98A8612-499B-4E2F-A52C-8C7B9DD77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36D52FB5-DF12-4F33-8FC0-FB8F3D4D93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question relates to the issue that the email service provider</a:t>
            </a:r>
            <a:r>
              <a:rPr lang="ja-JP" altLang="en-US"/>
              <a:t>’</a:t>
            </a:r>
            <a:r>
              <a:rPr lang="en-US" altLang="ja-JP"/>
              <a:t>s retention policy which is limited to 7 days. The delegates are required to identify appropriate measures to prevent the investigation process from being frustrated.</a:t>
            </a:r>
            <a:endParaRPr lang="en-US" altLang="en-US"/>
          </a:p>
        </p:txBody>
      </p:sp>
      <p:sp>
        <p:nvSpPr>
          <p:cNvPr id="84996" name="Slide Number Placeholder 3">
            <a:extLst>
              <a:ext uri="{FF2B5EF4-FFF2-40B4-BE49-F238E27FC236}">
                <a16:creationId xmlns:a16="http://schemas.microsoft.com/office/drawing/2014/main" id="{F138CBED-84F0-49FF-B48A-2D852DA818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AC372F-F62C-40B4-BC97-9B380DAA6D8F}"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zervirano mjesto slike slajda 1">
            <a:extLst>
              <a:ext uri="{FF2B5EF4-FFF2-40B4-BE49-F238E27FC236}">
                <a16:creationId xmlns:a16="http://schemas.microsoft.com/office/drawing/2014/main" id="{2B45487E-1579-4F4E-B895-FE28C32B0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zervirano mjesto bilježaka 2">
            <a:extLst>
              <a:ext uri="{FF2B5EF4-FFF2-40B4-BE49-F238E27FC236}">
                <a16:creationId xmlns:a16="http://schemas.microsoft.com/office/drawing/2014/main" id="{04661BDC-71AA-4C84-AC52-7EFB156A2E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16 of the Budapest Convention which empowers the competent authority to order the expeditious preservation of specified computer data stored by means of a computer system where there are grounds to believe that the computer data is particularly vulnerable to loss or modification, and also to oblige a person to preserve and maintain the integrity of said computer data for a maximum period of ninety days.</a:t>
            </a:r>
            <a:endParaRPr lang="hr-HR" altLang="en-US"/>
          </a:p>
        </p:txBody>
      </p:sp>
      <p:sp>
        <p:nvSpPr>
          <p:cNvPr id="87044" name="Rezervirano mjesto broja slajda 3">
            <a:extLst>
              <a:ext uri="{FF2B5EF4-FFF2-40B4-BE49-F238E27FC236}">
                <a16:creationId xmlns:a16="http://schemas.microsoft.com/office/drawing/2014/main" id="{78ECF31A-4C9B-4A11-95AF-260EF05727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DFB0E0E-B7D8-423D-9F09-C46ACAC71D75}" type="slidenum">
              <a:rPr lang="en-US" altLang="en-US">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zervirano mjesto slike slajda 1">
            <a:extLst>
              <a:ext uri="{FF2B5EF4-FFF2-40B4-BE49-F238E27FC236}">
                <a16:creationId xmlns:a16="http://schemas.microsoft.com/office/drawing/2014/main" id="{6DB31870-634A-42F8-92C7-CD8BE97393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zervirano mjesto bilježaka 2">
            <a:extLst>
              <a:ext uri="{FF2B5EF4-FFF2-40B4-BE49-F238E27FC236}">
                <a16:creationId xmlns:a16="http://schemas.microsoft.com/office/drawing/2014/main" id="{4CAD240D-BCFD-43DE-98AD-165FAE9BF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explains how the appropriate measure that should be taken is expedited preservation of computer data stored in relation to criminal@scammail.com. Given the limited retention period, the data stored with Scam Mail Inc. is particularly vulnerable to loss. Thus it is important that all the relevant data (traffic data and content data) be preserved relating to the last seven days, and that Scam Mail Inc. be ordered to maintain integrity of the preserved data.</a:t>
            </a:r>
            <a:endParaRPr lang="hr-HR" altLang="en-US"/>
          </a:p>
        </p:txBody>
      </p:sp>
      <p:sp>
        <p:nvSpPr>
          <p:cNvPr id="89092" name="Rezervirano mjesto broja slajda 3">
            <a:extLst>
              <a:ext uri="{FF2B5EF4-FFF2-40B4-BE49-F238E27FC236}">
                <a16:creationId xmlns:a16="http://schemas.microsoft.com/office/drawing/2014/main" id="{DCB47DE8-DEE2-4E55-BA39-CDB801ACB0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70B0BA0-7FB2-4C08-B9B3-0B0AFDBAE047}" type="slidenum">
              <a:rPr lang="en-US" altLang="en-US">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0570045-3521-4504-90B6-CA0730F391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38FF2522-948C-45E9-AE75-DED8365E62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question relates to identifying necessary information that would enable identification of the person who sent the access code through the email account criminal@scammail.com. The second part of this question requires the delegates to explain how such information can be obtained.</a:t>
            </a:r>
          </a:p>
          <a:p>
            <a:endParaRPr lang="en-US" altLang="en-US"/>
          </a:p>
          <a:p>
            <a:endParaRPr lang="en-US" altLang="en-US"/>
          </a:p>
        </p:txBody>
      </p:sp>
      <p:sp>
        <p:nvSpPr>
          <p:cNvPr id="91140" name="Slide Number Placeholder 3">
            <a:extLst>
              <a:ext uri="{FF2B5EF4-FFF2-40B4-BE49-F238E27FC236}">
                <a16:creationId xmlns:a16="http://schemas.microsoft.com/office/drawing/2014/main" id="{648DD811-A660-4537-8470-0E9687C18B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26A7F4F-777C-48B6-B17B-628B967C0C91}" type="slidenum">
              <a:rPr lang="en-US" altLang="en-US">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5</a:t>
            </a:fld>
            <a:endParaRPr lang="en-US"/>
          </a:p>
        </p:txBody>
      </p:sp>
    </p:spTree>
    <p:extLst>
      <p:ext uri="{BB962C8B-B14F-4D97-AF65-F5344CB8AC3E}">
        <p14:creationId xmlns:p14="http://schemas.microsoft.com/office/powerpoint/2010/main" val="499393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zervirano mjesto slike slajda 1">
            <a:extLst>
              <a:ext uri="{FF2B5EF4-FFF2-40B4-BE49-F238E27FC236}">
                <a16:creationId xmlns:a16="http://schemas.microsoft.com/office/drawing/2014/main" id="{BEBEA2E2-D042-4C2C-B884-37E7CF6E24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zervirano mjesto bilježaka 2">
            <a:extLst>
              <a:ext uri="{FF2B5EF4-FFF2-40B4-BE49-F238E27FC236}">
                <a16:creationId xmlns:a16="http://schemas.microsoft.com/office/drawing/2014/main" id="{3EF78B5E-4550-4C7F-84AE-3A71F99532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18 of the Budapest Convention which defines the term subscriber information as information including computer and in other forms which enables the establishment of subscriber’s identity, postal or geographic address, telephone and other access number, billing and payment information, available on the basis of the service agreement or arrangement.</a:t>
            </a:r>
            <a:endParaRPr lang="hr-HR" altLang="en-US"/>
          </a:p>
          <a:p>
            <a:endParaRPr lang="hr-HR" altLang="en-US"/>
          </a:p>
        </p:txBody>
      </p:sp>
      <p:sp>
        <p:nvSpPr>
          <p:cNvPr id="93188" name="Rezervirano mjesto broja slajda 3">
            <a:extLst>
              <a:ext uri="{FF2B5EF4-FFF2-40B4-BE49-F238E27FC236}">
                <a16:creationId xmlns:a16="http://schemas.microsoft.com/office/drawing/2014/main" id="{955AA292-DC87-43C4-A03A-E6EDDF6324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5C298DE-A782-48D9-AC7A-936A2B04DE24}" type="slidenum">
              <a:rPr lang="en-US" altLang="en-US">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zervirano mjesto slike slajda 1">
            <a:extLst>
              <a:ext uri="{FF2B5EF4-FFF2-40B4-BE49-F238E27FC236}">
                <a16:creationId xmlns:a16="http://schemas.microsoft.com/office/drawing/2014/main" id="{26C561B8-3D06-4AD7-BEFA-58F845F2D9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zervirano mjesto bilježaka 2">
            <a:extLst>
              <a:ext uri="{FF2B5EF4-FFF2-40B4-BE49-F238E27FC236}">
                <a16:creationId xmlns:a16="http://schemas.microsoft.com/office/drawing/2014/main" id="{C237F96C-6499-415D-8AD6-8A391EA6D8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18 of the Budapest Convention which describes the procedure by which subscriber information in the possession or control of service providers can be obtained through a production order from such service providers offering services within a particular country.</a:t>
            </a:r>
            <a:endParaRPr lang="hr-HR" altLang="en-US"/>
          </a:p>
        </p:txBody>
      </p:sp>
      <p:sp>
        <p:nvSpPr>
          <p:cNvPr id="95236" name="Rezervirano mjesto broja slajda 3">
            <a:extLst>
              <a:ext uri="{FF2B5EF4-FFF2-40B4-BE49-F238E27FC236}">
                <a16:creationId xmlns:a16="http://schemas.microsoft.com/office/drawing/2014/main" id="{0FEA0A51-2C90-46F3-AA64-F192FB19D3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47016A-4CD5-4CBC-ADCE-FDEB82DFF3C2}" type="slidenum">
              <a:rPr lang="en-US" altLang="en-US">
                <a:latin typeface="Calibri" panose="020F0502020204030204" pitchFamily="34" charset="0"/>
              </a:rPr>
              <a:pPr/>
              <a:t>52</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zervirano mjesto slike slajda 1">
            <a:extLst>
              <a:ext uri="{FF2B5EF4-FFF2-40B4-BE49-F238E27FC236}">
                <a16:creationId xmlns:a16="http://schemas.microsoft.com/office/drawing/2014/main" id="{AB24EBD5-647A-467B-8D6F-FA3F1C717D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zervirano mjesto bilježaka 2">
            <a:extLst>
              <a:ext uri="{FF2B5EF4-FFF2-40B4-BE49-F238E27FC236}">
                <a16:creationId xmlns:a16="http://schemas.microsoft.com/office/drawing/2014/main" id="{3CBA8027-46F9-4D3F-AD1D-33609F0E5C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provides the answer to the question.  It first explains why subscriber information is the relevant information that would enable you to identify a person who has subscribed to the services of Scam Mail Inc. In particular it would enable identification of the identity, postal, geographic address, telephone and other information regarding a subscriber. It then goes onto explain how subscriber information may be obtained by seeking a production order under the domestic equivalent of Article 18.1.b. of Budapest Convention.</a:t>
            </a:r>
          </a:p>
          <a:p>
            <a:endParaRPr lang="en-US" altLang="en-US"/>
          </a:p>
          <a:p>
            <a:r>
              <a:rPr lang="en-US" altLang="en-US"/>
              <a:t>It may also be explained by the trainer that Article 18 is the only procedural power that relates specifically to subscriber information.</a:t>
            </a:r>
          </a:p>
        </p:txBody>
      </p:sp>
      <p:sp>
        <p:nvSpPr>
          <p:cNvPr id="97284" name="Rezervirano mjesto broja slajda 3">
            <a:extLst>
              <a:ext uri="{FF2B5EF4-FFF2-40B4-BE49-F238E27FC236}">
                <a16:creationId xmlns:a16="http://schemas.microsoft.com/office/drawing/2014/main" id="{4E1BADF6-1F70-4F3D-BBE4-4BAF5A491D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A217A1-22FA-4877-93CD-C38B4A4E3FBB}" type="slidenum">
              <a:rPr lang="en-US" altLang="en-US">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C3E2BB87-60BC-4883-A7C8-982A69450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01FFD95C-6FBD-43D8-939E-B871A69EA8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question is slightly broader and relates to third parties that have been contacted by a particular email account. The delegates are required to identify procedure by which such information is to be obtained.</a:t>
            </a:r>
          </a:p>
        </p:txBody>
      </p:sp>
      <p:sp>
        <p:nvSpPr>
          <p:cNvPr id="99332" name="Slide Number Placeholder 3">
            <a:extLst>
              <a:ext uri="{FF2B5EF4-FFF2-40B4-BE49-F238E27FC236}">
                <a16:creationId xmlns:a16="http://schemas.microsoft.com/office/drawing/2014/main" id="{EBE4EE6B-E34C-49A1-A803-D909B1E083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D8683BB-A06F-4E18-AAE2-F636EAFCD3EA}" type="slidenum">
              <a:rPr lang="en-US" altLang="en-US">
                <a:latin typeface="Calibri" panose="020F0502020204030204" pitchFamily="34" charset="0"/>
              </a:rPr>
              <a:pPr/>
              <a:t>54</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zervirano mjesto slike slajda 1">
            <a:extLst>
              <a:ext uri="{FF2B5EF4-FFF2-40B4-BE49-F238E27FC236}">
                <a16:creationId xmlns:a16="http://schemas.microsoft.com/office/drawing/2014/main" id="{411928CC-DD64-4B33-8470-E67E47B4D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zervirano mjesto bilježaka 2">
            <a:extLst>
              <a:ext uri="{FF2B5EF4-FFF2-40B4-BE49-F238E27FC236}">
                <a16:creationId xmlns:a16="http://schemas.microsoft.com/office/drawing/2014/main" id="{2E47A2AB-A2AE-408F-A7B9-84EB986C2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18 of the Budapest Convention which describes the procedure by which specified stored computer data in the possession or control of a person may be obtained. In particular a production order would enable seeking specified computer data in the possession of any person (which as the delegates will recall includes service providers). </a:t>
            </a:r>
            <a:endParaRPr lang="hr-HR" altLang="en-US"/>
          </a:p>
        </p:txBody>
      </p:sp>
      <p:sp>
        <p:nvSpPr>
          <p:cNvPr id="101380" name="Rezervirano mjesto broja slajda 3">
            <a:extLst>
              <a:ext uri="{FF2B5EF4-FFF2-40B4-BE49-F238E27FC236}">
                <a16:creationId xmlns:a16="http://schemas.microsoft.com/office/drawing/2014/main" id="{61847671-CA27-4772-87FE-862EDE5031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F8F9-A39B-4F44-AD82-21F063936A8B}" type="slidenum">
              <a:rPr lang="en-US" altLang="en-US">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zervirano mjesto slike slajda 1">
            <a:extLst>
              <a:ext uri="{FF2B5EF4-FFF2-40B4-BE49-F238E27FC236}">
                <a16:creationId xmlns:a16="http://schemas.microsoft.com/office/drawing/2014/main" id="{FDBE838D-4EA8-4BCF-BA30-0CCA7FAC1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zervirano mjesto bilježaka 2">
            <a:extLst>
              <a:ext uri="{FF2B5EF4-FFF2-40B4-BE49-F238E27FC236}">
                <a16:creationId xmlns:a16="http://schemas.microsoft.com/office/drawing/2014/main" id="{7FD80FF3-3029-4C9C-BB00-FF4107E1F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provides the answer to the question.  The first part of the slide identifies the kind of data that would be required at this stage of the investigation. It may be possible that the delegates would have only identified traffic data as data sought to establish other persons contacted by the user of criminal@scammail.com as the question does not relate specifically to the contents of the communication.</a:t>
            </a:r>
          </a:p>
          <a:p>
            <a:endParaRPr lang="en-US" altLang="en-US"/>
          </a:p>
          <a:p>
            <a:r>
              <a:rPr lang="en-US" altLang="en-US"/>
              <a:t>It is important to emphasize that in normal circumstances such a broad production order would not be permitted. However given that criminal@scammail.com only retains data for a period of seven days, and given that data sought is in relation to a single account it is possible that such a production order would be allowed.</a:t>
            </a:r>
          </a:p>
        </p:txBody>
      </p:sp>
      <p:sp>
        <p:nvSpPr>
          <p:cNvPr id="103428" name="Rezervirano mjesto broja slajda 3">
            <a:extLst>
              <a:ext uri="{FF2B5EF4-FFF2-40B4-BE49-F238E27FC236}">
                <a16:creationId xmlns:a16="http://schemas.microsoft.com/office/drawing/2014/main" id="{54D1640B-640F-4A63-89CC-303F27274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4B7CBB-1102-40A5-B15F-4E129614F3E9}" type="slidenum">
              <a:rPr lang="en-US" altLang="en-US">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part of the lesson deals with international cooperation without mutual assistance requests enabled by the Budapest Convention. This part starts with the facts of a case study and relevant questions. </a:t>
            </a:r>
            <a:endParaRPr lang="hr-HR" altLang="en-US" dirty="0"/>
          </a:p>
          <a:p>
            <a:endParaRPr lang="hr-HR" altLang="en-US"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57</a:t>
            </a:fld>
            <a:endParaRPr lang="en-US" altLang="en-US"/>
          </a:p>
        </p:txBody>
      </p:sp>
    </p:spTree>
    <p:extLst>
      <p:ext uri="{BB962C8B-B14F-4D97-AF65-F5344CB8AC3E}">
        <p14:creationId xmlns:p14="http://schemas.microsoft.com/office/powerpoint/2010/main" val="1627015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EF97AD5-C056-4567-BBC9-5EF9A6BF3B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5FEEF445-5795-4A1C-9AA9-4215FAAE2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first two questions relating to this part of the module are addressed together as both questions are interrelated. </a:t>
            </a:r>
          </a:p>
          <a:p>
            <a:endParaRPr lang="en-US" altLang="en-US"/>
          </a:p>
          <a:p>
            <a:r>
              <a:rPr lang="en-US" altLang="en-US"/>
              <a:t>The first question relates identification of the kind of information that would be required to determine who is using the mentioned email account. The second question relates to obtaining the information identified above. The trainer should clarify that though there may be various ways in which such data may be accessed and obtained, the delegates are required to identify the most expeditious measure.</a:t>
            </a:r>
          </a:p>
        </p:txBody>
      </p:sp>
      <p:sp>
        <p:nvSpPr>
          <p:cNvPr id="107524" name="Slide Number Placeholder 3">
            <a:extLst>
              <a:ext uri="{FF2B5EF4-FFF2-40B4-BE49-F238E27FC236}">
                <a16:creationId xmlns:a16="http://schemas.microsoft.com/office/drawing/2014/main" id="{401F4DF0-F81E-47E6-8D88-BF994121BA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D341280-5955-4605-B912-F2EBBD98E7A7}" type="slidenum">
              <a:rPr lang="en-US" altLang="en-US">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zervirano mjesto slike slajda 1">
            <a:extLst>
              <a:ext uri="{FF2B5EF4-FFF2-40B4-BE49-F238E27FC236}">
                <a16:creationId xmlns:a16="http://schemas.microsoft.com/office/drawing/2014/main" id="{92E32FD6-D75D-49B8-929F-85BD7A4623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zervirano mjesto bilježaka 2">
            <a:extLst>
              <a:ext uri="{FF2B5EF4-FFF2-40B4-BE49-F238E27FC236}">
                <a16:creationId xmlns:a16="http://schemas.microsoft.com/office/drawing/2014/main" id="{D519F041-7042-45BC-87CD-470D13620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18 of the Budapest Convention which defines the term subscriber information as information including computer and in other forms which enables the establishment of subscriber’s identity, postal or geographic address, telephone and other access number, billing and payment information, available on the basis of the service agreement or arrangement.</a:t>
            </a:r>
            <a:endParaRPr lang="hr-HR" altLang="en-US"/>
          </a:p>
          <a:p>
            <a:endParaRPr lang="hr-HR" altLang="en-US"/>
          </a:p>
          <a:p>
            <a:endParaRPr lang="hr-HR" altLang="en-US"/>
          </a:p>
        </p:txBody>
      </p:sp>
      <p:sp>
        <p:nvSpPr>
          <p:cNvPr id="109572" name="Rezervirano mjesto broja slajda 3">
            <a:extLst>
              <a:ext uri="{FF2B5EF4-FFF2-40B4-BE49-F238E27FC236}">
                <a16:creationId xmlns:a16="http://schemas.microsoft.com/office/drawing/2014/main" id="{B3D4257D-610F-48A0-BA69-56541D9372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84611C7-A565-4F65-B8E2-91F7E71B9238}" type="slidenum">
              <a:rPr lang="en-US" altLang="en-US">
                <a:latin typeface="Calibri" panose="020F0502020204030204" pitchFamily="34" charset="0"/>
              </a:rPr>
              <a:pPr/>
              <a:t>59</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zervirano mjesto slike slajda 1">
            <a:extLst>
              <a:ext uri="{FF2B5EF4-FFF2-40B4-BE49-F238E27FC236}">
                <a16:creationId xmlns:a16="http://schemas.microsoft.com/office/drawing/2014/main" id="{34D34C86-BEAD-475C-9524-3AFE830D1C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zervirano mjesto bilježaka 2">
            <a:extLst>
              <a:ext uri="{FF2B5EF4-FFF2-40B4-BE49-F238E27FC236}">
                <a16:creationId xmlns:a16="http://schemas.microsoft.com/office/drawing/2014/main" id="{006F4292-97AA-46F4-88FB-394E6D31AF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18 of the Budapest Convention which describes the procedure by which subscriber information in the possession or control of service providers can be obtained through a production order from such service providers offering services within a particular country.</a:t>
            </a:r>
            <a:endParaRPr lang="hr-HR" altLang="en-US"/>
          </a:p>
          <a:p>
            <a:endParaRPr lang="en-US" altLang="en-US"/>
          </a:p>
          <a:p>
            <a:r>
              <a:rPr lang="en-US" altLang="en-US"/>
              <a:t>The trainer should emphasize that Article 18.1.b. of the Budapest Convention does not require physical presence of a service provider within the territory but rather requires that such service provider is offering services in the territory. The delegates should be reminded of the Guidance Note on Article 18 which states that one factor to consider when determining whether a service provider offers services in a territory is to see if it advertises its services locally. </a:t>
            </a:r>
            <a:endParaRPr lang="hr-HR" altLang="en-US"/>
          </a:p>
        </p:txBody>
      </p:sp>
      <p:sp>
        <p:nvSpPr>
          <p:cNvPr id="111620" name="Rezervirano mjesto broja slajda 3">
            <a:extLst>
              <a:ext uri="{FF2B5EF4-FFF2-40B4-BE49-F238E27FC236}">
                <a16:creationId xmlns:a16="http://schemas.microsoft.com/office/drawing/2014/main" id="{65B1E205-6AE8-4017-AD6A-E86A310B7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A9A166-DCB2-483D-A608-761129FB4788}" type="slidenum">
              <a:rPr lang="en-US" altLang="en-US">
                <a:latin typeface="Calibri" panose="020F0502020204030204" pitchFamily="34" charset="0"/>
              </a:rPr>
              <a:pPr/>
              <a:t>60</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en-US" altLang="en-US"/>
          </a:p>
        </p:txBody>
      </p:sp>
    </p:spTree>
    <p:extLst>
      <p:ext uri="{BB962C8B-B14F-4D97-AF65-F5344CB8AC3E}">
        <p14:creationId xmlns:p14="http://schemas.microsoft.com/office/powerpoint/2010/main" val="3522291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zervirano mjesto slike slajda 1">
            <a:extLst>
              <a:ext uri="{FF2B5EF4-FFF2-40B4-BE49-F238E27FC236}">
                <a16:creationId xmlns:a16="http://schemas.microsoft.com/office/drawing/2014/main" id="{1075E7B4-0B03-42C7-85D9-5BC9107031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zervirano mjesto bilježaka 2">
            <a:extLst>
              <a:ext uri="{FF2B5EF4-FFF2-40B4-BE49-F238E27FC236}">
                <a16:creationId xmlns:a16="http://schemas.microsoft.com/office/drawing/2014/main" id="{C620FF27-6E48-4F68-8145-57944CFFF0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answers the first question specifying that subscriber information would be the relevant form of information that would enable identification of the user of a particular email account.</a:t>
            </a:r>
          </a:p>
          <a:p>
            <a:endParaRPr lang="en-US" altLang="en-US"/>
          </a:p>
          <a:p>
            <a:r>
              <a:rPr lang="en-US" altLang="en-US"/>
              <a:t>This slide also provides two possible answers to the second question, i.e. that information from a service provider located in another country but offering services within Middle Earth may be obtained either by a formal mutual assistance request to access data, or a production order served directly on the service provider. </a:t>
            </a:r>
            <a:endParaRPr lang="hr-HR" altLang="en-US"/>
          </a:p>
        </p:txBody>
      </p:sp>
      <p:sp>
        <p:nvSpPr>
          <p:cNvPr id="113668" name="Rezervirano mjesto broja slajda 3">
            <a:extLst>
              <a:ext uri="{FF2B5EF4-FFF2-40B4-BE49-F238E27FC236}">
                <a16:creationId xmlns:a16="http://schemas.microsoft.com/office/drawing/2014/main" id="{803635A5-774D-406D-9443-F2CA5B358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B6ED6E7-AC66-402C-A748-458DDA452242}" type="slidenum">
              <a:rPr lang="en-US" altLang="en-US">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zervirano mjesto slike slajda 1">
            <a:extLst>
              <a:ext uri="{FF2B5EF4-FFF2-40B4-BE49-F238E27FC236}">
                <a16:creationId xmlns:a16="http://schemas.microsoft.com/office/drawing/2014/main" id="{03FCA70D-F6ED-48D6-B847-D215FDFE5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zervirano mjesto bilježaka 2">
            <a:extLst>
              <a:ext uri="{FF2B5EF4-FFF2-40B4-BE49-F238E27FC236}">
                <a16:creationId xmlns:a16="http://schemas.microsoft.com/office/drawing/2014/main" id="{034B8AEA-C0D8-409C-BDD8-31070B9C58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elaborates on the answer to the second question and explains why production orders are more appropriate in the given circumstances. Article 18 as explained in the Article 18 Guidance Note enables seeking subscriber information in the possession or control of service providers located outside a country so long as such service providers are providing services within the territory. Moreover mutual assistance requests are usually quite slow so it is likely that a production order would be a more expeditious way to obtain the information sought. </a:t>
            </a:r>
            <a:endParaRPr lang="hr-HR" altLang="en-US"/>
          </a:p>
        </p:txBody>
      </p:sp>
      <p:sp>
        <p:nvSpPr>
          <p:cNvPr id="115716" name="Rezervirano mjesto broja slajda 3">
            <a:extLst>
              <a:ext uri="{FF2B5EF4-FFF2-40B4-BE49-F238E27FC236}">
                <a16:creationId xmlns:a16="http://schemas.microsoft.com/office/drawing/2014/main" id="{F662D512-A5C3-4B87-A54C-0245CEDE0A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258BCCA-3D3A-4F98-BB58-B5643E2CEBA5}" type="slidenum">
              <a:rPr lang="en-US" altLang="en-US">
                <a:latin typeface="Calibri" panose="020F0502020204030204" pitchFamily="34" charset="0"/>
              </a:rPr>
              <a:pPr/>
              <a:t>62</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1556B22-00E5-478A-B6EB-D3F378CCEA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28668AA-2EF8-429B-88D6-1934292BBE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third question relates to obtaining data that is publicly available but stored in a foreign country. It is again important to stress that the delegates should identify the most expeditious way to obtain such emails.</a:t>
            </a:r>
          </a:p>
          <a:p>
            <a:endParaRPr lang="en-US" altLang="en-US" dirty="0"/>
          </a:p>
        </p:txBody>
      </p:sp>
      <p:sp>
        <p:nvSpPr>
          <p:cNvPr id="117764" name="Slide Number Placeholder 3">
            <a:extLst>
              <a:ext uri="{FF2B5EF4-FFF2-40B4-BE49-F238E27FC236}">
                <a16:creationId xmlns:a16="http://schemas.microsoft.com/office/drawing/2014/main" id="{198F296F-F621-417E-B4EE-CE2F1DB4B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BA5009-A5E0-4EC3-A413-2B2026234398}" type="slidenum">
              <a:rPr lang="en-US" altLang="en-US">
                <a:latin typeface="Calibri" panose="020F0502020204030204" pitchFamily="34" charset="0"/>
              </a:rPr>
              <a:pPr/>
              <a:t>63</a:t>
            </a:fld>
            <a:endParaRPr lang="en-US" altLang="en-US">
              <a:latin typeface="Calibri" panose="020F0502020204030204" pitchFamily="34" charset="0"/>
            </a:endParaRPr>
          </a:p>
        </p:txBody>
      </p:sp>
    </p:spTree>
    <p:extLst>
      <p:ext uri="{BB962C8B-B14F-4D97-AF65-F5344CB8AC3E}">
        <p14:creationId xmlns:p14="http://schemas.microsoft.com/office/powerpoint/2010/main" val="3743682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zervirano mjesto slike slajda 1">
            <a:extLst>
              <a:ext uri="{FF2B5EF4-FFF2-40B4-BE49-F238E27FC236}">
                <a16:creationId xmlns:a16="http://schemas.microsoft.com/office/drawing/2014/main" id="{FDDE3196-7991-464D-AAE7-FEC66929B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zervirano mjesto bilježaka 2">
            <a:extLst>
              <a:ext uri="{FF2B5EF4-FFF2-40B4-BE49-F238E27FC236}">
                <a16:creationId xmlns:a16="http://schemas.microsoft.com/office/drawing/2014/main" id="{CBC90672-CA5D-4EA0-ADA7-CA02D8AF7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reproduces part of Article 32 of the Budapest Convention which enables trans-border to access to stored computer data where such computer data is publicly available or with the consent of a person who has the lawful authority to disclose the data. The trainer should explain that trans-border access under Article 32 does not require a prior request for mutual assistance and may be exercised directly by one party (possibly even without notification to the central authority of the other party depending on domestic MLA laws).</a:t>
            </a:r>
            <a:endParaRPr lang="hr-HR" altLang="en-US" dirty="0"/>
          </a:p>
        </p:txBody>
      </p:sp>
      <p:sp>
        <p:nvSpPr>
          <p:cNvPr id="119812" name="Rezervirano mjesto broja slajda 3">
            <a:extLst>
              <a:ext uri="{FF2B5EF4-FFF2-40B4-BE49-F238E27FC236}">
                <a16:creationId xmlns:a16="http://schemas.microsoft.com/office/drawing/2014/main" id="{405EE304-700C-4CBB-9006-449481E71B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BC5052-E9CA-49A6-94D8-D50D3C4BC6A4}" type="slidenum">
              <a:rPr lang="en-US" altLang="en-US">
                <a:latin typeface="Calibri" panose="020F0502020204030204" pitchFamily="34" charset="0"/>
              </a:rPr>
              <a:pPr/>
              <a:t>64</a:t>
            </a:fld>
            <a:endParaRPr lang="en-US" altLang="en-US">
              <a:latin typeface="Calibri" panose="020F0502020204030204" pitchFamily="34" charset="0"/>
            </a:endParaRPr>
          </a:p>
        </p:txBody>
      </p:sp>
    </p:spTree>
    <p:extLst>
      <p:ext uri="{BB962C8B-B14F-4D97-AF65-F5344CB8AC3E}">
        <p14:creationId xmlns:p14="http://schemas.microsoft.com/office/powerpoint/2010/main" val="8161062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zervirano mjesto slike slajda 1">
            <a:extLst>
              <a:ext uri="{FF2B5EF4-FFF2-40B4-BE49-F238E27FC236}">
                <a16:creationId xmlns:a16="http://schemas.microsoft.com/office/drawing/2014/main" id="{6DC16A6D-C100-4728-AFAD-79F8F02BD8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zervirano mjesto bilježaka 2">
            <a:extLst>
              <a:ext uri="{FF2B5EF4-FFF2-40B4-BE49-F238E27FC236}">
                <a16:creationId xmlns:a16="http://schemas.microsoft.com/office/drawing/2014/main" id="{BE383837-2449-4931-9F13-5DEF0C2D6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answers the question. Regarding accessing and using as evidence the complaints publicly available, Article 32a would enable you to access such complaints directly and use them as evidence without having to request and obtain such data through a mutual assistance request.</a:t>
            </a:r>
          </a:p>
          <a:p>
            <a:endParaRPr lang="en-US" altLang="en-US" dirty="0"/>
          </a:p>
        </p:txBody>
      </p:sp>
      <p:sp>
        <p:nvSpPr>
          <p:cNvPr id="121860" name="Rezervirano mjesto broja slajda 3">
            <a:extLst>
              <a:ext uri="{FF2B5EF4-FFF2-40B4-BE49-F238E27FC236}">
                <a16:creationId xmlns:a16="http://schemas.microsoft.com/office/drawing/2014/main" id="{C5B31486-900A-4D0B-9E97-8A0F4951C7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A3B75F-9F67-49D9-9581-8DF3A3241A54}" type="slidenum">
              <a:rPr lang="en-US" altLang="en-US">
                <a:latin typeface="Calibri" panose="020F0502020204030204" pitchFamily="34" charset="0"/>
              </a:rPr>
              <a:pPr/>
              <a:t>65</a:t>
            </a:fld>
            <a:endParaRPr lang="en-US" altLang="en-US">
              <a:latin typeface="Calibri" panose="020F0502020204030204" pitchFamily="34" charset="0"/>
            </a:endParaRPr>
          </a:p>
        </p:txBody>
      </p:sp>
    </p:spTree>
    <p:extLst>
      <p:ext uri="{BB962C8B-B14F-4D97-AF65-F5344CB8AC3E}">
        <p14:creationId xmlns:p14="http://schemas.microsoft.com/office/powerpoint/2010/main" val="2335222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1556B22-00E5-478A-B6EB-D3F378CCEA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28668AA-2EF8-429B-88D6-1934292BBE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fourth question relates to obtaining email data from persons who have voluntary consented to such disclosure. It is again important to stress that the delegates should identify the most expeditious way to obtain such emails.</a:t>
            </a:r>
          </a:p>
          <a:p>
            <a:endParaRPr lang="en-US" altLang="en-US" dirty="0"/>
          </a:p>
        </p:txBody>
      </p:sp>
      <p:sp>
        <p:nvSpPr>
          <p:cNvPr id="117764" name="Slide Number Placeholder 3">
            <a:extLst>
              <a:ext uri="{FF2B5EF4-FFF2-40B4-BE49-F238E27FC236}">
                <a16:creationId xmlns:a16="http://schemas.microsoft.com/office/drawing/2014/main" id="{198F296F-F621-417E-B4EE-CE2F1DB4B7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BA5009-A5E0-4EC3-A413-2B2026234398}" type="slidenum">
              <a:rPr lang="en-US" altLang="en-US">
                <a:latin typeface="Calibri" panose="020F0502020204030204" pitchFamily="34" charset="0"/>
              </a:rPr>
              <a:pPr/>
              <a:t>66</a:t>
            </a:fld>
            <a:endParaRPr lang="en-US"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zervirano mjesto slike slajda 1">
            <a:extLst>
              <a:ext uri="{FF2B5EF4-FFF2-40B4-BE49-F238E27FC236}">
                <a16:creationId xmlns:a16="http://schemas.microsoft.com/office/drawing/2014/main" id="{FDDE3196-7991-464D-AAE7-FEC66929B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zervirano mjesto bilježaka 2">
            <a:extLst>
              <a:ext uri="{FF2B5EF4-FFF2-40B4-BE49-F238E27FC236}">
                <a16:creationId xmlns:a16="http://schemas.microsoft.com/office/drawing/2014/main" id="{CBC90672-CA5D-4EA0-ADA7-CA02D8AF7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32 of the Budapest Convention which enables trans-border to access to stored computer data where such computer data is publicly available or with the consent of a person who has the lawful authority to disclose the data. The trainer should explain that trans-border access under Article 32 does not require a prior request for mutual assistance and may be exercised directly by one party (possibly even without notification to the central authority of the other party depending on domestic MLA laws).</a:t>
            </a:r>
            <a:endParaRPr lang="hr-HR" altLang="en-US"/>
          </a:p>
        </p:txBody>
      </p:sp>
      <p:sp>
        <p:nvSpPr>
          <p:cNvPr id="119812" name="Rezervirano mjesto broja slajda 3">
            <a:extLst>
              <a:ext uri="{FF2B5EF4-FFF2-40B4-BE49-F238E27FC236}">
                <a16:creationId xmlns:a16="http://schemas.microsoft.com/office/drawing/2014/main" id="{405EE304-700C-4CBB-9006-449481E71B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BC5052-E9CA-49A6-94D8-D50D3C4BC6A4}" type="slidenum">
              <a:rPr lang="en-US" altLang="en-US">
                <a:latin typeface="Calibri" panose="020F0502020204030204" pitchFamily="34" charset="0"/>
              </a:rPr>
              <a:pPr/>
              <a:t>67</a:t>
            </a:fld>
            <a:endParaRPr lang="en-US"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zervirano mjesto slike slajda 1">
            <a:extLst>
              <a:ext uri="{FF2B5EF4-FFF2-40B4-BE49-F238E27FC236}">
                <a16:creationId xmlns:a16="http://schemas.microsoft.com/office/drawing/2014/main" id="{6DC16A6D-C100-4728-AFAD-79F8F02BD8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zervirano mjesto bilježaka 2">
            <a:extLst>
              <a:ext uri="{FF2B5EF4-FFF2-40B4-BE49-F238E27FC236}">
                <a16:creationId xmlns:a16="http://schemas.microsoft.com/office/drawing/2014/main" id="{BE383837-2449-4931-9F13-5DEF0C2D6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answers the question. </a:t>
            </a:r>
          </a:p>
          <a:p>
            <a:r>
              <a:rPr lang="en-US" altLang="en-US" dirty="0"/>
              <a:t>Given that the subscribers to email accounts are in many jurisdictions considered to be the party with the lawful authority to disclose emails associated with such email accounts,  such emails may be accessed again without a mutual assistance request.</a:t>
            </a:r>
            <a:endParaRPr lang="hr-HR" altLang="en-US" dirty="0"/>
          </a:p>
        </p:txBody>
      </p:sp>
      <p:sp>
        <p:nvSpPr>
          <p:cNvPr id="121860" name="Rezervirano mjesto broja slajda 3">
            <a:extLst>
              <a:ext uri="{FF2B5EF4-FFF2-40B4-BE49-F238E27FC236}">
                <a16:creationId xmlns:a16="http://schemas.microsoft.com/office/drawing/2014/main" id="{C5B31486-900A-4D0B-9E97-8A0F4951C7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A3B75F-9F67-49D9-9581-8DF3A3241A54}" type="slidenum">
              <a:rPr lang="en-US" altLang="en-US">
                <a:latin typeface="Calibri" panose="020F0502020204030204" pitchFamily="34" charset="0"/>
              </a:rPr>
              <a:pPr/>
              <a:t>68</a:t>
            </a:fld>
            <a:endParaRPr lang="en-US"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zervirano mjesto slike slajda 1">
            <a:extLst>
              <a:ext uri="{FF2B5EF4-FFF2-40B4-BE49-F238E27FC236}">
                <a16:creationId xmlns:a16="http://schemas.microsoft.com/office/drawing/2014/main" id="{31ED70AC-BFB5-490A-A002-5F008FC5E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zervirano mjesto bilježaka 2">
            <a:extLst>
              <a:ext uri="{FF2B5EF4-FFF2-40B4-BE49-F238E27FC236}">
                <a16:creationId xmlns:a16="http://schemas.microsoft.com/office/drawing/2014/main" id="{8D4B5EDC-94A6-4E12-B13E-5248B278B6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part of the lesson deals with mutual assistance requests enabled by the Budapest Convention. This part starts with the facts of a case study and relevant questions. </a:t>
            </a:r>
            <a:endParaRPr lang="hr-HR" altLang="en-US"/>
          </a:p>
          <a:p>
            <a:endParaRPr lang="hr-HR" altLang="en-US"/>
          </a:p>
          <a:p>
            <a:endParaRPr lang="hr-HR" altLang="en-US"/>
          </a:p>
        </p:txBody>
      </p:sp>
      <p:sp>
        <p:nvSpPr>
          <p:cNvPr id="123908" name="Rezervirano mjesto broja slajda 3">
            <a:extLst>
              <a:ext uri="{FF2B5EF4-FFF2-40B4-BE49-F238E27FC236}">
                <a16:creationId xmlns:a16="http://schemas.microsoft.com/office/drawing/2014/main" id="{4EF3CBE5-3066-41E1-9C97-0BD12C8196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3C86AC-885C-4CC3-9859-9AEE2E8A31C4}" type="slidenum">
              <a:rPr lang="en-US" altLang="en-US">
                <a:latin typeface="Calibri" panose="020F0502020204030204" pitchFamily="34" charset="0"/>
              </a:rPr>
              <a:pPr/>
              <a:t>69</a:t>
            </a:fld>
            <a:endParaRPr lang="en-US"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26E02A90-C08E-4363-8F2F-0E352E9FDD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391FF023-D177-4B08-B0C8-ECAEA447AF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questions relate to the preservation of computer data by the email service provider Hack Mail Inc. as well as obtaining informant that would enable identification of other service providers that are involved in the transmission of communications identified. </a:t>
            </a:r>
          </a:p>
        </p:txBody>
      </p:sp>
      <p:sp>
        <p:nvSpPr>
          <p:cNvPr id="125956" name="Slide Number Placeholder 3">
            <a:extLst>
              <a:ext uri="{FF2B5EF4-FFF2-40B4-BE49-F238E27FC236}">
                <a16:creationId xmlns:a16="http://schemas.microsoft.com/office/drawing/2014/main" id="{9C12B72F-DA65-4074-8D0C-EEEAC55A54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A342D0-6E85-4473-B23E-A9A58D1DC695}" type="slidenum">
              <a:rPr lang="en-US" altLang="en-US">
                <a:latin typeface="Calibri" panose="020F0502020204030204" pitchFamily="34" charset="0"/>
              </a:rPr>
              <a:pPr/>
              <a:t>70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provides a background to the case study that forms the basis of this session. It is important that the trainer give a brief introduction to the case study,  which puts the participants in the position of a law enforcement official in a fictitious country called Middle Earth. Other countries that are subsequently discussed in the case study, i.e. Mordor and Rohan, must also be introduced to the participants.</a:t>
            </a:r>
          </a:p>
          <a:p>
            <a:endParaRPr lang="en-US" altLang="en-US" dirty="0"/>
          </a:p>
          <a:p>
            <a:r>
              <a:rPr lang="en-US" altLang="en-US" dirty="0"/>
              <a:t>It may be useful to also introduce the participants to the structure of the remaining part of the lesson – the case study is divided into four connected parts, each dealing with a particular category of issues.  The first part deals with substantive law issues, the second part with procedural power related issues, the third with issues relating to other forms of cooperation and the fourth with issues relating to mutual legal assistance. </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8</a:t>
            </a:fld>
            <a:endParaRPr lang="en-US"/>
          </a:p>
        </p:txBody>
      </p:sp>
    </p:spTree>
    <p:extLst>
      <p:ext uri="{BB962C8B-B14F-4D97-AF65-F5344CB8AC3E}">
        <p14:creationId xmlns:p14="http://schemas.microsoft.com/office/powerpoint/2010/main" val="11630876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zervirano mjesto slike slajda 1">
            <a:extLst>
              <a:ext uri="{FF2B5EF4-FFF2-40B4-BE49-F238E27FC236}">
                <a16:creationId xmlns:a16="http://schemas.microsoft.com/office/drawing/2014/main" id="{BF21DCD5-03BD-466D-BE41-2458B4D36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zervirano mjesto bilježaka 2">
            <a:extLst>
              <a:ext uri="{FF2B5EF4-FFF2-40B4-BE49-F238E27FC236}">
                <a16:creationId xmlns:a16="http://schemas.microsoft.com/office/drawing/2014/main" id="{76001D57-3D8E-4959-91FA-0A5D9FBB90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29 of the Budapest Convention which relates to seeking cross-border expedited preservation of data. This is a preliminary measure that is to be made in case a party intends to submit a request under Article 31 of the Budapest Convention and it enables temporary preservation of computer data.</a:t>
            </a:r>
            <a:endParaRPr lang="hr-HR" altLang="en-US"/>
          </a:p>
        </p:txBody>
      </p:sp>
      <p:sp>
        <p:nvSpPr>
          <p:cNvPr id="128004" name="Rezervirano mjesto broja slajda 3">
            <a:extLst>
              <a:ext uri="{FF2B5EF4-FFF2-40B4-BE49-F238E27FC236}">
                <a16:creationId xmlns:a16="http://schemas.microsoft.com/office/drawing/2014/main" id="{8E0D9036-4982-45AF-B00E-4DA58FCB1D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3C5A44B-4B1E-4A73-B683-CB2BCB10628F}" type="slidenum">
              <a:rPr lang="en-US" altLang="en-US">
                <a:latin typeface="Calibri" panose="020F0502020204030204" pitchFamily="34" charset="0"/>
              </a:rPr>
              <a:pPr/>
              <a:t>71</a:t>
            </a:fld>
            <a:endParaRPr lang="en-US"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zervirano mjesto slike slajda 1">
            <a:extLst>
              <a:ext uri="{FF2B5EF4-FFF2-40B4-BE49-F238E27FC236}">
                <a16:creationId xmlns:a16="http://schemas.microsoft.com/office/drawing/2014/main" id="{8FE1273A-E913-425A-983D-837BB113B8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zervirano mjesto bilježaka 2">
            <a:extLst>
              <a:ext uri="{FF2B5EF4-FFF2-40B4-BE49-F238E27FC236}">
                <a16:creationId xmlns:a16="http://schemas.microsoft.com/office/drawing/2014/main" id="{9D42003A-F6A1-4420-8041-FB2C850112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reproduces part of Article 30 of the Budapest Convention which relates to expedited disclosure of preserved traffic data. Article 30 does not provide for parties to make a specific request for expedited disclosure of traffic data. However it binds a party executing a request for expedited preservation under Article 29 if it discovers that another service provider in another state was involved in the transmission of a communication to expeditiously disclose sufficient amounts of traffic data to identify other service providers involved in the transmission of that communication.</a:t>
            </a:r>
            <a:endParaRPr lang="hr-HR" altLang="en-US"/>
          </a:p>
          <a:p>
            <a:endParaRPr lang="hr-HR" altLang="en-US"/>
          </a:p>
        </p:txBody>
      </p:sp>
      <p:sp>
        <p:nvSpPr>
          <p:cNvPr id="130052" name="Rezervirano mjesto broja slajda 3">
            <a:extLst>
              <a:ext uri="{FF2B5EF4-FFF2-40B4-BE49-F238E27FC236}">
                <a16:creationId xmlns:a16="http://schemas.microsoft.com/office/drawing/2014/main" id="{622A22CF-1BCF-4A79-B712-9EDA07F2F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226313-E781-4610-B1EE-7D7077676065}" type="slidenum">
              <a:rPr lang="en-US" altLang="en-US">
                <a:latin typeface="Calibri" panose="020F0502020204030204" pitchFamily="34" charset="0"/>
              </a:rPr>
              <a:pPr/>
              <a:t>72</a:t>
            </a:fld>
            <a:endParaRPr lang="en-US"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zervirano mjesto slike slajda 1">
            <a:extLst>
              <a:ext uri="{FF2B5EF4-FFF2-40B4-BE49-F238E27FC236}">
                <a16:creationId xmlns:a16="http://schemas.microsoft.com/office/drawing/2014/main" id="{2A7D3437-7092-4CCF-96B2-1764254FCC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zervirano mjesto bilježaka 2">
            <a:extLst>
              <a:ext uri="{FF2B5EF4-FFF2-40B4-BE49-F238E27FC236}">
                <a16:creationId xmlns:a16="http://schemas.microsoft.com/office/drawing/2014/main" id="{27D23383-51EA-4655-AC3D-012586C3C9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answers the question. Unlike the domestic procedural power relating to expedited preservation (equivalent to Article 16  of the Budapest Convention), it is necessary that there be reason to believe that the data sought to be preserved is particularly vulnerable to loss or modification. However in this case expedited preservation is a measure prior to making a mutual assistance request and may not necessary require that the data be vulnerable to loss or modification.  Given that Middle Earth intends to make a mutual assistance request for seizure and disclose of computer data, it may also make this preliminary request for preservation of said data.</a:t>
            </a:r>
          </a:p>
          <a:p>
            <a:endParaRPr lang="en-US" altLang="en-US"/>
          </a:p>
          <a:p>
            <a:r>
              <a:rPr lang="en-US" altLang="en-US"/>
              <a:t>Regarding the second question, during the execution of the request to preserve data, it is possible that Hack Mail Inc will discover that communications from fraud@hackmail.com have been transmitted through service providers in other countries. In such case it is obligated under Article 30 to directly disclose sufficient amounts of data to enable identification of the service provider(s) and the paths through which the communications were transmitted. There is no requirement to make a request for disclosure of traffic data in this case.</a:t>
            </a:r>
            <a:endParaRPr lang="hr-HR" altLang="en-US"/>
          </a:p>
        </p:txBody>
      </p:sp>
      <p:sp>
        <p:nvSpPr>
          <p:cNvPr id="132100" name="Rezervirano mjesto broja slajda 3">
            <a:extLst>
              <a:ext uri="{FF2B5EF4-FFF2-40B4-BE49-F238E27FC236}">
                <a16:creationId xmlns:a16="http://schemas.microsoft.com/office/drawing/2014/main" id="{5E3956CF-2168-4773-A6DE-22771E516A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DD1933-8E6A-4205-9BDD-B3B9E5A82412}" type="slidenum">
              <a:rPr lang="en-US" altLang="en-US">
                <a:latin typeface="Calibri" panose="020F0502020204030204" pitchFamily="34" charset="0"/>
              </a:rPr>
              <a:pPr/>
              <a:t>73</a:t>
            </a:fld>
            <a:endParaRPr lang="en-US"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B9BE2DE-F920-4437-BC59-5F67377272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E2E3E9B-D75B-40E5-A67C-D03C60350A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question relates to measures that may be undertaken to obtain computer data that is stored in another jurisdiction. It is important for the trainer to clarify that the DarkHacker computer is located in Rohan which is neighboring Middle Earth. </a:t>
            </a:r>
          </a:p>
          <a:p>
            <a:endParaRPr lang="en-US" altLang="en-US"/>
          </a:p>
        </p:txBody>
      </p:sp>
      <p:sp>
        <p:nvSpPr>
          <p:cNvPr id="134148" name="Slide Number Placeholder 3">
            <a:extLst>
              <a:ext uri="{FF2B5EF4-FFF2-40B4-BE49-F238E27FC236}">
                <a16:creationId xmlns:a16="http://schemas.microsoft.com/office/drawing/2014/main" id="{22391BFB-0DFC-4E2B-BD03-92DA23BE9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AFEB35F-57E7-46D1-9DAE-B7021E31C946}" type="slidenum">
              <a:rPr lang="en-US" altLang="en-US">
                <a:latin typeface="Calibri" panose="020F0502020204030204" pitchFamily="34" charset="0"/>
              </a:rPr>
              <a:pPr/>
              <a:t>74</a:t>
            </a:fld>
            <a:endParaRPr lang="en-US"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zervirano mjesto slike slajda 1">
            <a:extLst>
              <a:ext uri="{FF2B5EF4-FFF2-40B4-BE49-F238E27FC236}">
                <a16:creationId xmlns:a16="http://schemas.microsoft.com/office/drawing/2014/main" id="{5AA69B80-7C43-46B3-AB0B-7295839CAC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zervirano mjesto bilježaka 2">
            <a:extLst>
              <a:ext uri="{FF2B5EF4-FFF2-40B4-BE49-F238E27FC236}">
                <a16:creationId xmlns:a16="http://schemas.microsoft.com/office/drawing/2014/main" id="{B6A5A900-8D57-4929-ADFB-6927A44792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includes relevant parts of Article 31 of the Budapest Convention (Mutual assistance regarding accessing stored computer data). The trainer should explain that Article 31 enables making of a request by one party to a second party to seize or similarly secure and disclose data stored by means of a computer system located within the territory of the second party.</a:t>
            </a:r>
          </a:p>
          <a:p>
            <a:endParaRPr lang="en-US" altLang="en-US"/>
          </a:p>
          <a:p>
            <a:r>
              <a:rPr lang="en-US" altLang="en-US"/>
              <a:t>The trainer may also mention that in order for a request for assistance regarding seizure of computer data to be expedited, there must be grounds to believe that the relevant data is particularly vulnerable to loss or modification.  However unlike Article 16 of the Budapest Convention which requires that data be vulnerable to loss or modification to allow for a measure to seek computer data</a:t>
            </a:r>
            <a:endParaRPr lang="hr-HR" altLang="en-US"/>
          </a:p>
        </p:txBody>
      </p:sp>
      <p:sp>
        <p:nvSpPr>
          <p:cNvPr id="136196" name="Rezervirano mjesto broja slajda 3">
            <a:extLst>
              <a:ext uri="{FF2B5EF4-FFF2-40B4-BE49-F238E27FC236}">
                <a16:creationId xmlns:a16="http://schemas.microsoft.com/office/drawing/2014/main" id="{32CDF4DD-EFB7-4684-B15D-D043391FEC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AA876A-89CB-4ECC-8EEB-A3ED921D4133}" type="slidenum">
              <a:rPr lang="en-US" altLang="en-US">
                <a:latin typeface="Calibri" panose="020F0502020204030204" pitchFamily="34" charset="0"/>
              </a:rPr>
              <a:pPr/>
              <a:t>75</a:t>
            </a:fld>
            <a:endParaRPr lang="en-US"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zervirano mjesto slike slajda 1">
            <a:extLst>
              <a:ext uri="{FF2B5EF4-FFF2-40B4-BE49-F238E27FC236}">
                <a16:creationId xmlns:a16="http://schemas.microsoft.com/office/drawing/2014/main" id="{8381DAFE-2045-4556-BC1D-AEDF4D2397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zervirano mjesto bilježaka 2">
            <a:extLst>
              <a:ext uri="{FF2B5EF4-FFF2-40B4-BE49-F238E27FC236}">
                <a16:creationId xmlns:a16="http://schemas.microsoft.com/office/drawing/2014/main" id="{38CA25C5-5B1A-4B7F-BDCC-7B4D1E297A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answers the question.  The trainer should explain that the relevant computer data may be obtained by making a request for mutual assistance enabled by Article 31 of the Budapest Convention. In particular the request should cover seizure of computer system, securing of computer data and also disclosure of the computer data seized.</a:t>
            </a:r>
          </a:p>
          <a:p>
            <a:endParaRPr lang="en-US" altLang="en-US"/>
          </a:p>
          <a:p>
            <a:r>
              <a:rPr lang="en-US" altLang="en-US"/>
              <a:t>Though not required to be answered, the trainer may also explain that given that the DarkHacker computer system and data obtained therefrom are not vulnerable to loss or modification, Middle Earth may not request expedited action.</a:t>
            </a:r>
            <a:endParaRPr lang="hr-HR" altLang="en-US"/>
          </a:p>
        </p:txBody>
      </p:sp>
      <p:sp>
        <p:nvSpPr>
          <p:cNvPr id="138244" name="Rezervirano mjesto broja slajda 3">
            <a:extLst>
              <a:ext uri="{FF2B5EF4-FFF2-40B4-BE49-F238E27FC236}">
                <a16:creationId xmlns:a16="http://schemas.microsoft.com/office/drawing/2014/main" id="{4B92FAD7-C0AB-4FB5-8B2D-1E68FCFE75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AB4B82-6327-404D-B1BA-79A03946AD60}" type="slidenum">
              <a:rPr lang="en-US" altLang="en-US">
                <a:latin typeface="Calibri" panose="020F0502020204030204" pitchFamily="34" charset="0"/>
              </a:rPr>
              <a:pPr/>
              <a:t>76</a:t>
            </a:fld>
            <a:endParaRPr lang="en-US"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1E3C7101-8732-402F-8F86-7EB6C5AF07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CC955109-B19E-434B-AC8D-A6C6B12BC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question relates to measures to secure and ascertain the location of DarkHacker customer who will be partaking in a future communication. </a:t>
            </a:r>
          </a:p>
        </p:txBody>
      </p:sp>
      <p:sp>
        <p:nvSpPr>
          <p:cNvPr id="140292" name="Slide Number Placeholder 3">
            <a:extLst>
              <a:ext uri="{FF2B5EF4-FFF2-40B4-BE49-F238E27FC236}">
                <a16:creationId xmlns:a16="http://schemas.microsoft.com/office/drawing/2014/main" id="{1DAE907A-E95A-416F-B039-FD157358FD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575119-9616-4181-90A3-88A3A3F114E8}" type="slidenum">
              <a:rPr lang="en-US" altLang="en-US">
                <a:latin typeface="Calibri" panose="020F0502020204030204" pitchFamily="34" charset="0"/>
              </a:rPr>
              <a:pPr/>
              <a:t>77</a:t>
            </a:fld>
            <a:endParaRPr lang="en-US"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zervirano mjesto slike slajda 1">
            <a:extLst>
              <a:ext uri="{FF2B5EF4-FFF2-40B4-BE49-F238E27FC236}">
                <a16:creationId xmlns:a16="http://schemas.microsoft.com/office/drawing/2014/main" id="{178890CF-ADB5-49C8-99BE-A8283E3CF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zervirano mjesto bilježaka 2">
            <a:extLst>
              <a:ext uri="{FF2B5EF4-FFF2-40B4-BE49-F238E27FC236}">
                <a16:creationId xmlns:a16="http://schemas.microsoft.com/office/drawing/2014/main" id="{252084FD-B8BE-4FF6-BF4C-A4521796E2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includes relevant parts of Article 33 of the Budapest Convention relating to mutual assistance regarding the real-time collection of traffic data. The trainer should explain that this article enables requesting mutual assistance to seek collection of traffic data associated with specified communications in another territory in real-time.</a:t>
            </a:r>
          </a:p>
        </p:txBody>
      </p:sp>
      <p:sp>
        <p:nvSpPr>
          <p:cNvPr id="142340" name="Rezervirano mjesto broja slajda 3">
            <a:extLst>
              <a:ext uri="{FF2B5EF4-FFF2-40B4-BE49-F238E27FC236}">
                <a16:creationId xmlns:a16="http://schemas.microsoft.com/office/drawing/2014/main" id="{EC42F312-6E74-4CC6-99D8-FFC6F0A2E7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D7E26D4-7092-4AC1-949B-B1F60615C23A}" type="slidenum">
              <a:rPr lang="en-US" altLang="en-US">
                <a:latin typeface="Calibri" panose="020F0502020204030204" pitchFamily="34" charset="0"/>
              </a:rPr>
              <a:pPr/>
              <a:t>78</a:t>
            </a:fld>
            <a:endParaRPr lang="en-US"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zervirano mjesto slike slajda 1">
            <a:extLst>
              <a:ext uri="{FF2B5EF4-FFF2-40B4-BE49-F238E27FC236}">
                <a16:creationId xmlns:a16="http://schemas.microsoft.com/office/drawing/2014/main" id="{12EE479E-9F08-4CB9-857A-3CB1240A3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zervirano mjesto bilježaka 2">
            <a:extLst>
              <a:ext uri="{FF2B5EF4-FFF2-40B4-BE49-F238E27FC236}">
                <a16:creationId xmlns:a16="http://schemas.microsoft.com/office/drawing/2014/main" id="{5075C7B4-BC90-4189-920D-14521D4EE5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contains the answer to the question. Middle Earth may make a request for mutual assistance to Mordor (where Hack Mail Inc is headquartered) in respect to seeking ordering Hack Mail Inc to undertake real-time collection of traffic data associated with the specified communication from fraud@hackmail.com at 17:00 the following day. </a:t>
            </a:r>
          </a:p>
          <a:p>
            <a:endParaRPr lang="en-US" altLang="en-US"/>
          </a:p>
          <a:p>
            <a:r>
              <a:rPr lang="en-US" altLang="en-US"/>
              <a:t>The trainer should explain that whether or not this assistance is provided may depend on existing legal requirements in Mordor.</a:t>
            </a:r>
            <a:endParaRPr lang="hr-HR" altLang="en-US"/>
          </a:p>
        </p:txBody>
      </p:sp>
      <p:sp>
        <p:nvSpPr>
          <p:cNvPr id="144388" name="Rezervirano mjesto broja slajda 3">
            <a:extLst>
              <a:ext uri="{FF2B5EF4-FFF2-40B4-BE49-F238E27FC236}">
                <a16:creationId xmlns:a16="http://schemas.microsoft.com/office/drawing/2014/main" id="{928351E2-3BB6-4598-9DB3-5EEBB561A9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BF4310-E7D3-4079-A63B-ECDECABE6580}" type="slidenum">
              <a:rPr lang="en-US" altLang="en-US">
                <a:latin typeface="Calibri" panose="020F0502020204030204" pitchFamily="34" charset="0"/>
              </a:rPr>
              <a:pPr/>
              <a:t>79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background of the course is provided for the delegates, The title of this course is “Advanced Cybercrime and Electronic Evidence Training for Judges and Prosecutors”. It has been developed as an output of the European Union/Council of Europe Joint Project on Regional Cooperation on Cybercrime in the IPA region.</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9</a:t>
            </a:fld>
            <a:endParaRPr lang="en-US"/>
          </a:p>
        </p:txBody>
      </p:sp>
    </p:spTree>
    <p:extLst>
      <p:ext uri="{BB962C8B-B14F-4D97-AF65-F5344CB8AC3E}">
        <p14:creationId xmlns:p14="http://schemas.microsoft.com/office/powerpoint/2010/main" val="54220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provides a background to the case study that forms the basis of this session. It is important that the trainer give a brief introduction to the case study,  which puts the participants in the position of a law enforcement official in a fictitious country called Middle Earth. Other countries that are subsequently discussed in the case study, i.e. Mordor and Rohan, must also be introduced to the participants.</a:t>
            </a:r>
          </a:p>
          <a:p>
            <a:endParaRPr lang="en-US" altLang="en-US" dirty="0"/>
          </a:p>
          <a:p>
            <a:r>
              <a:rPr lang="en-US" altLang="en-US" dirty="0"/>
              <a:t>It may be useful to also introduce the participants to the structure of the remaining part of the lesson – the case study is divided into four connected parts, each dealing with a particular category of issues.  The first part deals with substantive law issues, the second part with procedural power related issues, the third with issues relating to other forms of cooperation and the fourth with issues relating to mutual legal assistance. </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10</a:t>
            </a:fld>
            <a:endParaRPr lang="en-US"/>
          </a:p>
        </p:txBody>
      </p:sp>
    </p:spTree>
    <p:extLst>
      <p:ext uri="{BB962C8B-B14F-4D97-AF65-F5344CB8AC3E}">
        <p14:creationId xmlns:p14="http://schemas.microsoft.com/office/powerpoint/2010/main" val="178660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background of the course is provided for the delegates, The title of this course is “Advanced Cybercrime and Electronic Evidence Training for Judges and Prosecutors”. It has been developed as an output of the European Union/Council of Europe Joint Project on Regional Cooperation on Cybercrime in the IPA region.</a:t>
            </a:r>
          </a:p>
          <a:p>
            <a:endParaRPr lang="en-US" dirty="0"/>
          </a:p>
        </p:txBody>
      </p:sp>
      <p:sp>
        <p:nvSpPr>
          <p:cNvPr id="4" name="Slide Number Placeholder 3"/>
          <p:cNvSpPr>
            <a:spLocks noGrp="1"/>
          </p:cNvSpPr>
          <p:nvPr>
            <p:ph type="sldNum" sz="quarter" idx="10"/>
          </p:nvPr>
        </p:nvSpPr>
        <p:spPr/>
        <p:txBody>
          <a:bodyPr/>
          <a:lstStyle/>
          <a:p>
            <a:fld id="{5827260C-95DC-194B-88B2-0B241DEC43BF}" type="slidenum">
              <a:rPr lang="en-US" smtClean="0"/>
              <a:pPr/>
              <a:t>11</a:t>
            </a:fld>
            <a:endParaRPr lang="en-US"/>
          </a:p>
        </p:txBody>
      </p:sp>
    </p:spTree>
    <p:extLst>
      <p:ext uri="{BB962C8B-B14F-4D97-AF65-F5344CB8AC3E}">
        <p14:creationId xmlns:p14="http://schemas.microsoft.com/office/powerpoint/2010/main" val="2147561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433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10748385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6396507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2378306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475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10/07/2024</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23739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03710178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2316611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482368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0126948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24236981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440293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58818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2290851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F52D3A89-E334-43A6-81CF-AB7E1633D2BD}"/>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4">
            <a:extLst>
              <a:ext uri="{FF2B5EF4-FFF2-40B4-BE49-F238E27FC236}">
                <a16:creationId xmlns:a16="http://schemas.microsoft.com/office/drawing/2014/main" id="{6E3D6D15-1B17-494F-8CAA-A9BA9F3D347B}"/>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F7903BEA-EFD0-414F-8A43-78C10551ABA6}"/>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9" name="Rectangle 11">
            <a:extLst>
              <a:ext uri="{FF2B5EF4-FFF2-40B4-BE49-F238E27FC236}">
                <a16:creationId xmlns:a16="http://schemas.microsoft.com/office/drawing/2014/main" id="{DBB82464-0D4F-4C32-901A-5FEFB7550C67}"/>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F5DC2962-3F84-4D90-843C-43F88B5B9633}"/>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915167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76" r:id="rId15"/>
    <p:sldLayoutId id="2147483662" r:id="rId16"/>
    <p:sldLayoutId id="2147483672" r:id="rId17"/>
    <p:sldLayoutId id="2147483663" r:id="rId18"/>
    <p:sldLayoutId id="2147483664" r:id="rId19"/>
    <p:sldLayoutId id="2147483665" r:id="rId20"/>
    <p:sldLayoutId id="2147483666" r:id="rId21"/>
    <p:sldLayoutId id="2147483671" r:id="rId22"/>
    <p:sldLayoutId id="2147483681" r:id="rId23"/>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darkhacker.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darkhacker.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fraud@hackmail.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fraud@hackmail.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fraud@hackmail.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criminal@scammail.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criminal@scammail.co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criminal@scammail.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criminal@scammail.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criminal@scammail.com"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mailto:fraud@hackmail.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mailto:criminal@scammail.com"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mailto:fraud@hackmail.com"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mailto:fraud@hackmail.com"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140054" y="5338605"/>
            <a:ext cx="3076872" cy="5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400" b="1" dirty="0">
                <a:latin typeface="+mn-lt"/>
              </a:rPr>
              <a:t>Session 6</a:t>
            </a:r>
          </a:p>
          <a:p>
            <a:pPr algn="ctr">
              <a:buNone/>
            </a:pPr>
            <a:r>
              <a:rPr lang="en-US" sz="1200" b="1" dirty="0"/>
              <a:t>Budapest Convention Refresher Case Study</a:t>
            </a:r>
            <a:endParaRPr lang="en-US" sz="1400" dirty="0"/>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140054" y="2896513"/>
            <a:ext cx="610651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2800" b="1" dirty="0"/>
              <a:t>Advanced Cybercrime and Electronic Evidence Training Course for Prosecutors and Judges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368"/>
            <a:ext cx="8229600" cy="933116"/>
          </a:xfrm>
        </p:spPr>
        <p:txBody>
          <a:bodyPr/>
          <a:lstStyle/>
          <a:p>
            <a:pPr algn="r"/>
            <a:r>
              <a:rPr lang="en-US" b="1" dirty="0">
                <a:solidFill>
                  <a:schemeClr val="bg1"/>
                </a:solidFill>
              </a:rPr>
              <a:t>Background</a:t>
            </a:r>
          </a:p>
        </p:txBody>
      </p:sp>
      <p:sp>
        <p:nvSpPr>
          <p:cNvPr id="3" name="Content Placeholder 2"/>
          <p:cNvSpPr>
            <a:spLocks noGrp="1"/>
          </p:cNvSpPr>
          <p:nvPr>
            <p:ph idx="1"/>
          </p:nvPr>
        </p:nvSpPr>
        <p:spPr>
          <a:xfrm>
            <a:off x="329982" y="1290643"/>
            <a:ext cx="8448261" cy="5265906"/>
          </a:xfrm>
        </p:spPr>
        <p:txBody>
          <a:bodyPr>
            <a:noAutofit/>
          </a:bodyPr>
          <a:lstStyle/>
          <a:p>
            <a:pPr algn="just">
              <a:defRPr/>
            </a:pPr>
            <a:r>
              <a:rPr lang="en-US" sz="3200" dirty="0">
                <a:latin typeface="+mn-lt"/>
              </a:rPr>
              <a:t>You receive an anonymous report that cybercriminals have hacked into the main server of MENB. </a:t>
            </a:r>
          </a:p>
          <a:p>
            <a:pPr lvl="1" algn="just">
              <a:defRPr/>
            </a:pPr>
            <a:endParaRPr lang="en-US" sz="3200" dirty="0">
              <a:latin typeface="+mn-lt"/>
            </a:endParaRPr>
          </a:p>
          <a:p>
            <a:pPr algn="just">
              <a:defRPr/>
            </a:pPr>
            <a:r>
              <a:rPr lang="en-US" sz="3200" dirty="0">
                <a:latin typeface="+mn-lt"/>
              </a:rPr>
              <a:t>The cybercriminals have installed malware which affects all the computers in MENB by:</a:t>
            </a:r>
          </a:p>
          <a:p>
            <a:pPr lvl="1" algn="just">
              <a:defRPr/>
            </a:pPr>
            <a:endParaRPr lang="en-US" sz="3200" dirty="0">
              <a:latin typeface="+mn-lt"/>
            </a:endParaRPr>
          </a:p>
          <a:p>
            <a:pPr lvl="1" algn="just">
              <a:defRPr/>
            </a:pPr>
            <a:r>
              <a:rPr lang="en-US" sz="3200" dirty="0">
                <a:latin typeface="+mn-lt"/>
              </a:rPr>
              <a:t>changing the size of the mouse cursor </a:t>
            </a:r>
          </a:p>
          <a:p>
            <a:pPr lvl="1" algn="just">
              <a:defRPr/>
            </a:pPr>
            <a:endParaRPr lang="en-US" sz="3200" dirty="0">
              <a:latin typeface="+mn-lt"/>
            </a:endParaRPr>
          </a:p>
          <a:p>
            <a:pPr lvl="1" algn="just">
              <a:defRPr/>
            </a:pPr>
            <a:r>
              <a:rPr lang="en-US" sz="3200" dirty="0">
                <a:latin typeface="+mn-lt"/>
              </a:rPr>
              <a:t>changing the background wallpaper </a:t>
            </a:r>
          </a:p>
        </p:txBody>
      </p:sp>
    </p:spTree>
    <p:extLst>
      <p:ext uri="{BB962C8B-B14F-4D97-AF65-F5344CB8AC3E}">
        <p14:creationId xmlns:p14="http://schemas.microsoft.com/office/powerpoint/2010/main" val="346446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4F201A-C467-48B1-A35D-4B6D09ADD1E2}"/>
              </a:ext>
            </a:extLst>
          </p:cNvPr>
          <p:cNvSpPr>
            <a:spLocks noGrp="1"/>
          </p:cNvSpPr>
          <p:nvPr>
            <p:ph type="title"/>
          </p:nvPr>
        </p:nvSpPr>
        <p:spPr>
          <a:xfrm>
            <a:off x="457199" y="418050"/>
            <a:ext cx="8651319" cy="999587"/>
          </a:xfrm>
        </p:spPr>
        <p:txBody>
          <a:bodyPr/>
          <a:lstStyle/>
          <a:p>
            <a:endParaRPr lang="en-PK"/>
          </a:p>
        </p:txBody>
      </p:sp>
      <p:sp>
        <p:nvSpPr>
          <p:cNvPr id="4" name="Content Placeholder 2">
            <a:extLst>
              <a:ext uri="{FF2B5EF4-FFF2-40B4-BE49-F238E27FC236}">
                <a16:creationId xmlns:a16="http://schemas.microsoft.com/office/drawing/2014/main" id="{C3887BBC-44B7-4C59-A284-06D5176173C1}"/>
              </a:ext>
            </a:extLst>
          </p:cNvPr>
          <p:cNvSpPr>
            <a:spLocks noGrp="1"/>
          </p:cNvSpPr>
          <p:nvPr>
            <p:ph idx="1"/>
          </p:nvPr>
        </p:nvSpPr>
        <p:spPr>
          <a:xfrm>
            <a:off x="457199" y="2168075"/>
            <a:ext cx="8651319" cy="3958088"/>
          </a:xfrm>
        </p:spPr>
        <p:txBody>
          <a:bodyPr/>
          <a:lstStyle/>
          <a:p>
            <a:endParaRPr lang="en-PK"/>
          </a:p>
        </p:txBody>
      </p:sp>
      <p:sp>
        <p:nvSpPr>
          <p:cNvPr id="5" name="Title 1">
            <a:extLst>
              <a:ext uri="{FF2B5EF4-FFF2-40B4-BE49-F238E27FC236}">
                <a16:creationId xmlns:a16="http://schemas.microsoft.com/office/drawing/2014/main" id="{8C6EF9E3-7140-4B06-B687-8B037895E37E}"/>
              </a:ext>
            </a:extLst>
          </p:cNvPr>
          <p:cNvSpPr>
            <a:spLocks noGrp="1"/>
          </p:cNvSpPr>
          <p:nvPr/>
        </p:nvSpPr>
        <p:spPr bwMode="auto">
          <a:xfrm>
            <a:off x="467517" y="379950"/>
            <a:ext cx="8651319" cy="99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endParaRPr lang="en-GB" altLang="en-US"/>
          </a:p>
        </p:txBody>
      </p:sp>
      <p:sp>
        <p:nvSpPr>
          <p:cNvPr id="6" name="Content Placeholder 2">
            <a:extLst>
              <a:ext uri="{FF2B5EF4-FFF2-40B4-BE49-F238E27FC236}">
                <a16:creationId xmlns:a16="http://schemas.microsoft.com/office/drawing/2014/main" id="{40E9E1B1-0FA0-4695-AB5A-399A6C0C0034}"/>
              </a:ext>
            </a:extLst>
          </p:cNvPr>
          <p:cNvSpPr>
            <a:spLocks noGrp="1"/>
          </p:cNvSpPr>
          <p:nvPr/>
        </p:nvSpPr>
        <p:spPr bwMode="auto">
          <a:xfrm>
            <a:off x="467517" y="2129975"/>
            <a:ext cx="8651319" cy="39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altLang="en-US"/>
          </a:p>
        </p:txBody>
      </p:sp>
      <p:sp>
        <p:nvSpPr>
          <p:cNvPr id="7" name="Slide Number Placeholder 3">
            <a:extLst>
              <a:ext uri="{FF2B5EF4-FFF2-40B4-BE49-F238E27FC236}">
                <a16:creationId xmlns:a16="http://schemas.microsoft.com/office/drawing/2014/main" id="{DF4DA005-D569-4747-BAB8-EFDCCCF9BCE0}"/>
              </a:ext>
            </a:extLst>
          </p:cNvPr>
          <p:cNvSpPr>
            <a:spLocks noGrp="1" noChangeArrowheads="1"/>
          </p:cNvSpPr>
          <p:nvPr/>
        </p:nvSpPr>
        <p:spPr bwMode="auto">
          <a:xfrm>
            <a:off x="6563517" y="6364062"/>
            <a:ext cx="2242935" cy="319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fld id="{5E633B4E-051C-4696-9552-A88161E0C384}" type="slidenum">
              <a:rPr lang="en-US" altLang="en-US" sz="1200">
                <a:solidFill>
                  <a:srgbClr val="898989"/>
                </a:solidFill>
              </a:rPr>
              <a:pPr>
                <a:spcBef>
                  <a:spcPct val="0"/>
                </a:spcBef>
                <a:buFontTx/>
                <a:buNone/>
              </a:pPr>
              <a:t>11</a:t>
            </a:fld>
            <a:endParaRPr lang="en-US" altLang="en-US" sz="1200">
              <a:solidFill>
                <a:srgbClr val="898989"/>
              </a:solidFill>
            </a:endParaRPr>
          </a:p>
        </p:txBody>
      </p:sp>
      <p:pic>
        <p:nvPicPr>
          <p:cNvPr id="9" name="Picture 8" descr="Image result for darkhacker">
            <a:extLst>
              <a:ext uri="{FF2B5EF4-FFF2-40B4-BE49-F238E27FC236}">
                <a16:creationId xmlns:a16="http://schemas.microsoft.com/office/drawing/2014/main" id="{86A86BF2-7783-4D19-9993-9E43A4EB0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789" b="24635"/>
          <a:stretch>
            <a:fillRect/>
          </a:stretch>
        </p:blipFill>
        <p:spPr bwMode="auto">
          <a:xfrm>
            <a:off x="10318" y="-245525"/>
            <a:ext cx="9590882" cy="363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size of the mouse cursor">
            <a:extLst>
              <a:ext uri="{FF2B5EF4-FFF2-40B4-BE49-F238E27FC236}">
                <a16:creationId xmlns:a16="http://schemas.microsoft.com/office/drawing/2014/main" id="{7AC7901A-915F-4CBF-A556-5F6CCBE67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 y="3740427"/>
            <a:ext cx="4001903" cy="318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result for virus background display">
            <a:extLst>
              <a:ext uri="{FF2B5EF4-FFF2-40B4-BE49-F238E27FC236}">
                <a16:creationId xmlns:a16="http://schemas.microsoft.com/office/drawing/2014/main" id="{5B137C87-4C0C-49ED-AB8A-E311E120F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856" y="3407103"/>
            <a:ext cx="5570622" cy="341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82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368"/>
            <a:ext cx="8229600" cy="933116"/>
          </a:xfrm>
        </p:spPr>
        <p:txBody>
          <a:bodyPr/>
          <a:lstStyle/>
          <a:p>
            <a:pPr algn="r"/>
            <a:r>
              <a:rPr lang="en-US" b="1" dirty="0">
                <a:solidFill>
                  <a:schemeClr val="bg1"/>
                </a:solidFill>
              </a:rPr>
              <a:t>Background</a:t>
            </a:r>
          </a:p>
        </p:txBody>
      </p:sp>
      <p:sp>
        <p:nvSpPr>
          <p:cNvPr id="3" name="Content Placeholder 2"/>
          <p:cNvSpPr>
            <a:spLocks noGrp="1"/>
          </p:cNvSpPr>
          <p:nvPr>
            <p:ph idx="1"/>
          </p:nvPr>
        </p:nvSpPr>
        <p:spPr>
          <a:xfrm>
            <a:off x="347869" y="1169457"/>
            <a:ext cx="8448261" cy="5265906"/>
          </a:xfrm>
        </p:spPr>
        <p:txBody>
          <a:bodyPr>
            <a:noAutofit/>
          </a:bodyPr>
          <a:lstStyle/>
          <a:p>
            <a:pPr algn="just">
              <a:defRPr/>
            </a:pPr>
            <a:r>
              <a:rPr lang="en-US" sz="2800" dirty="0">
                <a:latin typeface="+mn-lt"/>
              </a:rPr>
              <a:t>You learn that a group called DarkHacker is responsible. </a:t>
            </a:r>
          </a:p>
          <a:p>
            <a:pPr algn="just">
              <a:defRPr/>
            </a:pPr>
            <a:endParaRPr lang="en-US" sz="2800" dirty="0">
              <a:latin typeface="+mn-lt"/>
            </a:endParaRPr>
          </a:p>
          <a:p>
            <a:pPr algn="just">
              <a:defRPr/>
            </a:pPr>
            <a:r>
              <a:rPr lang="en-US" sz="2800" dirty="0">
                <a:latin typeface="+mn-lt"/>
              </a:rPr>
              <a:t>Its website is </a:t>
            </a:r>
            <a:r>
              <a:rPr lang="en-US" sz="2800" dirty="0">
                <a:latin typeface="+mn-lt"/>
                <a:hlinkClick r:id="rId3"/>
              </a:rPr>
              <a:t>www.darkhacker.com</a:t>
            </a:r>
            <a:r>
              <a:rPr lang="en-US" sz="2800" dirty="0">
                <a:latin typeface="+mn-lt"/>
              </a:rPr>
              <a:t> </a:t>
            </a:r>
          </a:p>
          <a:p>
            <a:pPr algn="just">
              <a:defRPr/>
            </a:pPr>
            <a:endParaRPr lang="en-US" sz="2800" dirty="0">
              <a:latin typeface="+mn-lt"/>
            </a:endParaRPr>
          </a:p>
          <a:p>
            <a:pPr algn="just">
              <a:defRPr/>
            </a:pPr>
            <a:r>
              <a:rPr lang="en-US" sz="2800" dirty="0">
                <a:latin typeface="+mn-lt"/>
              </a:rPr>
              <a:t>Software ostensibly designed for translating text from Middle </a:t>
            </a:r>
            <a:r>
              <a:rPr lang="en-US" sz="2800" dirty="0" err="1">
                <a:latin typeface="+mn-lt"/>
              </a:rPr>
              <a:t>Earthean</a:t>
            </a:r>
            <a:r>
              <a:rPr lang="en-US" sz="2800" dirty="0">
                <a:latin typeface="+mn-lt"/>
              </a:rPr>
              <a:t> language to English is being sold on this website.</a:t>
            </a:r>
          </a:p>
          <a:p>
            <a:pPr algn="just">
              <a:defRPr/>
            </a:pPr>
            <a:endParaRPr lang="en-US" sz="2800" dirty="0">
              <a:latin typeface="+mn-lt"/>
            </a:endParaRPr>
          </a:p>
          <a:p>
            <a:pPr algn="just">
              <a:defRPr/>
            </a:pPr>
            <a:r>
              <a:rPr lang="en-US" sz="2800" dirty="0">
                <a:latin typeface="+mn-lt"/>
              </a:rPr>
              <a:t>This software is also marketed as a hacking tool.</a:t>
            </a:r>
          </a:p>
        </p:txBody>
      </p:sp>
    </p:spTree>
    <p:extLst>
      <p:ext uri="{BB962C8B-B14F-4D97-AF65-F5344CB8AC3E}">
        <p14:creationId xmlns:p14="http://schemas.microsoft.com/office/powerpoint/2010/main" val="186841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85DDF6-FD8E-45A0-96A5-6DEBB2E29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1329"/>
            <a:ext cx="57785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 result for software hack computers">
            <a:extLst>
              <a:ext uri="{FF2B5EF4-FFF2-40B4-BE49-F238E27FC236}">
                <a16:creationId xmlns:a16="http://schemas.microsoft.com/office/drawing/2014/main" id="{19884EAA-AF4E-402B-98E7-065F02362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3336868"/>
            <a:ext cx="4335462"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7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368"/>
            <a:ext cx="8229600" cy="933116"/>
          </a:xfrm>
        </p:spPr>
        <p:txBody>
          <a:bodyPr/>
          <a:lstStyle/>
          <a:p>
            <a:pPr algn="r"/>
            <a:r>
              <a:rPr lang="en-US" b="1" dirty="0">
                <a:solidFill>
                  <a:schemeClr val="bg1"/>
                </a:solidFill>
              </a:rPr>
              <a:t>Background</a:t>
            </a:r>
          </a:p>
        </p:txBody>
      </p:sp>
      <p:sp>
        <p:nvSpPr>
          <p:cNvPr id="3" name="Content Placeholder 2"/>
          <p:cNvSpPr>
            <a:spLocks noGrp="1"/>
          </p:cNvSpPr>
          <p:nvPr>
            <p:ph idx="1"/>
          </p:nvPr>
        </p:nvSpPr>
        <p:spPr>
          <a:xfrm>
            <a:off x="329982" y="1290643"/>
            <a:ext cx="8448261" cy="5265906"/>
          </a:xfrm>
        </p:spPr>
        <p:txBody>
          <a:bodyPr>
            <a:noAutofit/>
          </a:bodyPr>
          <a:lstStyle/>
          <a:p>
            <a:pPr algn="just">
              <a:defRPr/>
            </a:pPr>
            <a:r>
              <a:rPr lang="en-US" sz="3200" dirty="0">
                <a:latin typeface="+mn-lt"/>
              </a:rPr>
              <a:t>Your investigation also reveals that fingerprint data that enables access to laptops and smartphones is being sold on </a:t>
            </a:r>
            <a:r>
              <a:rPr lang="en-US" sz="3200" dirty="0">
                <a:latin typeface="+mn-lt"/>
                <a:hlinkClick r:id="rId3"/>
              </a:rPr>
              <a:t>www.darkhacker.com</a:t>
            </a:r>
            <a:r>
              <a:rPr lang="en-US" sz="3200" dirty="0">
                <a:latin typeface="+mn-lt"/>
              </a:rPr>
              <a:t>. </a:t>
            </a:r>
          </a:p>
          <a:p>
            <a:pPr algn="just">
              <a:defRPr/>
            </a:pPr>
            <a:endParaRPr lang="en-US" sz="3200" dirty="0">
              <a:latin typeface="+mn-lt"/>
            </a:endParaRPr>
          </a:p>
          <a:p>
            <a:pPr algn="just">
              <a:defRPr/>
            </a:pPr>
            <a:r>
              <a:rPr lang="en-US" sz="3200" dirty="0">
                <a:latin typeface="+mn-lt"/>
              </a:rPr>
              <a:t>You conduct an undercover operation and purchase fingerprint data from </a:t>
            </a:r>
            <a:r>
              <a:rPr lang="en-US" sz="3200" dirty="0">
                <a:latin typeface="+mn-lt"/>
                <a:hlinkClick r:id="rId3"/>
              </a:rPr>
              <a:t>www.darkhacker.com</a:t>
            </a:r>
            <a:r>
              <a:rPr lang="en-US" sz="3200" dirty="0">
                <a:latin typeface="+mn-lt"/>
              </a:rPr>
              <a:t> to help identify the individuals operating the website. </a:t>
            </a:r>
          </a:p>
        </p:txBody>
      </p:sp>
    </p:spTree>
    <p:extLst>
      <p:ext uri="{BB962C8B-B14F-4D97-AF65-F5344CB8AC3E}">
        <p14:creationId xmlns:p14="http://schemas.microsoft.com/office/powerpoint/2010/main" val="208806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Image result for cyber police cartoon">
            <a:extLst>
              <a:ext uri="{FF2B5EF4-FFF2-40B4-BE49-F238E27FC236}">
                <a16:creationId xmlns:a16="http://schemas.microsoft.com/office/drawing/2014/main" id="{75131EA2-166B-456F-B039-63A79BE60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546" r="15742"/>
          <a:stretch>
            <a:fillRect/>
          </a:stretch>
        </p:blipFill>
        <p:spPr bwMode="auto">
          <a:xfrm>
            <a:off x="3625850" y="2103496"/>
            <a:ext cx="551815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fingerprint data hack">
            <a:extLst>
              <a:ext uri="{FF2B5EF4-FFF2-40B4-BE49-F238E27FC236}">
                <a16:creationId xmlns:a16="http://schemas.microsoft.com/office/drawing/2014/main" id="{0ACB4B1C-118A-429D-A24E-540884BDB5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82" r="23888"/>
          <a:stretch/>
        </p:blipFill>
        <p:spPr bwMode="auto">
          <a:xfrm>
            <a:off x="121186" y="1193773"/>
            <a:ext cx="413427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94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DCFB9F-B2E4-4100-929D-B6EF9319741E}"/>
              </a:ext>
            </a:extLst>
          </p:cNvPr>
          <p:cNvSpPr>
            <a:spLocks noGrp="1"/>
          </p:cNvSpPr>
          <p:nvPr>
            <p:ph type="title"/>
          </p:nvPr>
        </p:nvSpPr>
        <p:spPr>
          <a:xfrm>
            <a:off x="914400" y="155368"/>
            <a:ext cx="8229600" cy="933116"/>
          </a:xfrm>
        </p:spPr>
        <p:txBody>
          <a:bodyPr/>
          <a:lstStyle/>
          <a:p>
            <a:pPr algn="r"/>
            <a:r>
              <a:rPr lang="en-US" b="1" dirty="0">
                <a:solidFill>
                  <a:schemeClr val="bg1"/>
                </a:solidFill>
              </a:rPr>
              <a:t>Questions (Substantive Law)</a:t>
            </a:r>
          </a:p>
        </p:txBody>
      </p:sp>
      <p:sp>
        <p:nvSpPr>
          <p:cNvPr id="5" name="Rectangle 4">
            <a:extLst>
              <a:ext uri="{FF2B5EF4-FFF2-40B4-BE49-F238E27FC236}">
                <a16:creationId xmlns:a16="http://schemas.microsoft.com/office/drawing/2014/main" id="{896F7F19-4F60-41FE-B74E-5C4E12497FEC}"/>
              </a:ext>
            </a:extLst>
          </p:cNvPr>
          <p:cNvSpPr/>
          <p:nvPr/>
        </p:nvSpPr>
        <p:spPr>
          <a:xfrm>
            <a:off x="538956" y="1354600"/>
            <a:ext cx="8066087" cy="5016758"/>
          </a:xfrm>
          <a:prstGeom prst="rect">
            <a:avLst/>
          </a:prstGeom>
          <a:ln/>
        </p:spPr>
        <p:txBody>
          <a:bodyPr>
            <a:spAutoFit/>
          </a:bodyPr>
          <a:lstStyle/>
          <a:p>
            <a:pPr marL="457200" indent="-457200" algn="just">
              <a:buFont typeface="Wingdings" panose="05000000000000000000" pitchFamily="2" charset="2"/>
              <a:buChar char="Ø"/>
              <a:defRPr/>
            </a:pPr>
            <a:r>
              <a:rPr lang="en-US" sz="3200" dirty="0">
                <a:latin typeface="Calibri "/>
                <a:ea typeface="Calibri" panose="020F0502020204030204" pitchFamily="34" charset="0"/>
                <a:cs typeface="Times New Roman" panose="02020603050405020304" pitchFamily="18" charset="0"/>
              </a:rPr>
              <a:t>What cybercrimes were committed by hacking into and installing malware on the MENB server?</a:t>
            </a:r>
            <a:endParaRPr lang="en-GB" sz="3200" dirty="0">
              <a:latin typeface="Calibri "/>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Ø"/>
              <a:defRPr/>
            </a:pPr>
            <a:endParaRPr lang="en-GB" sz="3200" dirty="0">
              <a:latin typeface="Calibri "/>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Ø"/>
              <a:defRPr/>
            </a:pPr>
            <a:r>
              <a:rPr lang="en-US" sz="3200" dirty="0">
                <a:latin typeface="Calibri "/>
                <a:ea typeface="Calibri" panose="020F0502020204030204" pitchFamily="34" charset="0"/>
                <a:cs typeface="Times New Roman" panose="02020603050405020304" pitchFamily="18" charset="0"/>
              </a:rPr>
              <a:t>What cybercrimes can you identify being committed by DarkHacker?</a:t>
            </a:r>
            <a:endParaRPr lang="en-GB" sz="3200" dirty="0">
              <a:latin typeface="Calibri "/>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Ø"/>
              <a:defRPr/>
            </a:pPr>
            <a:endParaRPr lang="en-GB" sz="3200" dirty="0">
              <a:latin typeface="Calibri "/>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Ø"/>
              <a:defRPr/>
            </a:pPr>
            <a:r>
              <a:rPr lang="en-US" sz="3200" dirty="0">
                <a:latin typeface="Calibri "/>
                <a:ea typeface="Calibri" panose="020F0502020204030204" pitchFamily="34" charset="0"/>
                <a:cs typeface="Times New Roman" panose="02020603050405020304" pitchFamily="18" charset="0"/>
              </a:rPr>
              <a:t>Did you commit a cybercrime by purchasing fingerprint data during the undercover operation?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4">
            <a:extLst>
              <a:ext uri="{FF2B5EF4-FFF2-40B4-BE49-F238E27FC236}">
                <a16:creationId xmlns:a16="http://schemas.microsoft.com/office/drawing/2014/main" id="{91BF5E24-0321-4AAC-95A6-536D617E0F61}"/>
              </a:ext>
            </a:extLst>
          </p:cNvPr>
          <p:cNvSpPr>
            <a:spLocks noChangeArrowheads="1"/>
          </p:cNvSpPr>
          <p:nvPr/>
        </p:nvSpPr>
        <p:spPr bwMode="auto">
          <a:xfrm>
            <a:off x="588962" y="1878576"/>
            <a:ext cx="7966075" cy="3539430"/>
          </a:xfrm>
          <a:prstGeom prst="rect">
            <a:avLst/>
          </a:prstGeom>
          <a:noFill/>
          <a:ln w="9525">
            <a:noFill/>
            <a:miter lim="800000"/>
            <a:headEnd/>
            <a:tailEnd/>
          </a:ln>
        </p:spPr>
        <p:txBody>
          <a:bodyPr>
            <a:spAutoFit/>
          </a:bodyPr>
          <a:lstStyle/>
          <a:p>
            <a:pPr marL="457200" indent="-457200" algn="just">
              <a:buFont typeface="Arial" panose="020B0604020202020204" pitchFamily="34" charset="0"/>
              <a:buChar char="•"/>
              <a:defRPr/>
            </a:pPr>
            <a:r>
              <a:rPr lang="en-US" sz="3200" dirty="0"/>
              <a:t>During the undercover operation, the DarkHacker website prompts you to enter your email address. </a:t>
            </a:r>
          </a:p>
          <a:p>
            <a:pPr marL="457200" indent="-457200" algn="just">
              <a:buFont typeface="Arial" panose="020B0604020202020204" pitchFamily="34" charset="0"/>
              <a:buChar char="•"/>
              <a:defRPr/>
            </a:pPr>
            <a:endParaRPr lang="en-US" sz="3200" dirty="0"/>
          </a:p>
          <a:p>
            <a:pPr marL="457200" indent="-457200" algn="just">
              <a:buFont typeface="Arial" panose="020B0604020202020204" pitchFamily="34" charset="0"/>
              <a:buChar char="•"/>
              <a:defRPr/>
            </a:pPr>
            <a:r>
              <a:rPr lang="en-US" sz="3200" dirty="0"/>
              <a:t>You receive an email from an email account criminal@scammail.com with instructions on how to make the payment using Bitcoin. </a:t>
            </a:r>
            <a:endParaRPr lang="en-GB" sz="3200" dirty="0">
              <a:ea typeface="Calibri" pitchFamily="34"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F2C3-6A6D-4BA9-86E1-D45192EDEEAD}"/>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C200E72B-3300-4BAC-ABB3-CAD9943955D4}"/>
              </a:ext>
            </a:extLst>
          </p:cNvPr>
          <p:cNvSpPr>
            <a:spLocks noGrp="1"/>
          </p:cNvSpPr>
          <p:nvPr>
            <p:ph idx="1"/>
          </p:nvPr>
        </p:nvSpPr>
        <p:spPr/>
        <p:txBody>
          <a:bodyPr/>
          <a:lstStyle/>
          <a:p>
            <a:endParaRPr lang="en-PK"/>
          </a:p>
        </p:txBody>
      </p:sp>
      <p:pic>
        <p:nvPicPr>
          <p:cNvPr id="4" name="Picture 3" descr="Image result for buy passwords online">
            <a:extLst>
              <a:ext uri="{FF2B5EF4-FFF2-40B4-BE49-F238E27FC236}">
                <a16:creationId xmlns:a16="http://schemas.microsoft.com/office/drawing/2014/main" id="{6DEC3FAA-6AE7-4BCE-9DEF-13570E53A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69" y="358775"/>
            <a:ext cx="3851275"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bitcoin checkout">
            <a:extLst>
              <a:ext uri="{FF2B5EF4-FFF2-40B4-BE49-F238E27FC236}">
                <a16:creationId xmlns:a16="http://schemas.microsoft.com/office/drawing/2014/main" id="{F475A208-9811-47C0-888F-935790D37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031" y="0"/>
            <a:ext cx="386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86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4">
            <a:extLst>
              <a:ext uri="{FF2B5EF4-FFF2-40B4-BE49-F238E27FC236}">
                <a16:creationId xmlns:a16="http://schemas.microsoft.com/office/drawing/2014/main" id="{FBFEB4D9-143A-49F7-A1D3-C34B958AE95C}"/>
              </a:ext>
            </a:extLst>
          </p:cNvPr>
          <p:cNvSpPr>
            <a:spLocks noChangeArrowheads="1"/>
          </p:cNvSpPr>
          <p:nvPr/>
        </p:nvSpPr>
        <p:spPr bwMode="auto">
          <a:xfrm>
            <a:off x="523702" y="1394240"/>
            <a:ext cx="79660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 typeface="Arial" panose="020B0604020202020204" pitchFamily="34" charset="0"/>
              <a:buNone/>
            </a:pPr>
            <a:r>
              <a:rPr lang="en-US" altLang="en-US" sz="2800" dirty="0">
                <a:cs typeface="Calibri" panose="020F0502020204030204" pitchFamily="34" charset="0"/>
              </a:rPr>
              <a:t>Your investigation reveals that the email service provider for criminal@scammail.com is Scam Mail, Inc. </a:t>
            </a:r>
          </a:p>
          <a:p>
            <a:pPr algn="just">
              <a:spcBef>
                <a:spcPct val="0"/>
              </a:spcBef>
              <a:buFont typeface="Arial" panose="020B0604020202020204" pitchFamily="34" charset="0"/>
              <a:buNone/>
            </a:pPr>
            <a:endParaRPr lang="en-US" altLang="en-US" sz="2800" dirty="0">
              <a:cs typeface="Calibri" panose="020F0502020204030204" pitchFamily="34" charset="0"/>
            </a:endParaRPr>
          </a:p>
          <a:p>
            <a:pPr algn="just">
              <a:spcBef>
                <a:spcPct val="0"/>
              </a:spcBef>
              <a:buFont typeface="Arial" panose="020B0604020202020204" pitchFamily="34" charset="0"/>
              <a:buNone/>
            </a:pPr>
            <a:r>
              <a:rPr lang="en-US" altLang="en-US" sz="2800" dirty="0">
                <a:cs typeface="Calibri" panose="020F0502020204030204" pitchFamily="34" charset="0"/>
              </a:rPr>
              <a:t>You identify its website as www.scammailinc.com. </a:t>
            </a:r>
          </a:p>
          <a:p>
            <a:pPr algn="just">
              <a:spcBef>
                <a:spcPct val="0"/>
              </a:spcBef>
              <a:buFont typeface="Arial" panose="020B0604020202020204" pitchFamily="34" charset="0"/>
              <a:buNone/>
            </a:pPr>
            <a:endParaRPr lang="en-US" altLang="en-US" sz="2800" dirty="0">
              <a:cs typeface="Calibri" panose="020F0502020204030204" pitchFamily="34" charset="0"/>
            </a:endParaRPr>
          </a:p>
          <a:p>
            <a:pPr algn="just">
              <a:spcBef>
                <a:spcPct val="0"/>
              </a:spcBef>
              <a:buFont typeface="Arial" panose="020B0604020202020204" pitchFamily="34" charset="0"/>
              <a:buNone/>
            </a:pPr>
            <a:r>
              <a:rPr lang="en-US" altLang="en-US" sz="2800" dirty="0">
                <a:cs typeface="Calibri" panose="020F0502020204030204" pitchFamily="34" charset="0"/>
              </a:rPr>
              <a:t>You learn from its website Scam Mail, Inc. has its head office and only data center in Middle Earth. </a:t>
            </a:r>
          </a:p>
          <a:p>
            <a:pPr algn="just">
              <a:spcBef>
                <a:spcPct val="0"/>
              </a:spcBef>
              <a:buFont typeface="Arial" panose="020B0604020202020204" pitchFamily="34" charset="0"/>
              <a:buNone/>
            </a:pPr>
            <a:endParaRPr lang="en-US" altLang="en-US" sz="2800" dirty="0">
              <a:cs typeface="Calibri" panose="020F0502020204030204" pitchFamily="34" charset="0"/>
            </a:endParaRPr>
          </a:p>
          <a:p>
            <a:pPr algn="just">
              <a:spcBef>
                <a:spcPct val="0"/>
              </a:spcBef>
              <a:buFont typeface="Arial" panose="020B0604020202020204" pitchFamily="34" charset="0"/>
              <a:buNone/>
            </a:pPr>
            <a:r>
              <a:rPr lang="en-US" altLang="en-US" sz="2800" dirty="0">
                <a:cs typeface="Calibri" panose="020F0502020204030204" pitchFamily="34" charset="0"/>
              </a:rPr>
              <a:t>You also learn that Scam Mail, Inc. only retains data for a period of 7 days after which all data is deleted.</a:t>
            </a:r>
            <a:endParaRPr lang="en-GB" altLang="en-US" sz="2800" dirty="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solidFill>
                  <a:schemeClr val="bg1"/>
                </a:solidFill>
                <a:latin typeface="Verdana" charset="0"/>
                <a:cs typeface="Verdana" charset="0"/>
              </a:rPr>
              <a:t>Agenda</a:t>
            </a:r>
            <a:endParaRPr lang="en-GB" sz="2000" dirty="0">
              <a:solidFill>
                <a:schemeClr val="bg1"/>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a:ln/>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
        <p:nvSpPr>
          <p:cNvPr id="7" name="Rectangle 6">
            <a:extLst>
              <a:ext uri="{FF2B5EF4-FFF2-40B4-BE49-F238E27FC236}">
                <a16:creationId xmlns:a16="http://schemas.microsoft.com/office/drawing/2014/main" id="{7FA81925-418B-D44C-9255-2AEBBFBC0ADA}"/>
              </a:ext>
            </a:extLst>
          </p:cNvPr>
          <p:cNvSpPr/>
          <p:nvPr/>
        </p:nvSpPr>
        <p:spPr>
          <a:xfrm>
            <a:off x="297623" y="2131159"/>
            <a:ext cx="4572000" cy="3174395"/>
          </a:xfrm>
          <a:prstGeom prst="rect">
            <a:avLst/>
          </a:prstGeom>
          <a:ln/>
        </p:spPr>
        <p:txBody>
          <a:bodyPr wrap="square">
            <a:spAutoFit/>
          </a:bodyPr>
          <a:lstStyle/>
          <a:p>
            <a:pPr marL="514350" lvl="0" indent="-514350">
              <a:buFont typeface="+mj-lt"/>
              <a:buAutoNum type="arabicPeriod"/>
            </a:pPr>
            <a:r>
              <a:rPr lang="en-US" sz="2400" i="1" dirty="0"/>
              <a:t>Health and safety</a:t>
            </a:r>
          </a:p>
          <a:p>
            <a:pPr marL="514350" indent="-514350">
              <a:lnSpc>
                <a:spcPct val="150000"/>
              </a:lnSpc>
              <a:buFont typeface="+mj-lt"/>
              <a:buAutoNum type="arabicPeriod"/>
            </a:pPr>
            <a:r>
              <a:rPr lang="en-GB" sz="2400" i="1" dirty="0">
                <a:ea typeface="Verdana" panose="020B0604030504040204" pitchFamily="34" charset="0"/>
              </a:rPr>
              <a:t>Introduction</a:t>
            </a:r>
          </a:p>
          <a:p>
            <a:pPr marL="514350" indent="-514350">
              <a:lnSpc>
                <a:spcPct val="150000"/>
              </a:lnSpc>
              <a:buFont typeface="+mj-lt"/>
              <a:buAutoNum type="arabicPeriod"/>
            </a:pPr>
            <a:r>
              <a:rPr lang="en-GB" sz="2400" i="1" dirty="0">
                <a:ea typeface="Verdana" panose="020B0604030504040204" pitchFamily="34" charset="0"/>
              </a:rPr>
              <a:t>Aim and objectives</a:t>
            </a:r>
          </a:p>
          <a:p>
            <a:pPr marL="514350" indent="-514350">
              <a:lnSpc>
                <a:spcPct val="150000"/>
              </a:lnSpc>
              <a:buFont typeface="+mj-lt"/>
              <a:buAutoNum type="arabicPeriod"/>
            </a:pPr>
            <a:r>
              <a:rPr lang="en-GB" sz="2400" i="1" dirty="0">
                <a:ea typeface="Verdana" panose="020B0604030504040204" pitchFamily="34" charset="0"/>
              </a:rPr>
              <a:t>Methodology and timetable</a:t>
            </a:r>
          </a:p>
          <a:p>
            <a:pPr marL="514350" indent="-514350">
              <a:lnSpc>
                <a:spcPct val="150000"/>
              </a:lnSpc>
              <a:buFont typeface="+mj-lt"/>
              <a:buAutoNum type="arabicPeriod"/>
            </a:pPr>
            <a:r>
              <a:rPr lang="en-GB" sz="2400" i="1" dirty="0">
                <a:ea typeface="Verdana" panose="020B0604030504040204" pitchFamily="34" charset="0"/>
              </a:rPr>
              <a:t>Introductions</a:t>
            </a:r>
          </a:p>
          <a:p>
            <a:pPr marL="514350" indent="-514350">
              <a:lnSpc>
                <a:spcPct val="150000"/>
              </a:lnSpc>
              <a:buFont typeface="+mj-lt"/>
              <a:buAutoNum type="arabicPeriod"/>
            </a:pPr>
            <a:r>
              <a:rPr lang="en-GB" sz="2400" i="1" dirty="0">
                <a:ea typeface="Verdana" panose="020B0604030504040204" pitchFamily="34" charset="0"/>
              </a:rPr>
              <a:t>Summary</a:t>
            </a:r>
          </a:p>
        </p:txBody>
      </p:sp>
      <p:pic>
        <p:nvPicPr>
          <p:cNvPr id="8" name="Picture 7">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5063857" y="2607361"/>
            <a:ext cx="3345197" cy="222199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age result for gmail data center">
            <a:extLst>
              <a:ext uri="{FF2B5EF4-FFF2-40B4-BE49-F238E27FC236}">
                <a16:creationId xmlns:a16="http://schemas.microsoft.com/office/drawing/2014/main" id="{6889A342-2842-4EF1-ABCB-44489E7CB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C7A75AB3-6FB4-4560-B2E0-242A6C66301D}"/>
              </a:ext>
            </a:extLst>
          </p:cNvPr>
          <p:cNvGrpSpPr>
            <a:grpSpLocks/>
          </p:cNvGrpSpPr>
          <p:nvPr/>
        </p:nvGrpSpPr>
        <p:grpSpPr bwMode="auto">
          <a:xfrm>
            <a:off x="2754217" y="3053259"/>
            <a:ext cx="5210175" cy="3203575"/>
            <a:chOff x="1233377" y="3429000"/>
            <a:chExt cx="5209953" cy="3203191"/>
          </a:xfrm>
        </p:grpSpPr>
        <p:pic>
          <p:nvPicPr>
            <p:cNvPr id="6" name="Picture 5" descr="Image result for data retention policy">
              <a:extLst>
                <a:ext uri="{FF2B5EF4-FFF2-40B4-BE49-F238E27FC236}">
                  <a16:creationId xmlns:a16="http://schemas.microsoft.com/office/drawing/2014/main" id="{24BD93E6-671A-4001-99BC-84B653D9B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377" y="3429000"/>
              <a:ext cx="5209953" cy="320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4C7660B4-0BA7-45D2-8BF4-77C921158503}"/>
                </a:ext>
              </a:extLst>
            </p:cNvPr>
            <p:cNvSpPr txBox="1">
              <a:spLocks noChangeArrowheads="1"/>
            </p:cNvSpPr>
            <p:nvPr/>
          </p:nvSpPr>
          <p:spPr bwMode="auto">
            <a:xfrm flipH="1">
              <a:off x="3394713" y="5499183"/>
              <a:ext cx="1355114" cy="49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en-US" altLang="en-PK" b="1"/>
                <a:t>7 days</a:t>
              </a:r>
              <a:endParaRPr lang="en-GB" altLang="en-PK" b="1"/>
            </a:p>
          </p:txBody>
        </p:sp>
      </p:grpSp>
    </p:spTree>
    <p:extLst>
      <p:ext uri="{BB962C8B-B14F-4D97-AF65-F5344CB8AC3E}">
        <p14:creationId xmlns:p14="http://schemas.microsoft.com/office/powerpoint/2010/main" val="56306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4">
            <a:extLst>
              <a:ext uri="{FF2B5EF4-FFF2-40B4-BE49-F238E27FC236}">
                <a16:creationId xmlns:a16="http://schemas.microsoft.com/office/drawing/2014/main" id="{FBFEB4D9-143A-49F7-A1D3-C34B958AE95C}"/>
              </a:ext>
            </a:extLst>
          </p:cNvPr>
          <p:cNvSpPr>
            <a:spLocks noChangeArrowheads="1"/>
          </p:cNvSpPr>
          <p:nvPr/>
        </p:nvSpPr>
        <p:spPr bwMode="auto">
          <a:xfrm>
            <a:off x="457200" y="612844"/>
            <a:ext cx="79660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algn="just">
              <a:spcBef>
                <a:spcPct val="0"/>
              </a:spcBef>
            </a:pPr>
            <a:endParaRPr lang="en-US" altLang="en-US" sz="3000" dirty="0">
              <a:cs typeface="Calibri" panose="020F0502020204030204" pitchFamily="34" charset="0"/>
            </a:endParaRPr>
          </a:p>
          <a:p>
            <a:pPr marL="457200" indent="-457200" algn="just">
              <a:spcBef>
                <a:spcPct val="0"/>
              </a:spcBef>
            </a:pPr>
            <a:endParaRPr lang="en-US" altLang="en-US" sz="3000" dirty="0">
              <a:cs typeface="Calibri" panose="020F0502020204030204" pitchFamily="34" charset="0"/>
            </a:endParaRPr>
          </a:p>
          <a:p>
            <a:pPr marL="457200" indent="-457200" algn="just">
              <a:spcBef>
                <a:spcPct val="0"/>
              </a:spcBef>
            </a:pPr>
            <a:endParaRPr lang="en-US" altLang="en-US" sz="3000" dirty="0">
              <a:cs typeface="Calibri" panose="020F0502020204030204" pitchFamily="34" charset="0"/>
            </a:endParaRPr>
          </a:p>
          <a:p>
            <a:pPr marL="457200" indent="-457200" algn="just">
              <a:spcBef>
                <a:spcPct val="0"/>
              </a:spcBef>
            </a:pPr>
            <a:r>
              <a:rPr lang="en-US" altLang="en-US" sz="3000" dirty="0">
                <a:cs typeface="Calibri" panose="020F0502020204030204" pitchFamily="34" charset="0"/>
              </a:rPr>
              <a:t>You consider using the email addresses to identify the individuals behind DarkHacker. </a:t>
            </a:r>
          </a:p>
          <a:p>
            <a:pPr marL="457200" indent="-457200" algn="just">
              <a:spcBef>
                <a:spcPct val="0"/>
              </a:spcBef>
            </a:pPr>
            <a:endParaRPr lang="en-US" altLang="en-US" sz="3000" dirty="0">
              <a:cs typeface="Calibri" panose="020F0502020204030204" pitchFamily="34" charset="0"/>
            </a:endParaRPr>
          </a:p>
          <a:p>
            <a:pPr marL="457200" indent="-457200" algn="just">
              <a:spcBef>
                <a:spcPct val="0"/>
              </a:spcBef>
            </a:pPr>
            <a:r>
              <a:rPr lang="en-US" altLang="en-US" sz="3000" dirty="0">
                <a:cs typeface="Calibri" panose="020F0502020204030204" pitchFamily="34" charset="0"/>
              </a:rPr>
              <a:t>You also consider obtaining details of other people contacted through the email account criminal@scammail.com in the last seven days. </a:t>
            </a:r>
          </a:p>
        </p:txBody>
      </p:sp>
    </p:spTree>
    <p:extLst>
      <p:ext uri="{BB962C8B-B14F-4D97-AF65-F5344CB8AC3E}">
        <p14:creationId xmlns:p14="http://schemas.microsoft.com/office/powerpoint/2010/main" val="285627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4AAF-0DF3-42B3-B5DA-A1AD69AE02A4}"/>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AC62BC57-E63A-4A5B-8CAC-235BC6A1D6CF}"/>
              </a:ext>
            </a:extLst>
          </p:cNvPr>
          <p:cNvSpPr>
            <a:spLocks noGrp="1"/>
          </p:cNvSpPr>
          <p:nvPr>
            <p:ph idx="1"/>
          </p:nvPr>
        </p:nvSpPr>
        <p:spPr/>
        <p:txBody>
          <a:bodyPr/>
          <a:lstStyle/>
          <a:p>
            <a:endParaRPr lang="en-PK"/>
          </a:p>
        </p:txBody>
      </p:sp>
      <p:pic>
        <p:nvPicPr>
          <p:cNvPr id="4" name="Picture 3" descr="How to Trace any IP Address">
            <a:extLst>
              <a:ext uri="{FF2B5EF4-FFF2-40B4-BE49-F238E27FC236}">
                <a16:creationId xmlns:a16="http://schemas.microsoft.com/office/drawing/2014/main" id="{B9AC40B1-3FEA-4BC2-A075-6310D4FB3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 y="59838"/>
            <a:ext cx="7072313"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anonymous question mark">
            <a:extLst>
              <a:ext uri="{FF2B5EF4-FFF2-40B4-BE49-F238E27FC236}">
                <a16:creationId xmlns:a16="http://schemas.microsoft.com/office/drawing/2014/main" id="{2AE12D1C-B3CE-48C8-8A4B-E29066CDE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718" y="4674701"/>
            <a:ext cx="34845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093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E2BF8-C7F0-43BE-97EA-E3E52A674B79}"/>
              </a:ext>
            </a:extLst>
          </p:cNvPr>
          <p:cNvSpPr>
            <a:spLocks noGrp="1"/>
          </p:cNvSpPr>
          <p:nvPr>
            <p:ph type="title"/>
          </p:nvPr>
        </p:nvSpPr>
        <p:spPr>
          <a:xfrm>
            <a:off x="914400" y="155368"/>
            <a:ext cx="8229600" cy="933116"/>
          </a:xfrm>
        </p:spPr>
        <p:txBody>
          <a:bodyPr/>
          <a:lstStyle/>
          <a:p>
            <a:pPr algn="r"/>
            <a:r>
              <a:rPr lang="en-US" b="1" dirty="0">
                <a:solidFill>
                  <a:schemeClr val="bg1"/>
                </a:solidFill>
              </a:rPr>
              <a:t>Questions (Procedural Law)</a:t>
            </a:r>
          </a:p>
        </p:txBody>
      </p:sp>
      <p:sp>
        <p:nvSpPr>
          <p:cNvPr id="5" name="Rectangle 4">
            <a:extLst>
              <a:ext uri="{FF2B5EF4-FFF2-40B4-BE49-F238E27FC236}">
                <a16:creationId xmlns:a16="http://schemas.microsoft.com/office/drawing/2014/main" id="{0721839B-83FE-4C16-98F5-E28D441A490B}"/>
              </a:ext>
            </a:extLst>
          </p:cNvPr>
          <p:cNvSpPr/>
          <p:nvPr/>
        </p:nvSpPr>
        <p:spPr>
          <a:xfrm>
            <a:off x="649288" y="508000"/>
            <a:ext cx="7631112" cy="5416868"/>
          </a:xfrm>
          <a:prstGeom prst="rect">
            <a:avLst/>
          </a:prstGeom>
          <a:ln/>
        </p:spPr>
        <p:txBody>
          <a:bodyPr>
            <a:spAutoFit/>
          </a:bodyPr>
          <a:lstStyle/>
          <a:p>
            <a:pPr algn="ctr">
              <a:defRPr/>
            </a:pPr>
            <a:endParaRPr lang="en-GB" sz="3800" b="1" u="sng"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800" dirty="0">
                <a:latin typeface="Calibri" panose="020F0502020204030204" pitchFamily="34" charset="0"/>
                <a:ea typeface="Calibri" panose="020F0502020204030204" pitchFamily="34" charset="0"/>
                <a:cs typeface="Times New Roman" panose="02020603050405020304" pitchFamily="18" charset="0"/>
              </a:rPr>
              <a:t>What initial measures should you take to ensure the investigation is not frustrated? </a:t>
            </a:r>
          </a:p>
          <a:p>
            <a:pPr marL="285750" indent="-285750" algn="just">
              <a:buFont typeface="Wingdings" pitchFamily="2" charset="2"/>
              <a:buChar char="§"/>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800" dirty="0">
                <a:latin typeface="Calibri" panose="020F0502020204030204" pitchFamily="34" charset="0"/>
                <a:ea typeface="Calibri" panose="020F0502020204030204" pitchFamily="34" charset="0"/>
                <a:cs typeface="Times New Roman" panose="02020603050405020304" pitchFamily="18" charset="0"/>
              </a:rPr>
              <a:t>How can you obtain information that would help you identify the person using criminal@scammail.com from Scam Mail, Inc.?</a:t>
            </a:r>
          </a:p>
          <a:p>
            <a:pPr marL="285750" indent="-285750" algn="just">
              <a:buFont typeface="Wingdings" pitchFamily="2" charset="2"/>
              <a:buChar char="§"/>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800" dirty="0">
                <a:latin typeface="Calibri" panose="020F0502020204030204" pitchFamily="34" charset="0"/>
                <a:ea typeface="Calibri" panose="020F0502020204030204" pitchFamily="34" charset="0"/>
                <a:cs typeface="Times New Roman" panose="02020603050405020304" pitchFamily="18" charset="0"/>
              </a:rPr>
              <a:t>How would you seek data from Scam Mail, Inc. regarding other persons contacted by criminal@scammail.com in the last seven days?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5C2AECE5-51DB-418F-A4E6-8F8D19291D09}"/>
              </a:ext>
            </a:extLst>
          </p:cNvPr>
          <p:cNvSpPr>
            <a:spLocks noChangeArrowheads="1"/>
          </p:cNvSpPr>
          <p:nvPr/>
        </p:nvSpPr>
        <p:spPr bwMode="auto">
          <a:xfrm>
            <a:off x="588962" y="1202747"/>
            <a:ext cx="796607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lgn="just">
              <a:buFont typeface="Arial" panose="020B0604020202020204" pitchFamily="34" charset="0"/>
              <a:buChar char="•"/>
              <a:defRPr/>
            </a:pPr>
            <a:r>
              <a:rPr lang="en-US" sz="2200" dirty="0">
                <a:latin typeface="Calibri (Body)"/>
              </a:rPr>
              <a:t>Once you complete the payment for the fingerprint data, you receive another email from fraud@hackmail.com with the fingerprint data.</a:t>
            </a:r>
          </a:p>
          <a:p>
            <a:pPr marL="457200" indent="-457200" algn="just">
              <a:buFont typeface="Arial" panose="020B0604020202020204" pitchFamily="34" charset="0"/>
              <a:buChar char="•"/>
              <a:defRPr/>
            </a:pPr>
            <a:endParaRPr lang="en-US" sz="2200" dirty="0">
              <a:latin typeface="Calibri (Body)"/>
            </a:endParaRPr>
          </a:p>
          <a:p>
            <a:pPr marL="457200" indent="-457200" algn="just">
              <a:buFont typeface="Arial" panose="020B0604020202020204" pitchFamily="34" charset="0"/>
              <a:buChar char="•"/>
              <a:defRPr/>
            </a:pPr>
            <a:r>
              <a:rPr lang="en-US" sz="2200" dirty="0">
                <a:latin typeface="Calibri (Body)"/>
              </a:rPr>
              <a:t>Your initial investigation reveals that Hack Mail, Inc. (headquarters in Mordor) does not have any office or data centers in Middle Earth.</a:t>
            </a:r>
          </a:p>
          <a:p>
            <a:pPr marL="457200" indent="-457200" algn="just">
              <a:buFont typeface="Arial" panose="020B0604020202020204" pitchFamily="34" charset="0"/>
              <a:buChar char="•"/>
              <a:defRPr/>
            </a:pPr>
            <a:endParaRPr lang="en-US" sz="2200" dirty="0">
              <a:latin typeface="Calibri (Body)"/>
            </a:endParaRPr>
          </a:p>
          <a:p>
            <a:pPr marL="457200" indent="-457200" algn="just">
              <a:buFont typeface="Arial" panose="020B0604020202020204" pitchFamily="34" charset="0"/>
              <a:buChar char="•"/>
              <a:defRPr/>
            </a:pPr>
            <a:r>
              <a:rPr lang="en-US" sz="2200" dirty="0">
                <a:latin typeface="Calibri (Body)"/>
              </a:rPr>
              <a:t>You see that Hack Mail, Inc. regularly publishes advertisements in Middle </a:t>
            </a:r>
            <a:r>
              <a:rPr lang="en-US" sz="2200" dirty="0" err="1">
                <a:latin typeface="Calibri (Body)"/>
              </a:rPr>
              <a:t>Earthean</a:t>
            </a:r>
            <a:r>
              <a:rPr lang="en-US" sz="2200" dirty="0">
                <a:latin typeface="Calibri (Body)"/>
              </a:rPr>
              <a:t> newspapers.</a:t>
            </a:r>
          </a:p>
          <a:p>
            <a:pPr marL="457200" indent="-457200" algn="just">
              <a:buFont typeface="Arial" panose="020B0604020202020204" pitchFamily="34" charset="0"/>
              <a:buChar char="•"/>
              <a:defRPr/>
            </a:pPr>
            <a:endParaRPr lang="en-US" sz="2200" dirty="0">
              <a:latin typeface="Calibri (Body)"/>
            </a:endParaRPr>
          </a:p>
          <a:p>
            <a:pPr marL="457200" indent="-457200" algn="just">
              <a:buFont typeface="Arial" panose="020B0604020202020204" pitchFamily="34" charset="0"/>
              <a:buChar char="•"/>
              <a:defRPr/>
            </a:pPr>
            <a:r>
              <a:rPr lang="en-US" sz="2200" dirty="0">
                <a:latin typeface="Calibri (Body)"/>
              </a:rPr>
              <a:t>It also offers its services in Middle </a:t>
            </a:r>
            <a:r>
              <a:rPr lang="en-US" sz="2200" dirty="0" err="1">
                <a:latin typeface="Calibri (Body)"/>
              </a:rPr>
              <a:t>Earthean</a:t>
            </a:r>
            <a:r>
              <a:rPr lang="en-US" sz="2200" dirty="0">
                <a:latin typeface="Calibri (Body)"/>
              </a:rPr>
              <a:t> language.</a:t>
            </a:r>
          </a:p>
          <a:p>
            <a:pPr marL="457200" indent="-457200" algn="just">
              <a:buFont typeface="Arial" panose="020B0604020202020204" pitchFamily="34" charset="0"/>
              <a:buChar char="•"/>
              <a:defRPr/>
            </a:pPr>
            <a:endParaRPr lang="en-US" sz="2200" dirty="0">
              <a:latin typeface="Calibri (Body)"/>
            </a:endParaRPr>
          </a:p>
          <a:p>
            <a:pPr marL="457200" indent="-457200" algn="just">
              <a:buFont typeface="Arial" panose="020B0604020202020204" pitchFamily="34" charset="0"/>
              <a:buChar char="•"/>
              <a:defRPr/>
            </a:pPr>
            <a:r>
              <a:rPr lang="en-US" sz="2200" dirty="0">
                <a:latin typeface="Calibri (Body)"/>
              </a:rPr>
              <a:t>You also learn that Hack Mail, Inc. stores subscriber information in the form of computer data.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00DDC74-D267-4E78-ADB0-D7BB1FECFC81}"/>
              </a:ext>
            </a:extLst>
          </p:cNvPr>
          <p:cNvSpPr>
            <a:spLocks noGrp="1"/>
          </p:cNvSpPr>
          <p:nvPr>
            <p:ph type="title"/>
          </p:nvPr>
        </p:nvSpPr>
        <p:spPr/>
        <p:txBody>
          <a:bodyPr/>
          <a:lstStyle/>
          <a:p>
            <a:endParaRPr lang="en-GB" altLang="en-PK"/>
          </a:p>
        </p:txBody>
      </p:sp>
      <p:sp>
        <p:nvSpPr>
          <p:cNvPr id="43011" name="Content Placeholder 2">
            <a:extLst>
              <a:ext uri="{FF2B5EF4-FFF2-40B4-BE49-F238E27FC236}">
                <a16:creationId xmlns:a16="http://schemas.microsoft.com/office/drawing/2014/main" id="{9C11C324-C7F2-46E3-9C2D-819A8D7B200F}"/>
              </a:ext>
            </a:extLst>
          </p:cNvPr>
          <p:cNvSpPr>
            <a:spLocks noGrp="1"/>
          </p:cNvSpPr>
          <p:nvPr>
            <p:ph idx="1"/>
          </p:nvPr>
        </p:nvSpPr>
        <p:spPr/>
        <p:txBody>
          <a:bodyPr/>
          <a:lstStyle/>
          <a:p>
            <a:endParaRPr lang="en-GB" altLang="en-PK"/>
          </a:p>
        </p:txBody>
      </p:sp>
      <p:pic>
        <p:nvPicPr>
          <p:cNvPr id="43013" name="Picture 4">
            <a:extLst>
              <a:ext uri="{FF2B5EF4-FFF2-40B4-BE49-F238E27FC236}">
                <a16:creationId xmlns:a16="http://schemas.microsoft.com/office/drawing/2014/main" id="{5DA35165-CA64-438D-84B9-374C9B20B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5C2AECE5-51DB-418F-A4E6-8F8D19291D09}"/>
              </a:ext>
            </a:extLst>
          </p:cNvPr>
          <p:cNvSpPr>
            <a:spLocks noChangeArrowheads="1"/>
          </p:cNvSpPr>
          <p:nvPr/>
        </p:nvSpPr>
        <p:spPr bwMode="auto">
          <a:xfrm>
            <a:off x="588962" y="1219372"/>
            <a:ext cx="796607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lgn="just">
              <a:buFont typeface="Arial" panose="020B0604020202020204" pitchFamily="34" charset="0"/>
              <a:buChar char="•"/>
              <a:defRPr/>
            </a:pPr>
            <a:r>
              <a:rPr lang="en-US" sz="2600" dirty="0">
                <a:latin typeface="Calibri (Body)"/>
              </a:rPr>
              <a:t>You learn that several persons in Mordor have complained on a public online forum about incidents of fraud allegedly perpetrated by the user of </a:t>
            </a:r>
            <a:r>
              <a:rPr lang="en-US" sz="2600" dirty="0">
                <a:latin typeface="Calibri (Body)"/>
                <a:hlinkClick r:id="rId3"/>
              </a:rPr>
              <a:t>fraud@hackmail.com</a:t>
            </a:r>
            <a:r>
              <a:rPr lang="en-US" sz="2600" dirty="0">
                <a:latin typeface="Calibri (Body)"/>
              </a:rPr>
              <a:t>.  </a:t>
            </a:r>
          </a:p>
          <a:p>
            <a:pPr marL="457200" indent="-457200" algn="just">
              <a:buFont typeface="Arial" panose="020B0604020202020204" pitchFamily="34" charset="0"/>
              <a:buChar char="•"/>
              <a:defRPr/>
            </a:pPr>
            <a:endParaRPr lang="en-US" sz="2600" dirty="0">
              <a:latin typeface="Calibri (Body)"/>
            </a:endParaRPr>
          </a:p>
          <a:p>
            <a:pPr marL="457200" indent="-457200" algn="just">
              <a:buFont typeface="Arial" panose="020B0604020202020204" pitchFamily="34" charset="0"/>
              <a:buChar char="•"/>
              <a:defRPr/>
            </a:pPr>
            <a:r>
              <a:rPr lang="en-US" sz="2600" dirty="0">
                <a:latin typeface="Calibri (Body)"/>
              </a:rPr>
              <a:t>The public forum is hosted in Mordor.</a:t>
            </a:r>
          </a:p>
          <a:p>
            <a:pPr marL="457200" indent="-457200" algn="just">
              <a:buFont typeface="Arial" panose="020B0604020202020204" pitchFamily="34" charset="0"/>
              <a:buChar char="•"/>
              <a:defRPr/>
            </a:pPr>
            <a:endParaRPr lang="en-US" sz="2600" dirty="0">
              <a:latin typeface="Calibri (Body)"/>
            </a:endParaRPr>
          </a:p>
          <a:p>
            <a:pPr marL="457200" indent="-457200" algn="just">
              <a:buFont typeface="Arial" panose="020B0604020202020204" pitchFamily="34" charset="0"/>
              <a:buChar char="•"/>
              <a:defRPr/>
            </a:pPr>
            <a:r>
              <a:rPr lang="en-US" sz="2600" dirty="0">
                <a:latin typeface="Calibri (Body)"/>
              </a:rPr>
              <a:t>You wish to use these public forum posts as evidence in subsequent proceedings.</a:t>
            </a:r>
          </a:p>
          <a:p>
            <a:pPr marL="457200" indent="-457200" algn="just">
              <a:buFont typeface="Arial" panose="020B0604020202020204" pitchFamily="34" charset="0"/>
              <a:buChar char="•"/>
              <a:defRPr/>
            </a:pPr>
            <a:endParaRPr lang="en-US" sz="2600" dirty="0">
              <a:latin typeface="Calibri (Body)"/>
            </a:endParaRPr>
          </a:p>
          <a:p>
            <a:pPr marL="457200" indent="-457200" algn="just">
              <a:buFont typeface="Arial" panose="020B0604020202020204" pitchFamily="34" charset="0"/>
              <a:buChar char="•"/>
              <a:defRPr/>
            </a:pPr>
            <a:r>
              <a:rPr lang="en-US" sz="2600" dirty="0">
                <a:latin typeface="Calibri (Body)"/>
              </a:rPr>
              <a:t>Moreover, you contact these persons for information and they are willing to consent to you accessing their email correspondence with </a:t>
            </a:r>
            <a:r>
              <a:rPr lang="en-US" sz="2600" dirty="0">
                <a:latin typeface="Calibri (Body)"/>
                <a:hlinkClick r:id="rId3"/>
              </a:rPr>
              <a:t>fraud@hackmail.com</a:t>
            </a:r>
            <a:r>
              <a:rPr lang="en-US" sz="2600" dirty="0">
                <a:latin typeface="Calibri (Body)"/>
              </a:rPr>
              <a:t>.</a:t>
            </a:r>
          </a:p>
        </p:txBody>
      </p:sp>
    </p:spTree>
    <p:extLst>
      <p:ext uri="{BB962C8B-B14F-4D97-AF65-F5344CB8AC3E}">
        <p14:creationId xmlns:p14="http://schemas.microsoft.com/office/powerpoint/2010/main" val="2816970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B5E9-47FF-4A9C-9B77-8034BAFD7143}"/>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060C1482-11EC-43BB-9A2A-E58164EAEA6A}"/>
              </a:ext>
            </a:extLst>
          </p:cNvPr>
          <p:cNvSpPr>
            <a:spLocks noGrp="1"/>
          </p:cNvSpPr>
          <p:nvPr>
            <p:ph idx="1"/>
          </p:nvPr>
        </p:nvSpPr>
        <p:spPr/>
        <p:txBody>
          <a:bodyPr/>
          <a:lstStyle/>
          <a:p>
            <a:endParaRPr lang="en-PK"/>
          </a:p>
        </p:txBody>
      </p:sp>
      <p:pic>
        <p:nvPicPr>
          <p:cNvPr id="4" name="Picture 3" descr="Image result for online complaint cartoon">
            <a:extLst>
              <a:ext uri="{FF2B5EF4-FFF2-40B4-BE49-F238E27FC236}">
                <a16:creationId xmlns:a16="http://schemas.microsoft.com/office/drawing/2014/main" id="{901F19A2-C3F9-4849-B179-1A267FA42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3494"/>
            <a:ext cx="5497513"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consent keyboard">
            <a:extLst>
              <a:ext uri="{FF2B5EF4-FFF2-40B4-BE49-F238E27FC236}">
                <a16:creationId xmlns:a16="http://schemas.microsoft.com/office/drawing/2014/main" id="{8ABC9639-7C5B-40E4-AE40-6D1F400C8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419" y="2288381"/>
            <a:ext cx="36226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27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4DF7CE-AD24-4951-9856-86F5C5847754}"/>
              </a:ext>
            </a:extLst>
          </p:cNvPr>
          <p:cNvSpPr>
            <a:spLocks noGrp="1"/>
          </p:cNvSpPr>
          <p:nvPr>
            <p:ph type="title"/>
          </p:nvPr>
        </p:nvSpPr>
        <p:spPr>
          <a:xfrm>
            <a:off x="914400" y="155368"/>
            <a:ext cx="8229600" cy="933116"/>
          </a:xfrm>
        </p:spPr>
        <p:txBody>
          <a:bodyPr/>
          <a:lstStyle/>
          <a:p>
            <a:pPr algn="r"/>
            <a:r>
              <a:rPr lang="en-US" b="1" dirty="0">
                <a:solidFill>
                  <a:schemeClr val="bg1"/>
                </a:solidFill>
              </a:rPr>
              <a:t>Questions (Other Cooperation)</a:t>
            </a:r>
          </a:p>
        </p:txBody>
      </p:sp>
      <p:sp>
        <p:nvSpPr>
          <p:cNvPr id="5" name="Rectangle 4">
            <a:extLst>
              <a:ext uri="{FF2B5EF4-FFF2-40B4-BE49-F238E27FC236}">
                <a16:creationId xmlns:a16="http://schemas.microsoft.com/office/drawing/2014/main" id="{DE620658-F14B-42EC-A2DE-2CF7CC02E7F5}"/>
              </a:ext>
            </a:extLst>
          </p:cNvPr>
          <p:cNvSpPr/>
          <p:nvPr/>
        </p:nvSpPr>
        <p:spPr>
          <a:xfrm>
            <a:off x="776288" y="215900"/>
            <a:ext cx="7631112" cy="6401753"/>
          </a:xfrm>
          <a:prstGeom prst="rect">
            <a:avLst/>
          </a:prstGeom>
          <a:ln/>
        </p:spPr>
        <p:txBody>
          <a:bodyPr>
            <a:spAutoFit/>
          </a:bodyPr>
          <a:lstStyle/>
          <a:p>
            <a:pPr algn="ctr">
              <a:defRP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endParaRPr lang="en-US" sz="27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700" dirty="0">
                <a:latin typeface="Calibri" panose="020F0502020204030204" pitchFamily="34" charset="0"/>
                <a:ea typeface="Calibri" panose="020F0502020204030204" pitchFamily="34" charset="0"/>
                <a:cs typeface="Times New Roman" panose="02020603050405020304" pitchFamily="18" charset="0"/>
              </a:rPr>
              <a:t>What kind of information would you need to identify the person using </a:t>
            </a:r>
            <a:r>
              <a:rPr lang="en-US" sz="2700" dirty="0">
                <a:latin typeface="Calibri" panose="020F0502020204030204" pitchFamily="34" charset="0"/>
                <a:ea typeface="Calibri" panose="020F0502020204030204" pitchFamily="34" charset="0"/>
                <a:cs typeface="Times New Roman" panose="02020603050405020304" pitchFamily="18" charset="0"/>
                <a:hlinkClick r:id="rId3"/>
              </a:rPr>
              <a:t>fraud@hackmail.com</a:t>
            </a:r>
            <a:r>
              <a:rPr lang="en-US" sz="27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Wingdings" pitchFamily="2" charset="2"/>
              <a:buChar char="§"/>
              <a:defRPr/>
            </a:pPr>
            <a:endParaRPr lang="en-US" sz="27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700" dirty="0">
                <a:latin typeface="Calibri" panose="020F0502020204030204" pitchFamily="34" charset="0"/>
                <a:ea typeface="Calibri" panose="020F0502020204030204" pitchFamily="34" charset="0"/>
                <a:cs typeface="Times New Roman" panose="02020603050405020304" pitchFamily="18" charset="0"/>
              </a:rPr>
              <a:t>What is the most expeditious way to obtain such information from Hack Mail, Inc.?</a:t>
            </a:r>
          </a:p>
          <a:p>
            <a:pPr marL="285750" indent="-285750" algn="just">
              <a:buFont typeface="Wingdings" pitchFamily="2" charset="2"/>
              <a:buChar char="§"/>
              <a:defRPr/>
            </a:pPr>
            <a:endParaRPr lang="en-US" sz="27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700" dirty="0">
                <a:latin typeface="Calibri" panose="020F0502020204030204" pitchFamily="34" charset="0"/>
                <a:ea typeface="Calibri" panose="020F0502020204030204" pitchFamily="34" charset="0"/>
                <a:cs typeface="Times New Roman" panose="02020603050405020304" pitchFamily="18" charset="0"/>
              </a:rPr>
              <a:t>Can you use the complaints against Hack Mail, Inc. posted on the public online forum without sending a mutual assistance request to Mordor?</a:t>
            </a:r>
          </a:p>
          <a:p>
            <a:pPr marL="285750" indent="-285750" algn="just">
              <a:buFont typeface="Wingdings" pitchFamily="2" charset="2"/>
              <a:buChar char="§"/>
              <a:defRPr/>
            </a:pPr>
            <a:endParaRPr lang="en-US" sz="27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700" dirty="0">
                <a:latin typeface="Calibri" panose="020F0502020204030204" pitchFamily="34" charset="0"/>
                <a:ea typeface="Calibri" panose="020F0502020204030204" pitchFamily="34" charset="0"/>
                <a:cs typeface="Times New Roman" panose="02020603050405020304" pitchFamily="18" charset="0"/>
              </a:rPr>
              <a:t>What is the most expeditious way to obtain emails sent from </a:t>
            </a:r>
            <a:r>
              <a:rPr lang="en-US" sz="2700" dirty="0">
                <a:latin typeface="Calibri" panose="020F0502020204030204" pitchFamily="34" charset="0"/>
                <a:ea typeface="Calibri" panose="020F0502020204030204" pitchFamily="34" charset="0"/>
                <a:cs typeface="Times New Roman" panose="02020603050405020304" pitchFamily="18" charset="0"/>
                <a:hlinkClick r:id="rId3"/>
              </a:rPr>
              <a:t>fraud@hackmail.com</a:t>
            </a:r>
            <a:r>
              <a:rPr lang="en-US" sz="2700" dirty="0">
                <a:latin typeface="Calibri" panose="020F0502020204030204" pitchFamily="34" charset="0"/>
                <a:ea typeface="Calibri" panose="020F0502020204030204" pitchFamily="34" charset="0"/>
                <a:cs typeface="Times New Roman" panose="02020603050405020304" pitchFamily="18" charset="0"/>
              </a:rPr>
              <a:t> to victims in Mordor?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4">
            <a:extLst>
              <a:ext uri="{FF2B5EF4-FFF2-40B4-BE49-F238E27FC236}">
                <a16:creationId xmlns:a16="http://schemas.microsoft.com/office/drawing/2014/main" id="{F0D97940-0AF0-4870-B5CA-28A0775ECB6B}"/>
              </a:ext>
            </a:extLst>
          </p:cNvPr>
          <p:cNvSpPr>
            <a:spLocks noChangeArrowheads="1"/>
          </p:cNvSpPr>
          <p:nvPr/>
        </p:nvSpPr>
        <p:spPr bwMode="auto">
          <a:xfrm>
            <a:off x="588962" y="1014764"/>
            <a:ext cx="796607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algn="just">
              <a:spcBef>
                <a:spcPct val="0"/>
              </a:spcBef>
            </a:pPr>
            <a:r>
              <a:rPr lang="en-US" altLang="en-US" sz="2500" dirty="0">
                <a:cs typeface="Calibri" panose="020F0502020204030204" pitchFamily="34" charset="0"/>
              </a:rPr>
              <a:t>You identify that Boris Smith, a Middle Earth national, is part of DarkHacker. </a:t>
            </a:r>
          </a:p>
          <a:p>
            <a:pPr marL="457200" indent="-457200" algn="just">
              <a:spcBef>
                <a:spcPct val="0"/>
              </a:spcBef>
            </a:pPr>
            <a:endParaRPr lang="en-US" altLang="en-US" sz="2500" dirty="0">
              <a:cs typeface="Calibri" panose="020F0502020204030204" pitchFamily="34" charset="0"/>
            </a:endParaRPr>
          </a:p>
          <a:p>
            <a:pPr marL="457200" indent="-457200" algn="just">
              <a:spcBef>
                <a:spcPct val="0"/>
              </a:spcBef>
            </a:pPr>
            <a:r>
              <a:rPr lang="en-US" altLang="en-US" sz="2500" dirty="0">
                <a:cs typeface="Calibri" panose="020F0502020204030204" pitchFamily="34" charset="0"/>
              </a:rPr>
              <a:t>You arrest Boris Smith in Middle Earth. </a:t>
            </a:r>
          </a:p>
          <a:p>
            <a:pPr marL="457200" indent="-457200" algn="just">
              <a:spcBef>
                <a:spcPct val="0"/>
              </a:spcBef>
            </a:pPr>
            <a:endParaRPr lang="en-US" altLang="en-US" sz="2500" dirty="0">
              <a:cs typeface="Calibri" panose="020F0502020204030204" pitchFamily="34" charset="0"/>
            </a:endParaRPr>
          </a:p>
          <a:p>
            <a:pPr marL="457200" indent="-457200" algn="just">
              <a:spcBef>
                <a:spcPct val="0"/>
              </a:spcBef>
            </a:pPr>
            <a:r>
              <a:rPr lang="en-US" altLang="en-US" sz="2500" dirty="0">
                <a:cs typeface="Calibri" panose="020F0502020204030204" pitchFamily="34" charset="0"/>
              </a:rPr>
              <a:t>He discloses the location of the computer system being used by DarkHacker to commit criminal activities. </a:t>
            </a:r>
          </a:p>
          <a:p>
            <a:pPr marL="457200" indent="-457200" algn="just">
              <a:spcBef>
                <a:spcPct val="0"/>
              </a:spcBef>
            </a:pPr>
            <a:endParaRPr lang="en-US" altLang="en-US" sz="2500" dirty="0">
              <a:cs typeface="Calibri" panose="020F0502020204030204" pitchFamily="34" charset="0"/>
            </a:endParaRPr>
          </a:p>
          <a:p>
            <a:pPr marL="457200" indent="-457200" algn="just">
              <a:spcBef>
                <a:spcPct val="0"/>
              </a:spcBef>
            </a:pPr>
            <a:r>
              <a:rPr lang="en-US" altLang="en-US" sz="2500" dirty="0">
                <a:cs typeface="Calibri" panose="020F0502020204030204" pitchFamily="34" charset="0"/>
              </a:rPr>
              <a:t>This computer system is located in Rohan. </a:t>
            </a:r>
          </a:p>
          <a:p>
            <a:pPr marL="457200" indent="-457200" algn="just">
              <a:spcBef>
                <a:spcPct val="0"/>
              </a:spcBef>
            </a:pPr>
            <a:endParaRPr lang="en-US" altLang="en-US" sz="2500" dirty="0">
              <a:cs typeface="Calibri" panose="020F0502020204030204" pitchFamily="34" charset="0"/>
            </a:endParaRPr>
          </a:p>
          <a:p>
            <a:pPr marL="457200" indent="-457200" algn="just">
              <a:spcBef>
                <a:spcPct val="0"/>
              </a:spcBef>
            </a:pPr>
            <a:r>
              <a:rPr lang="en-US" altLang="en-US" sz="2500" dirty="0">
                <a:cs typeface="Calibri" panose="020F0502020204030204" pitchFamily="34" charset="0"/>
              </a:rPr>
              <a:t>Since Boris’ arrest is not known to the public, there appears to be no reason to believe that the data in the DarkHacker computer system is vulnerable to loss or modification.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3348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22B0-F4AA-4999-950C-2BD6C56628E9}"/>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1DF0D095-A608-4553-B77D-B14A0650A0D0}"/>
              </a:ext>
            </a:extLst>
          </p:cNvPr>
          <p:cNvSpPr>
            <a:spLocks noGrp="1"/>
          </p:cNvSpPr>
          <p:nvPr>
            <p:ph idx="1"/>
          </p:nvPr>
        </p:nvSpPr>
        <p:spPr/>
        <p:txBody>
          <a:bodyPr/>
          <a:lstStyle/>
          <a:p>
            <a:endParaRPr lang="en-PK"/>
          </a:p>
        </p:txBody>
      </p:sp>
      <p:pic>
        <p:nvPicPr>
          <p:cNvPr id="4" name="Picture 3" descr="Image result for arrest computer">
            <a:extLst>
              <a:ext uri="{FF2B5EF4-FFF2-40B4-BE49-F238E27FC236}">
                <a16:creationId xmlns:a16="http://schemas.microsoft.com/office/drawing/2014/main" id="{F2CB9AA7-9447-44E7-BC5A-4A9672222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950"/>
          <a:stretch>
            <a:fillRect/>
          </a:stretch>
        </p:blipFill>
        <p:spPr bwMode="auto">
          <a:xfrm>
            <a:off x="496888" y="368300"/>
            <a:ext cx="81502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746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4">
            <a:extLst>
              <a:ext uri="{FF2B5EF4-FFF2-40B4-BE49-F238E27FC236}">
                <a16:creationId xmlns:a16="http://schemas.microsoft.com/office/drawing/2014/main" id="{A70403E0-B8C7-4B12-9522-F00A68E9F084}"/>
              </a:ext>
            </a:extLst>
          </p:cNvPr>
          <p:cNvSpPr>
            <a:spLocks noChangeArrowheads="1"/>
          </p:cNvSpPr>
          <p:nvPr/>
        </p:nvSpPr>
        <p:spPr bwMode="auto">
          <a:xfrm>
            <a:off x="588963" y="2136775"/>
            <a:ext cx="79660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algn="just">
              <a:spcBef>
                <a:spcPct val="0"/>
              </a:spcBef>
            </a:pPr>
            <a:r>
              <a:rPr lang="en-US" altLang="en-US" sz="2700" dirty="0">
                <a:cs typeface="Calibri" panose="020F0502020204030204" pitchFamily="34" charset="0"/>
              </a:rPr>
              <a:t>Boris Smith informs you that the account </a:t>
            </a:r>
            <a:r>
              <a:rPr lang="en-US" altLang="en-US" sz="2700" dirty="0">
                <a:cs typeface="Calibri" panose="020F0502020204030204" pitchFamily="34" charset="0"/>
                <a:hlinkClick r:id="rId3"/>
              </a:rPr>
              <a:t>fraud@hackmail.com</a:t>
            </a:r>
            <a:r>
              <a:rPr lang="en-US" altLang="en-US" sz="2700" dirty="0">
                <a:cs typeface="Calibri" panose="020F0502020204030204" pitchFamily="34" charset="0"/>
              </a:rPr>
              <a:t> was also used by DarkHacker. </a:t>
            </a:r>
          </a:p>
          <a:p>
            <a:pPr marL="457200" indent="-457200" algn="just">
              <a:spcBef>
                <a:spcPct val="0"/>
              </a:spcBef>
            </a:pPr>
            <a:endParaRPr lang="en-US" altLang="en-US" sz="2700" dirty="0">
              <a:cs typeface="Calibri" panose="020F0502020204030204" pitchFamily="34" charset="0"/>
            </a:endParaRPr>
          </a:p>
          <a:p>
            <a:pPr marL="457200" indent="-457200" algn="just">
              <a:spcBef>
                <a:spcPct val="0"/>
              </a:spcBef>
            </a:pPr>
            <a:r>
              <a:rPr lang="en-US" altLang="en-US" sz="2700" dirty="0">
                <a:cs typeface="Calibri" panose="020F0502020204030204" pitchFamily="34" charset="0"/>
              </a:rPr>
              <a:t>He also informs you of an upcoming transaction for the sale of Debit Card PIN codes the next day at 17:00 using this email account.</a:t>
            </a:r>
            <a:endParaRPr lang="en-GB" altLang="en-US" sz="2700" dirty="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280D-476D-4F32-BBDE-03BDC0689608}"/>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C37C36B1-3BF2-48AD-9BBA-2D20277F452F}"/>
              </a:ext>
            </a:extLst>
          </p:cNvPr>
          <p:cNvSpPr>
            <a:spLocks noGrp="1"/>
          </p:cNvSpPr>
          <p:nvPr>
            <p:ph idx="1"/>
          </p:nvPr>
        </p:nvSpPr>
        <p:spPr/>
        <p:txBody>
          <a:bodyPr/>
          <a:lstStyle/>
          <a:p>
            <a:endParaRPr lang="en-PK"/>
          </a:p>
        </p:txBody>
      </p:sp>
      <p:pic>
        <p:nvPicPr>
          <p:cNvPr id="4" name="Picture 3" descr="Image result for debit card pin code list for sale darkweb">
            <a:extLst>
              <a:ext uri="{FF2B5EF4-FFF2-40B4-BE49-F238E27FC236}">
                <a16:creationId xmlns:a16="http://schemas.microsoft.com/office/drawing/2014/main" id="{9F7EC7C6-493C-41BE-B63A-5284E3D77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76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A0B010-D0FD-4094-A64D-078E69F5D97D}"/>
              </a:ext>
            </a:extLst>
          </p:cNvPr>
          <p:cNvSpPr/>
          <p:nvPr/>
        </p:nvSpPr>
        <p:spPr>
          <a:xfrm>
            <a:off x="588015" y="338138"/>
            <a:ext cx="7967969" cy="6894195"/>
          </a:xfrm>
          <a:prstGeom prst="rect">
            <a:avLst/>
          </a:prstGeom>
          <a:ln/>
        </p:spPr>
        <p:txBody>
          <a:bodyPr wrap="square">
            <a:spAutoFit/>
          </a:bodyPr>
          <a:lstStyle/>
          <a:p>
            <a:pPr algn="ctr">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500" dirty="0">
                <a:latin typeface="Calibri" panose="020F0502020204030204" pitchFamily="34" charset="0"/>
                <a:ea typeface="Calibri" panose="020F0502020204030204" pitchFamily="34" charset="0"/>
                <a:cs typeface="Times New Roman" panose="02020603050405020304" pitchFamily="18" charset="0"/>
              </a:rPr>
              <a:t>What measures can you take to ensure Hack Mail, Inc. preserves data relating to the email account fraud@hackmail.com?</a:t>
            </a:r>
          </a:p>
          <a:p>
            <a:pPr marL="285750" indent="-285750" algn="just">
              <a:buFont typeface="Wingdings" pitchFamily="2" charset="2"/>
              <a:buChar char="§"/>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500" dirty="0">
                <a:latin typeface="Calibri" panose="020F0502020204030204" pitchFamily="34" charset="0"/>
                <a:ea typeface="Calibri" panose="020F0502020204030204" pitchFamily="34" charset="0"/>
                <a:cs typeface="Times New Roman" panose="02020603050405020304" pitchFamily="18" charset="0"/>
              </a:rPr>
              <a:t>What measures should you take to identify other service providers involved transmitting communications relating to the email account fraud@hackmail.com?</a:t>
            </a:r>
          </a:p>
          <a:p>
            <a:pPr marL="285750" indent="-285750" algn="just">
              <a:buFont typeface="Wingdings" pitchFamily="2" charset="2"/>
              <a:buChar char="§"/>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500" dirty="0">
                <a:latin typeface="Calibri" panose="020F0502020204030204" pitchFamily="34" charset="0"/>
                <a:ea typeface="Calibri" panose="020F0502020204030204" pitchFamily="34" charset="0"/>
                <a:cs typeface="Times New Roman" panose="02020603050405020304" pitchFamily="18" charset="0"/>
              </a:rPr>
              <a:t>What measures can you take to obtain computer data from the DarkHacker computer system? </a:t>
            </a:r>
          </a:p>
          <a:p>
            <a:pPr marL="285750" indent="-285750" algn="just">
              <a:buFont typeface="Wingdings" pitchFamily="2" charset="2"/>
              <a:buChar char="§"/>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r>
              <a:rPr lang="en-US" sz="2500" dirty="0">
                <a:latin typeface="Calibri" panose="020F0502020204030204" pitchFamily="34" charset="0"/>
                <a:ea typeface="Calibri" panose="020F0502020204030204" pitchFamily="34" charset="0"/>
                <a:cs typeface="Times New Roman" panose="02020603050405020304" pitchFamily="18" charset="0"/>
              </a:rPr>
              <a:t>What measures can you take to ascertain the location of the DarkHacker customer who is planning to purchase Debit Card PIN codes?</a:t>
            </a:r>
          </a:p>
          <a:p>
            <a:pPr marL="285750" indent="-285750" algn="just">
              <a:buFont typeface="Wingdings" pitchFamily="2" charset="2"/>
              <a:buChar char="§"/>
              <a:defRPr/>
            </a:pP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SUBSTANTIVE LAW </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Budapest Convention Refresher Case Study </a:t>
            </a:r>
            <a:endParaRPr lang="en-US" sz="4000" dirty="0"/>
          </a:p>
        </p:txBody>
      </p:sp>
    </p:spTree>
    <p:extLst>
      <p:ext uri="{BB962C8B-B14F-4D97-AF65-F5344CB8AC3E}">
        <p14:creationId xmlns:p14="http://schemas.microsoft.com/office/powerpoint/2010/main" val="2587005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3558D6-7E5B-4F5F-96EA-EA860B91FAEA}"/>
              </a:ext>
            </a:extLst>
          </p:cNvPr>
          <p:cNvSpPr/>
          <p:nvPr/>
        </p:nvSpPr>
        <p:spPr>
          <a:xfrm>
            <a:off x="477838" y="719138"/>
            <a:ext cx="8066087" cy="3924300"/>
          </a:xfrm>
          <a:prstGeom prst="rect">
            <a:avLst/>
          </a:prstGeom>
          <a:ln/>
        </p:spPr>
        <p:txBody>
          <a:bodyPr>
            <a:spAutoFit/>
          </a:bodyPr>
          <a:lstStyle/>
          <a:p>
            <a:pPr algn="ctr">
              <a:defRPr/>
            </a:pPr>
            <a:endParaRPr lang="en-GB" sz="4000" b="1" u="sng" dirty="0">
              <a:ea typeface="Calibri" panose="020F0502020204030204" pitchFamily="34" charset="0"/>
              <a:cs typeface="Times New Roman" panose="02020603050405020304" pitchFamily="18" charset="0"/>
            </a:endParaRPr>
          </a:p>
          <a:p>
            <a:pPr algn="ctr">
              <a:defRPr/>
            </a:pPr>
            <a:r>
              <a:rPr lang="en-GB" sz="4000" b="1" u="sng" dirty="0">
                <a:ea typeface="Calibri" panose="020F0502020204030204" pitchFamily="34" charset="0"/>
                <a:cs typeface="Times New Roman" panose="02020603050405020304" pitchFamily="18" charset="0"/>
              </a:rPr>
              <a:t>Question</a:t>
            </a:r>
            <a:endParaRPr lang="en-US" sz="4000" dirty="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endParaRPr lang="en-GB" sz="2400" dirty="0">
              <a:ea typeface="Calibri" panose="020F0502020204030204" pitchFamily="34" charset="0"/>
              <a:cs typeface="Times New Roman" panose="02020603050405020304" pitchFamily="18" charset="0"/>
            </a:endParaRPr>
          </a:p>
          <a:p>
            <a:pPr algn="ctr">
              <a:defRPr/>
            </a:pPr>
            <a:endParaRPr lang="en-GB" sz="2900" dirty="0">
              <a:ea typeface="Calibri" panose="020F0502020204030204" pitchFamily="34" charset="0"/>
              <a:cs typeface="Times New Roman" panose="02020603050405020304" pitchFamily="18" charset="0"/>
            </a:endParaRPr>
          </a:p>
          <a:p>
            <a:pPr marL="457200" indent="-457200" algn="ctr">
              <a:defRPr/>
            </a:pPr>
            <a:r>
              <a:rPr lang="en-US" sz="2900" dirty="0"/>
              <a:t>What cybercrimes were committed by hacking into and installing malware on the MENB server?</a:t>
            </a:r>
            <a:endParaRPr lang="en-GB" sz="2900" dirty="0">
              <a:ea typeface="Calibri" panose="020F0502020204030204" pitchFamily="34" charset="0"/>
              <a:cs typeface="Times New Roman" panose="02020603050405020304" pitchFamily="18" charset="0"/>
            </a:endParaRPr>
          </a:p>
          <a:p>
            <a:pPr algn="just">
              <a:defRPr/>
            </a:pPr>
            <a:br>
              <a:rPr lang="en-GB" sz="2900" dirty="0">
                <a:ea typeface="Calibri" panose="020F0502020204030204" pitchFamily="34" charset="0"/>
                <a:cs typeface="Times New Roman" panose="02020603050405020304" pitchFamily="18" charset="0"/>
              </a:rPr>
            </a:br>
            <a:endParaRPr lang="en-US" sz="2900" dirty="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6FC2EBFC-B225-4621-88A4-C8C6A38632B9}"/>
              </a:ext>
            </a:extLst>
          </p:cNvPr>
          <p:cNvSpPr txBox="1">
            <a:spLocks/>
          </p:cNvSpPr>
          <p:nvPr/>
        </p:nvSpPr>
        <p:spPr bwMode="auto">
          <a:xfrm>
            <a:off x="467360" y="137064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2 – Illegal Access</a:t>
            </a:r>
          </a:p>
          <a:p>
            <a:pPr algn="just" eaLnBrk="1" hangingPunct="1">
              <a:buFont typeface="Arial" panose="020B0604020202020204" pitchFamily="34" charset="0"/>
              <a:buNone/>
            </a:pPr>
            <a:r>
              <a:rPr lang="en-US" altLang="en-US" sz="3000" dirty="0"/>
              <a:t>when committed intentionally the </a:t>
            </a:r>
            <a:r>
              <a:rPr lang="en-US" altLang="en-US" sz="3000" b="1" dirty="0">
                <a:solidFill>
                  <a:srgbClr val="FF0000"/>
                </a:solidFill>
              </a:rPr>
              <a:t>access to </a:t>
            </a:r>
            <a:r>
              <a:rPr lang="en-US" altLang="en-US" sz="3000" dirty="0"/>
              <a:t>the whole or </a:t>
            </a:r>
            <a:r>
              <a:rPr lang="en-US" altLang="en-US" sz="3000" b="1" dirty="0">
                <a:solidFill>
                  <a:srgbClr val="FF0000"/>
                </a:solidFill>
              </a:rPr>
              <a:t>any part of a computer system without right</a:t>
            </a:r>
            <a:r>
              <a:rPr lang="en-US" altLang="en-US" sz="3000" dirty="0">
                <a:solidFill>
                  <a:srgbClr val="FF0000"/>
                </a:solidFill>
              </a:rPr>
              <a:t>. </a:t>
            </a:r>
          </a:p>
          <a:p>
            <a:pPr algn="just" eaLnBrk="1" hangingPunct="1">
              <a:buFont typeface="Arial" panose="020B0604020202020204" pitchFamily="34" charset="0"/>
              <a:buNone/>
            </a:pPr>
            <a:endParaRPr lang="en-US" altLang="en-US" sz="3000" dirty="0"/>
          </a:p>
          <a:p>
            <a:pPr algn="just" eaLnBrk="1" hangingPunct="1">
              <a:buFont typeface="Arial" panose="020B0604020202020204" pitchFamily="34" charset="0"/>
              <a:buNone/>
            </a:pPr>
            <a:r>
              <a:rPr lang="en-US" altLang="en-US" sz="3000" dirty="0"/>
              <a:t>A Party may require that the offence be committed by infringing security measures, with the intent of obtaining computer data or other </a:t>
            </a:r>
            <a:r>
              <a:rPr lang="en-US" altLang="en-US" sz="3000" b="1" dirty="0">
                <a:solidFill>
                  <a:srgbClr val="FF0000"/>
                </a:solidFill>
              </a:rPr>
              <a:t>dishonest intent</a:t>
            </a:r>
            <a:r>
              <a:rPr lang="en-US" altLang="en-US" sz="3000" dirty="0"/>
              <a:t>, or in relation to a computer system that is connected to another computer system.</a:t>
            </a:r>
            <a:endParaRPr lang="en-GB" altLang="en-US" sz="30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20459EEE-9C77-45E1-934C-4E3BAD2C3DBC}"/>
              </a:ext>
            </a:extLst>
          </p:cNvPr>
          <p:cNvSpPr txBox="1">
            <a:spLocks/>
          </p:cNvSpPr>
          <p:nvPr/>
        </p:nvSpPr>
        <p:spPr bwMode="auto">
          <a:xfrm>
            <a:off x="457200" y="131984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3000" b="1" dirty="0"/>
              <a:t>Article 5 – System Interference</a:t>
            </a:r>
          </a:p>
          <a:p>
            <a:pPr algn="just">
              <a:buFont typeface="Arial" panose="020B0604020202020204" pitchFamily="34" charset="0"/>
              <a:buNone/>
            </a:pPr>
            <a:r>
              <a:rPr lang="en-US" altLang="en-US" sz="3000" dirty="0"/>
              <a:t>when committed intentionally, the </a:t>
            </a:r>
            <a:r>
              <a:rPr lang="en-US" altLang="en-US" sz="3000" b="1" u="sng" dirty="0">
                <a:solidFill>
                  <a:srgbClr val="FF0000"/>
                </a:solidFill>
              </a:rPr>
              <a:t>serious</a:t>
            </a:r>
            <a:r>
              <a:rPr lang="en-US" altLang="en-US" sz="3000" dirty="0">
                <a:solidFill>
                  <a:srgbClr val="FF0000"/>
                </a:solidFill>
              </a:rPr>
              <a:t> </a:t>
            </a:r>
            <a:r>
              <a:rPr lang="en-US" altLang="en-US" sz="3000" b="1" dirty="0">
                <a:solidFill>
                  <a:srgbClr val="FF0000"/>
                </a:solidFill>
              </a:rPr>
              <a:t>hindering</a:t>
            </a:r>
            <a:r>
              <a:rPr lang="en-US" altLang="en-US" sz="3000" dirty="0"/>
              <a:t> without right of the </a:t>
            </a:r>
            <a:r>
              <a:rPr lang="en-US" altLang="en-US" sz="3000" b="1" dirty="0">
                <a:solidFill>
                  <a:srgbClr val="FF0000"/>
                </a:solidFill>
              </a:rPr>
              <a:t>functioning of a computer system</a:t>
            </a:r>
            <a:r>
              <a:rPr lang="en-US" altLang="en-US" sz="3000" dirty="0"/>
              <a:t> </a:t>
            </a:r>
            <a:r>
              <a:rPr lang="en-US" altLang="en-US" sz="3000" b="1" dirty="0">
                <a:solidFill>
                  <a:srgbClr val="FF0000"/>
                </a:solidFill>
              </a:rPr>
              <a:t>by inputting</a:t>
            </a:r>
            <a:r>
              <a:rPr lang="en-US" altLang="en-US" sz="3000" dirty="0"/>
              <a:t>, transmitting, damaging, deleting, deteriorating, altering or suppressing </a:t>
            </a:r>
            <a:r>
              <a:rPr lang="en-US" altLang="en-US" sz="3000" b="1" dirty="0">
                <a:solidFill>
                  <a:srgbClr val="FF0000"/>
                </a:solidFill>
              </a:rPr>
              <a:t>computer data.</a:t>
            </a:r>
            <a:endParaRPr lang="en-GB" altLang="en-US" sz="3000" b="1"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0C5CDE7E-A840-4264-96DD-2D0A0A3C3181}"/>
              </a:ext>
            </a:extLst>
          </p:cNvPr>
          <p:cNvSpPr txBox="1">
            <a:spLocks/>
          </p:cNvSpPr>
          <p:nvPr/>
        </p:nvSpPr>
        <p:spPr bwMode="auto">
          <a:xfrm>
            <a:off x="647700" y="1330325"/>
            <a:ext cx="7723188" cy="568325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defRPr/>
            </a:pPr>
            <a:r>
              <a:rPr lang="en-GB" altLang="x-none" b="1" dirty="0">
                <a:solidFill>
                  <a:srgbClr val="FF0000"/>
                </a:solidFill>
              </a:rPr>
              <a:t>Illegal Access </a:t>
            </a:r>
            <a:r>
              <a:rPr lang="en-GB" altLang="x-none" dirty="0"/>
              <a:t>(Article 2):</a:t>
            </a:r>
          </a:p>
          <a:p>
            <a:pPr marL="457200" indent="-457200" algn="just" eaLnBrk="1" hangingPunct="1">
              <a:buFont typeface="Wingdings" panose="05000000000000000000" pitchFamily="2" charset="2"/>
              <a:buChar char="Ø"/>
              <a:defRPr/>
            </a:pPr>
            <a:r>
              <a:rPr lang="en-GB" altLang="x-none" dirty="0"/>
              <a:t>The conduct involves the </a:t>
            </a:r>
            <a:r>
              <a:rPr lang="en-GB" altLang="x-none" b="1" dirty="0">
                <a:solidFill>
                  <a:srgbClr val="FF0000"/>
                </a:solidFill>
              </a:rPr>
              <a:t>access to </a:t>
            </a:r>
            <a:r>
              <a:rPr lang="en-GB" altLang="x-none" dirty="0"/>
              <a:t>a </a:t>
            </a:r>
            <a:r>
              <a:rPr lang="en-GB" altLang="x-none" dirty="0" err="1"/>
              <a:t>a</a:t>
            </a:r>
            <a:r>
              <a:rPr lang="en-GB" altLang="x-none" dirty="0"/>
              <a:t> computer system of a financial institution</a:t>
            </a:r>
          </a:p>
          <a:p>
            <a:pPr marL="1200150" lvl="1" indent="-457200" algn="just">
              <a:buFont typeface="Wingdings" panose="05000000000000000000" pitchFamily="2" charset="2"/>
              <a:buChar char="Ø"/>
              <a:defRPr/>
            </a:pPr>
            <a:r>
              <a:rPr lang="en-GB" altLang="x-none" dirty="0"/>
              <a:t>Such access is </a:t>
            </a:r>
            <a:r>
              <a:rPr lang="en-GB" altLang="x-none" b="1" dirty="0">
                <a:solidFill>
                  <a:srgbClr val="FF0000"/>
                </a:solidFill>
              </a:rPr>
              <a:t>without authorisation</a:t>
            </a:r>
          </a:p>
          <a:p>
            <a:pPr marL="1200150" lvl="1" indent="-457200" algn="just">
              <a:buFont typeface="Wingdings" panose="05000000000000000000" pitchFamily="2" charset="2"/>
              <a:buChar char="Ø"/>
              <a:defRPr/>
            </a:pPr>
            <a:r>
              <a:rPr lang="en-GB" altLang="x-none" dirty="0"/>
              <a:t>Such access is with </a:t>
            </a:r>
            <a:r>
              <a:rPr lang="en-GB" altLang="x-none" b="1" dirty="0">
                <a:solidFill>
                  <a:srgbClr val="FF0000"/>
                </a:solidFill>
              </a:rPr>
              <a:t>dishonest intent</a:t>
            </a:r>
          </a:p>
          <a:p>
            <a:pPr marL="457200" indent="-457200" algn="just" eaLnBrk="1" hangingPunct="1">
              <a:buFont typeface="Wingdings" panose="05000000000000000000" pitchFamily="2" charset="2"/>
              <a:buChar char="Ø"/>
              <a:defRPr/>
            </a:pPr>
            <a:endParaRPr lang="en-GB" altLang="x-none" dirty="0"/>
          </a:p>
          <a:p>
            <a:pPr marL="457200" indent="-457200" algn="just" eaLnBrk="1" hangingPunct="1">
              <a:buFont typeface="Wingdings" panose="05000000000000000000" pitchFamily="2" charset="2"/>
              <a:buChar char="Ø"/>
              <a:defRPr/>
            </a:pPr>
            <a:r>
              <a:rPr lang="en-GB" altLang="x-none" dirty="0"/>
              <a:t>Some jurisdictions may require that illegal access be committed with the </a:t>
            </a:r>
            <a:r>
              <a:rPr lang="en-GB" altLang="x-none" b="1" dirty="0">
                <a:solidFill>
                  <a:srgbClr val="FF0000"/>
                </a:solidFill>
              </a:rPr>
              <a:t>intent to obtain data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5E03CEA-1803-4249-8E8B-5F3B228B6517}"/>
              </a:ext>
            </a:extLst>
          </p:cNvPr>
          <p:cNvSpPr txBox="1">
            <a:spLocks/>
          </p:cNvSpPr>
          <p:nvPr/>
        </p:nvSpPr>
        <p:spPr bwMode="auto">
          <a:xfrm>
            <a:off x="457200" y="830263"/>
            <a:ext cx="8229600" cy="49276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defRPr/>
            </a:pPr>
            <a:endParaRPr lang="en-GB" altLang="x-none" dirty="0"/>
          </a:p>
          <a:p>
            <a:pPr algn="just" eaLnBrk="1" hangingPunct="1">
              <a:buFont typeface="Arial" panose="020B0604020202020204" pitchFamily="34" charset="0"/>
              <a:buNone/>
              <a:defRPr/>
            </a:pPr>
            <a:r>
              <a:rPr lang="en-GB" altLang="x-none" dirty="0"/>
              <a:t>Does not necessarily constitute </a:t>
            </a:r>
            <a:r>
              <a:rPr lang="en-GB" altLang="x-none" b="1" dirty="0">
                <a:solidFill>
                  <a:srgbClr val="FF0000"/>
                </a:solidFill>
              </a:rPr>
              <a:t>System Interference</a:t>
            </a:r>
            <a:r>
              <a:rPr lang="en-GB" altLang="x-none" dirty="0"/>
              <a:t> (Article 5):</a:t>
            </a:r>
          </a:p>
          <a:p>
            <a:pPr algn="just" eaLnBrk="1" hangingPunct="1">
              <a:buFont typeface="Arial" panose="020B0604020202020204" pitchFamily="34" charset="0"/>
              <a:buNone/>
              <a:defRPr/>
            </a:pPr>
            <a:endParaRPr lang="en-GB" altLang="x-none" dirty="0"/>
          </a:p>
          <a:p>
            <a:pPr marL="457200" indent="-457200" algn="just" eaLnBrk="1" hangingPunct="1">
              <a:buFont typeface="Wingdings" panose="05000000000000000000" pitchFamily="2" charset="2"/>
              <a:buChar char="Ø"/>
              <a:defRPr/>
            </a:pPr>
            <a:r>
              <a:rPr lang="en-GB" altLang="x-none" dirty="0"/>
              <a:t>The </a:t>
            </a:r>
            <a:r>
              <a:rPr lang="en-GB" altLang="x-none" b="1" dirty="0">
                <a:solidFill>
                  <a:srgbClr val="FF0000"/>
                </a:solidFill>
              </a:rPr>
              <a:t>input of computer data</a:t>
            </a:r>
            <a:r>
              <a:rPr lang="en-GB" altLang="x-none" dirty="0"/>
              <a:t> has affected the size of the cursor and background wallpaper </a:t>
            </a:r>
            <a:endParaRPr lang="en-GB" altLang="x-none" b="1" dirty="0"/>
          </a:p>
          <a:p>
            <a:pPr marL="457200" indent="-457200" algn="just" eaLnBrk="1" hangingPunct="1">
              <a:buFont typeface="Wingdings" panose="05000000000000000000" pitchFamily="2" charset="2"/>
              <a:buChar char="Ø"/>
              <a:defRPr/>
            </a:pPr>
            <a:r>
              <a:rPr lang="en-GB" altLang="x-none" dirty="0"/>
              <a:t>The functioning of the computer has not been </a:t>
            </a:r>
            <a:r>
              <a:rPr lang="en-GB" altLang="x-none" b="1" u="sng" dirty="0">
                <a:solidFill>
                  <a:srgbClr val="FF0000"/>
                </a:solidFill>
              </a:rPr>
              <a:t>seriously</a:t>
            </a:r>
            <a:r>
              <a:rPr lang="en-GB" altLang="x-none" b="1" dirty="0">
                <a:solidFill>
                  <a:srgbClr val="FF0000"/>
                </a:solidFill>
              </a:rPr>
              <a:t> hindered</a:t>
            </a:r>
            <a:endParaRPr lang="en-GB" altLang="x-none" dirty="0"/>
          </a:p>
          <a:p>
            <a:pPr marL="457200" indent="-457200" algn="just" eaLnBrk="1" hangingPunct="1">
              <a:buFont typeface="Wingdings" panose="05000000000000000000" pitchFamily="2" charset="2"/>
              <a:buChar char="Ø"/>
              <a:defRPr/>
            </a:pPr>
            <a:r>
              <a:rPr lang="en-GB" altLang="x-none" dirty="0"/>
              <a:t>However, in some jurisdictions this may be considered a serious hinderance </a:t>
            </a:r>
            <a:endParaRPr lang="en-GB" altLang="x-none"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SESSION OBJECTIVES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Budapest Convention Refresher Case Study </a:t>
            </a:r>
            <a:endParaRPr lang="en-US" sz="4000" dirty="0"/>
          </a:p>
        </p:txBody>
      </p:sp>
    </p:spTree>
    <p:extLst>
      <p:ext uri="{BB962C8B-B14F-4D97-AF65-F5344CB8AC3E}">
        <p14:creationId xmlns:p14="http://schemas.microsoft.com/office/powerpoint/2010/main" val="1294016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4">
            <a:extLst>
              <a:ext uri="{FF2B5EF4-FFF2-40B4-BE49-F238E27FC236}">
                <a16:creationId xmlns:a16="http://schemas.microsoft.com/office/drawing/2014/main" id="{D47EEEEE-7460-4BFC-A947-5109AF9E0470}"/>
              </a:ext>
            </a:extLst>
          </p:cNvPr>
          <p:cNvSpPr>
            <a:spLocks noChangeArrowheads="1"/>
          </p:cNvSpPr>
          <p:nvPr/>
        </p:nvSpPr>
        <p:spPr bwMode="auto">
          <a:xfrm>
            <a:off x="477838" y="719138"/>
            <a:ext cx="8066087" cy="2662267"/>
          </a:xfrm>
          <a:prstGeom prst="rect">
            <a:avLst/>
          </a:prstGeom>
          <a:noFill/>
          <a:ln w="9525">
            <a:noFill/>
            <a:miter lim="800000"/>
            <a:headEnd/>
            <a:tailEnd/>
          </a:ln>
        </p:spPr>
        <p:txBody>
          <a:bodyPr>
            <a:spAutoFit/>
          </a:bodyPr>
          <a:lstStyle/>
          <a:p>
            <a:pPr algn="ctr">
              <a:defRPr/>
            </a:pPr>
            <a:endParaRPr lang="en-GB" sz="4000" b="1" u="sng" dirty="0">
              <a:ea typeface="Calibri" pitchFamily="34" charset="0"/>
              <a:cs typeface="Times New Roman" pitchFamily="18" charset="0"/>
            </a:endParaRPr>
          </a:p>
          <a:p>
            <a:pPr algn="ctr">
              <a:defRPr/>
            </a:pPr>
            <a:r>
              <a:rPr lang="en-GB" sz="4000" b="1" u="sng" dirty="0">
                <a:ea typeface="Calibri" pitchFamily="34" charset="0"/>
                <a:cs typeface="Times New Roman" pitchFamily="18" charset="0"/>
              </a:rPr>
              <a:t>Question</a:t>
            </a:r>
            <a:endParaRPr lang="en-US" sz="4000" dirty="0">
              <a:ea typeface="Calibri" pitchFamily="34" charset="0"/>
              <a:cs typeface="Times New Roman" pitchFamily="18" charset="0"/>
            </a:endParaRPr>
          </a:p>
          <a:p>
            <a:pPr algn="ctr">
              <a:defRPr/>
            </a:pPr>
            <a:endParaRPr lang="en-GB" sz="2900" dirty="0">
              <a:ea typeface="Calibri" pitchFamily="34" charset="0"/>
              <a:cs typeface="Times New Roman" pitchFamily="18" charset="0"/>
            </a:endParaRPr>
          </a:p>
          <a:p>
            <a:pPr algn="ctr">
              <a:defRPr/>
            </a:pPr>
            <a:r>
              <a:rPr lang="en-US" sz="2900" dirty="0">
                <a:ea typeface="Calibri" pitchFamily="34" charset="0"/>
                <a:cs typeface="Times New Roman" pitchFamily="18" charset="0"/>
              </a:rPr>
              <a:t>What cybercrimes can you identify being committed by DarkHacker?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422FBA6E-85CA-4CC4-8B48-63D86A730342}"/>
              </a:ext>
            </a:extLst>
          </p:cNvPr>
          <p:cNvSpPr txBox="1">
            <a:spLocks/>
          </p:cNvSpPr>
          <p:nvPr/>
        </p:nvSpPr>
        <p:spPr bwMode="auto">
          <a:xfrm>
            <a:off x="660400" y="1245235"/>
            <a:ext cx="776605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2700" b="1" dirty="0"/>
              <a:t>Article 6 – Misuse of devices</a:t>
            </a:r>
          </a:p>
          <a:p>
            <a:pPr algn="just" eaLnBrk="1" hangingPunct="1">
              <a:buFont typeface="Arial" panose="020B0604020202020204" pitchFamily="34" charset="0"/>
              <a:buNone/>
            </a:pPr>
            <a:r>
              <a:rPr lang="en-US" altLang="en-US" sz="2700" dirty="0"/>
              <a:t>…when committed intentionally and without right</a:t>
            </a:r>
            <a:r>
              <a:rPr lang="en-GB" altLang="en-US" sz="2700" dirty="0"/>
              <a:t>:</a:t>
            </a:r>
            <a:endParaRPr lang="en-US" altLang="en-US" sz="2700" dirty="0"/>
          </a:p>
          <a:p>
            <a:pPr algn="just" eaLnBrk="1" hangingPunct="1">
              <a:buFont typeface="Arial" panose="020B0604020202020204" pitchFamily="34" charset="0"/>
              <a:buNone/>
            </a:pPr>
            <a:r>
              <a:rPr lang="en-US" altLang="en-US" sz="2700" dirty="0"/>
              <a:t>the production, </a:t>
            </a:r>
            <a:r>
              <a:rPr lang="en-US" altLang="en-US" sz="2700" b="1" dirty="0">
                <a:solidFill>
                  <a:srgbClr val="FF0000"/>
                </a:solidFill>
              </a:rPr>
              <a:t>sale</a:t>
            </a:r>
            <a:r>
              <a:rPr lang="en-US" altLang="en-US" sz="2700" dirty="0"/>
              <a:t>, procurement for use, import, </a:t>
            </a:r>
            <a:r>
              <a:rPr lang="en-US" altLang="en-US" sz="2700" b="1" dirty="0">
                <a:solidFill>
                  <a:srgbClr val="FF0000"/>
                </a:solidFill>
              </a:rPr>
              <a:t>distribution</a:t>
            </a:r>
            <a:r>
              <a:rPr lang="en-US" altLang="en-US" sz="2700" dirty="0">
                <a:solidFill>
                  <a:srgbClr val="FF0000"/>
                </a:solidFill>
              </a:rPr>
              <a:t> </a:t>
            </a:r>
            <a:r>
              <a:rPr lang="en-US" altLang="en-US" sz="2700" dirty="0"/>
              <a:t>or </a:t>
            </a:r>
            <a:r>
              <a:rPr lang="en-US" altLang="en-US" sz="2700" b="1" dirty="0">
                <a:solidFill>
                  <a:srgbClr val="FF0000"/>
                </a:solidFill>
              </a:rPr>
              <a:t>otherwise making available</a:t>
            </a:r>
            <a:r>
              <a:rPr lang="en-US" altLang="en-US" sz="2700" dirty="0">
                <a:solidFill>
                  <a:srgbClr val="FF0000"/>
                </a:solidFill>
              </a:rPr>
              <a:t> </a:t>
            </a:r>
            <a:r>
              <a:rPr lang="en-US" altLang="en-US" sz="2700" dirty="0"/>
              <a:t>of:</a:t>
            </a:r>
          </a:p>
          <a:p>
            <a:pPr algn="just" eaLnBrk="1" hangingPunct="1">
              <a:buFont typeface="Arial" panose="020B0604020202020204" pitchFamily="34" charset="0"/>
              <a:buNone/>
            </a:pPr>
            <a:r>
              <a:rPr lang="en-US" altLang="en-US" sz="2700" dirty="0"/>
              <a:t>i. a device, including a </a:t>
            </a:r>
            <a:r>
              <a:rPr lang="en-US" altLang="en-US" sz="2700" b="1" dirty="0">
                <a:solidFill>
                  <a:srgbClr val="FF0000"/>
                </a:solidFill>
              </a:rPr>
              <a:t>computer program</a:t>
            </a:r>
            <a:r>
              <a:rPr lang="en-US" altLang="en-US" sz="2700" dirty="0"/>
              <a:t>, </a:t>
            </a:r>
            <a:r>
              <a:rPr lang="en-US" altLang="en-US" sz="2700" b="1" dirty="0">
                <a:solidFill>
                  <a:srgbClr val="FF0000"/>
                </a:solidFill>
              </a:rPr>
              <a:t>designed or adapted </a:t>
            </a:r>
            <a:r>
              <a:rPr lang="en-US" altLang="en-US" sz="2700" b="1" u="sng" dirty="0">
                <a:solidFill>
                  <a:srgbClr val="FF0000"/>
                </a:solidFill>
              </a:rPr>
              <a:t>primarily</a:t>
            </a:r>
            <a:r>
              <a:rPr lang="en-US" altLang="en-US" sz="2700" b="1" dirty="0">
                <a:solidFill>
                  <a:srgbClr val="FF0000"/>
                </a:solidFill>
              </a:rPr>
              <a:t> for the purpose of committing any of the offences</a:t>
            </a:r>
            <a:r>
              <a:rPr lang="en-US" altLang="en-US" sz="2700" dirty="0"/>
              <a:t> established in accordance with Articles 2 through 5; </a:t>
            </a:r>
          </a:p>
          <a:p>
            <a:pPr algn="just" eaLnBrk="1" hangingPunct="1">
              <a:buFont typeface="Arial" panose="020B0604020202020204" pitchFamily="34" charset="0"/>
              <a:buNone/>
            </a:pPr>
            <a:r>
              <a:rPr lang="en-US" altLang="en-US" sz="2700" dirty="0"/>
              <a:t>with intent that it be used for the purpose of committing any of the offences established in Articles 2 through 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64E5E10-0B1C-49F4-9892-B9E3E8C79B86}"/>
              </a:ext>
            </a:extLst>
          </p:cNvPr>
          <p:cNvSpPr txBox="1">
            <a:spLocks/>
          </p:cNvSpPr>
          <p:nvPr/>
        </p:nvSpPr>
        <p:spPr bwMode="auto">
          <a:xfrm>
            <a:off x="457200" y="1456373"/>
            <a:ext cx="8229600" cy="49276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defRPr/>
            </a:pPr>
            <a:r>
              <a:rPr lang="en-GB" altLang="x-none" sz="3000" b="1" dirty="0">
                <a:solidFill>
                  <a:srgbClr val="FF0000"/>
                </a:solidFill>
              </a:rPr>
              <a:t>Misuse of Devices </a:t>
            </a:r>
            <a:r>
              <a:rPr lang="en-GB" altLang="x-none" sz="3000" dirty="0"/>
              <a:t>(Article 6):</a:t>
            </a:r>
          </a:p>
          <a:p>
            <a:pPr marL="457200" indent="-457200" algn="just" eaLnBrk="1" hangingPunct="1">
              <a:buFont typeface="Wingdings" panose="05000000000000000000" pitchFamily="2" charset="2"/>
              <a:buChar char="Ø"/>
              <a:defRPr/>
            </a:pPr>
            <a:endParaRPr lang="en-GB" altLang="x-none" sz="3000" dirty="0"/>
          </a:p>
          <a:p>
            <a:pPr marL="457200" indent="-457200" algn="just" eaLnBrk="1" hangingPunct="1">
              <a:buFont typeface="Wingdings" panose="05000000000000000000" pitchFamily="2" charset="2"/>
              <a:buChar char="Ø"/>
              <a:defRPr/>
            </a:pPr>
            <a:r>
              <a:rPr lang="en-GB" altLang="x-none" sz="3000" dirty="0"/>
              <a:t>Conduct involves the </a:t>
            </a:r>
            <a:r>
              <a:rPr lang="en-GB" altLang="x-none" sz="3000" b="1" dirty="0">
                <a:solidFill>
                  <a:srgbClr val="FF0000"/>
                </a:solidFill>
              </a:rPr>
              <a:t>sale</a:t>
            </a:r>
            <a:r>
              <a:rPr lang="en-GB" altLang="x-none" sz="3000" dirty="0"/>
              <a:t>, </a:t>
            </a:r>
            <a:r>
              <a:rPr lang="en-GB" altLang="x-none" sz="3000" b="1" dirty="0">
                <a:solidFill>
                  <a:srgbClr val="FF0000"/>
                </a:solidFill>
              </a:rPr>
              <a:t>distribution</a:t>
            </a:r>
            <a:r>
              <a:rPr lang="en-GB" altLang="x-none" sz="3000" dirty="0"/>
              <a:t> or otherwise </a:t>
            </a:r>
            <a:r>
              <a:rPr lang="en-GB" altLang="x-none" sz="3000" b="1" dirty="0">
                <a:solidFill>
                  <a:srgbClr val="FF0000"/>
                </a:solidFill>
              </a:rPr>
              <a:t>making available</a:t>
            </a:r>
            <a:r>
              <a:rPr lang="en-GB" altLang="x-none" sz="3000" dirty="0"/>
              <a:t> a </a:t>
            </a:r>
            <a:r>
              <a:rPr lang="en-GB" altLang="x-none" sz="3000" b="1" dirty="0">
                <a:solidFill>
                  <a:srgbClr val="FF0000"/>
                </a:solidFill>
              </a:rPr>
              <a:t>translation software</a:t>
            </a:r>
            <a:r>
              <a:rPr lang="en-GB" altLang="x-none" sz="3000" dirty="0"/>
              <a:t>; and</a:t>
            </a:r>
          </a:p>
          <a:p>
            <a:pPr marL="457200" indent="-457200" algn="just" eaLnBrk="1" hangingPunct="1">
              <a:buFont typeface="Wingdings" panose="05000000000000000000" pitchFamily="2" charset="2"/>
              <a:buChar char="Ø"/>
              <a:defRPr/>
            </a:pPr>
            <a:r>
              <a:rPr lang="en-GB" altLang="x-none" sz="3000" dirty="0"/>
              <a:t>Software is </a:t>
            </a:r>
            <a:r>
              <a:rPr lang="en-GB" altLang="x-none" sz="3000" b="1" dirty="0">
                <a:solidFill>
                  <a:srgbClr val="FF0000"/>
                </a:solidFill>
              </a:rPr>
              <a:t>primarily designed </a:t>
            </a:r>
            <a:r>
              <a:rPr lang="en-GB" altLang="x-none" sz="3000" dirty="0"/>
              <a:t>for the </a:t>
            </a:r>
            <a:r>
              <a:rPr lang="en-GB" altLang="x-none" sz="3000" b="1" dirty="0">
                <a:solidFill>
                  <a:srgbClr val="FF0000"/>
                </a:solidFill>
              </a:rPr>
              <a:t>purpose of committing</a:t>
            </a:r>
            <a:r>
              <a:rPr lang="en-GB" altLang="x-none" sz="3000" dirty="0"/>
              <a:t> the offence of </a:t>
            </a:r>
            <a:r>
              <a:rPr lang="en-GB" altLang="x-none" sz="3000" b="1" dirty="0">
                <a:solidFill>
                  <a:srgbClr val="FF0000"/>
                </a:solidFill>
              </a:rPr>
              <a:t>illegal access</a:t>
            </a:r>
            <a:endParaRPr lang="en-GB" altLang="x-none" sz="3000" dirty="0"/>
          </a:p>
          <a:p>
            <a:pPr marL="457200" indent="-457200" algn="just" eaLnBrk="1" hangingPunct="1">
              <a:buFont typeface="Wingdings" panose="05000000000000000000" pitchFamily="2" charset="2"/>
              <a:buChar char="Ø"/>
              <a:defRPr/>
            </a:pPr>
            <a:r>
              <a:rPr lang="en-GB" altLang="x-none" sz="3000" dirty="0"/>
              <a:t>The software is being sold with the </a:t>
            </a:r>
            <a:r>
              <a:rPr lang="en-GB" altLang="x-none" sz="3000" b="1" dirty="0">
                <a:solidFill>
                  <a:srgbClr val="FF0000"/>
                </a:solidFill>
              </a:rPr>
              <a:t>intent that it be used to commit illegal access</a:t>
            </a:r>
            <a:endParaRPr lang="en-GB" altLang="x-none" sz="3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868AA2-5C0D-4B26-BA94-0B714526632D}"/>
              </a:ext>
            </a:extLst>
          </p:cNvPr>
          <p:cNvSpPr/>
          <p:nvPr/>
        </p:nvSpPr>
        <p:spPr>
          <a:xfrm>
            <a:off x="477838" y="431800"/>
            <a:ext cx="8066087" cy="4093428"/>
          </a:xfrm>
          <a:prstGeom prst="rect">
            <a:avLst/>
          </a:prstGeom>
          <a:ln/>
        </p:spPr>
        <p:txBody>
          <a:bodyPr>
            <a:spAutoFit/>
          </a:bodyPr>
          <a:lstStyle/>
          <a:p>
            <a:pPr algn="ctr">
              <a:defRPr/>
            </a:pPr>
            <a:endParaRPr lang="en-GB" sz="40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40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4000" b="1" u="sng" dirty="0">
                <a:latin typeface="Calibri" panose="020F0502020204030204" pitchFamily="34" charset="0"/>
                <a:ea typeface="Calibri" panose="020F0502020204030204" pitchFamily="34" charset="0"/>
                <a:cs typeface="Times New Roman" panose="02020603050405020304" pitchFamily="18" charset="0"/>
              </a:rPr>
              <a:t>Question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29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2900" dirty="0">
                <a:latin typeface="Calibri" panose="020F0502020204030204" pitchFamily="34" charset="0"/>
                <a:ea typeface="Calibri" panose="020F0502020204030204" pitchFamily="34" charset="0"/>
                <a:cs typeface="Times New Roman" panose="02020603050405020304" pitchFamily="18" charset="0"/>
              </a:rPr>
              <a:t>Did you commit a cybercrime by purchasing fingerprint data from DarkHacker during the undercover operation?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3A43DC68-1AEE-4A11-A972-5C59536A6513}"/>
              </a:ext>
            </a:extLst>
          </p:cNvPr>
          <p:cNvSpPr txBox="1">
            <a:spLocks/>
          </p:cNvSpPr>
          <p:nvPr/>
        </p:nvSpPr>
        <p:spPr bwMode="auto">
          <a:xfrm>
            <a:off x="457200" y="1299528"/>
            <a:ext cx="82296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6 – Misuse of devices</a:t>
            </a:r>
          </a:p>
          <a:p>
            <a:pPr algn="just" eaLnBrk="1" hangingPunct="1">
              <a:buFont typeface="Arial" panose="020B0604020202020204" pitchFamily="34" charset="0"/>
              <a:buNone/>
            </a:pPr>
            <a:r>
              <a:rPr lang="en-US" altLang="en-US" sz="3000" dirty="0"/>
              <a:t>…when committed intentionally and </a:t>
            </a:r>
            <a:r>
              <a:rPr lang="en-US" altLang="en-US" sz="3000" b="1" u="sng" dirty="0">
                <a:solidFill>
                  <a:srgbClr val="FF0000"/>
                </a:solidFill>
              </a:rPr>
              <a:t>without right</a:t>
            </a:r>
            <a:r>
              <a:rPr lang="en-GB" altLang="en-US" sz="3000" dirty="0"/>
              <a:t>:</a:t>
            </a:r>
            <a:endParaRPr lang="en-US" altLang="en-US" sz="3000" dirty="0"/>
          </a:p>
          <a:p>
            <a:pPr algn="just" eaLnBrk="1" hangingPunct="1">
              <a:buFont typeface="Arial" panose="020B0604020202020204" pitchFamily="34" charset="0"/>
              <a:buNone/>
            </a:pPr>
            <a:r>
              <a:rPr lang="en-US" altLang="en-US" sz="3000" dirty="0"/>
              <a:t>the production, sale, </a:t>
            </a:r>
            <a:r>
              <a:rPr lang="en-US" altLang="en-US" sz="3000" b="1" dirty="0">
                <a:solidFill>
                  <a:srgbClr val="FF0000"/>
                </a:solidFill>
              </a:rPr>
              <a:t>procurement </a:t>
            </a:r>
            <a:r>
              <a:rPr lang="en-US" altLang="en-US" sz="3000" b="1" u="sng" dirty="0">
                <a:solidFill>
                  <a:srgbClr val="FF0000"/>
                </a:solidFill>
              </a:rPr>
              <a:t>for use</a:t>
            </a:r>
            <a:r>
              <a:rPr lang="en-US" altLang="en-US" sz="3000" dirty="0"/>
              <a:t>, import, distribution or otherwise making available of:</a:t>
            </a:r>
          </a:p>
          <a:p>
            <a:pPr algn="just" eaLnBrk="1" hangingPunct="1">
              <a:buFont typeface="Arial" panose="020B0604020202020204" pitchFamily="34" charset="0"/>
              <a:buNone/>
            </a:pPr>
            <a:r>
              <a:rPr lang="en-US" altLang="en-US" sz="2800" dirty="0"/>
              <a:t>ii. a computer password, </a:t>
            </a:r>
            <a:r>
              <a:rPr lang="en-US" altLang="en-US" sz="2800" b="1" dirty="0">
                <a:solidFill>
                  <a:srgbClr val="FF0000"/>
                </a:solidFill>
              </a:rPr>
              <a:t>access code</a:t>
            </a:r>
            <a:r>
              <a:rPr lang="en-US" altLang="en-US" sz="2800" dirty="0"/>
              <a:t>, or similar data </a:t>
            </a:r>
            <a:r>
              <a:rPr lang="en-US" altLang="en-US" sz="2800" b="1" dirty="0">
                <a:solidFill>
                  <a:srgbClr val="FF0000"/>
                </a:solidFill>
              </a:rPr>
              <a:t>by which the whole or any part of a computer system is capable of being accessed</a:t>
            </a:r>
            <a:r>
              <a:rPr lang="en-US" altLang="en-US" sz="2800" dirty="0">
                <a:solidFill>
                  <a:srgbClr val="FF0000"/>
                </a:solidFill>
              </a:rPr>
              <a:t>,</a:t>
            </a:r>
          </a:p>
          <a:p>
            <a:pPr algn="just" eaLnBrk="1" hangingPunct="1">
              <a:buFont typeface="Arial" panose="020B0604020202020204" pitchFamily="34" charset="0"/>
              <a:buNone/>
            </a:pPr>
            <a:r>
              <a:rPr lang="en-US" altLang="en-US" sz="3000" dirty="0"/>
              <a:t>with </a:t>
            </a:r>
            <a:r>
              <a:rPr lang="en-US" altLang="en-US" sz="3000" b="1" u="sng" dirty="0">
                <a:solidFill>
                  <a:srgbClr val="FF0000"/>
                </a:solidFill>
              </a:rPr>
              <a:t>intent that it be used for the purpose of committing any of the offences established in Articles 2 through 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36CED5B2-DBAD-427A-9864-C61816C97B6D}"/>
              </a:ext>
            </a:extLst>
          </p:cNvPr>
          <p:cNvSpPr txBox="1">
            <a:spLocks/>
          </p:cNvSpPr>
          <p:nvPr/>
        </p:nvSpPr>
        <p:spPr bwMode="auto">
          <a:xfrm>
            <a:off x="457200" y="1533208"/>
            <a:ext cx="82296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GB" altLang="en-US" dirty="0"/>
              <a:t>Does not necessarily constitute </a:t>
            </a:r>
            <a:r>
              <a:rPr lang="en-GB" altLang="en-US" b="1" dirty="0">
                <a:solidFill>
                  <a:srgbClr val="FF0000"/>
                </a:solidFill>
              </a:rPr>
              <a:t>Misuse of Devices</a:t>
            </a:r>
            <a:r>
              <a:rPr lang="en-GB" altLang="en-US" dirty="0"/>
              <a:t>:</a:t>
            </a:r>
          </a:p>
          <a:p>
            <a:pPr lvl="1" algn="just">
              <a:buFont typeface="Wingdings" panose="05000000000000000000" pitchFamily="2" charset="2"/>
              <a:buChar char="Ø"/>
            </a:pPr>
            <a:r>
              <a:rPr lang="en-GB" altLang="en-US" sz="3200" dirty="0"/>
              <a:t>Conduct is not necessarily </a:t>
            </a:r>
            <a:r>
              <a:rPr lang="en-GB" altLang="en-US" sz="3200" b="1" dirty="0">
                <a:solidFill>
                  <a:srgbClr val="FF0000"/>
                </a:solidFill>
              </a:rPr>
              <a:t>without right </a:t>
            </a:r>
            <a:r>
              <a:rPr lang="en-GB" altLang="en-US" sz="3200" dirty="0"/>
              <a:t>(if undercover operation has legal basis)</a:t>
            </a:r>
          </a:p>
          <a:p>
            <a:pPr lvl="1" algn="just">
              <a:buFont typeface="Wingdings" panose="05000000000000000000" pitchFamily="2" charset="2"/>
              <a:buChar char="Ø"/>
            </a:pPr>
            <a:r>
              <a:rPr lang="en-GB" altLang="en-US" sz="3200" dirty="0"/>
              <a:t>Fingerprint data was not purchased with the </a:t>
            </a:r>
            <a:r>
              <a:rPr lang="en-GB" altLang="en-US" sz="3200" b="1" dirty="0">
                <a:solidFill>
                  <a:srgbClr val="FF0000"/>
                </a:solidFill>
              </a:rPr>
              <a:t>intent to commit an offence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PROCEDURAL LAW</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Budapest Convention Refresher Case Study </a:t>
            </a:r>
            <a:endParaRPr lang="en-US" sz="4000" dirty="0"/>
          </a:p>
        </p:txBody>
      </p:sp>
    </p:spTree>
    <p:extLst>
      <p:ext uri="{BB962C8B-B14F-4D97-AF65-F5344CB8AC3E}">
        <p14:creationId xmlns:p14="http://schemas.microsoft.com/office/powerpoint/2010/main" val="2441435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F5B9F5-CDA3-461A-A505-8CC76EBD8840}"/>
              </a:ext>
            </a:extLst>
          </p:cNvPr>
          <p:cNvSpPr/>
          <p:nvPr/>
        </p:nvSpPr>
        <p:spPr>
          <a:xfrm>
            <a:off x="477838" y="431800"/>
            <a:ext cx="8066087" cy="3646488"/>
          </a:xfrm>
          <a:prstGeom prst="rect">
            <a:avLst/>
          </a:prstGeom>
          <a:ln/>
        </p:spPr>
        <p:txBody>
          <a:bodyPr>
            <a:spAutoFit/>
          </a:bodyPr>
          <a:lstStyle/>
          <a:p>
            <a:pPr algn="ctr">
              <a:defRPr/>
            </a:pPr>
            <a:endParaRPr lang="en-GB" sz="40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40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4000" b="1" u="sng" dirty="0">
                <a:latin typeface="Calibri" panose="020F0502020204030204" pitchFamily="34" charset="0"/>
                <a:ea typeface="Calibri" panose="020F0502020204030204" pitchFamily="34" charset="0"/>
                <a:cs typeface="Times New Roman" panose="02020603050405020304" pitchFamily="18" charset="0"/>
              </a:rPr>
              <a:t>Question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2900" b="1"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2900" dirty="0">
                <a:latin typeface="Calibri" panose="020F0502020204030204" pitchFamily="34" charset="0"/>
                <a:ea typeface="Calibri" panose="020F0502020204030204" pitchFamily="34" charset="0"/>
                <a:cs typeface="Times New Roman" panose="02020603050405020304" pitchFamily="18" charset="0"/>
              </a:rPr>
              <a:t>What initial measures should you take to ensure the investigation is not frustrated?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355B13D8-77C3-4C9E-B0D6-17CC1CFF851A}"/>
              </a:ext>
            </a:extLst>
          </p:cNvPr>
          <p:cNvSpPr txBox="1">
            <a:spLocks/>
          </p:cNvSpPr>
          <p:nvPr/>
        </p:nvSpPr>
        <p:spPr bwMode="auto">
          <a:xfrm>
            <a:off x="457200" y="1376363"/>
            <a:ext cx="82296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2800" b="1" dirty="0"/>
              <a:t>Article 16 – Expedited Preservation of Stored Computer Data</a:t>
            </a:r>
          </a:p>
          <a:p>
            <a:pPr algn="just" eaLnBrk="1" hangingPunct="1">
              <a:buFont typeface="Arial" panose="020B0604020202020204" pitchFamily="34" charset="0"/>
              <a:buNone/>
            </a:pPr>
            <a:r>
              <a:rPr lang="en-US" altLang="en-US" sz="2800" dirty="0"/>
              <a:t>order the </a:t>
            </a:r>
            <a:r>
              <a:rPr lang="en-US" altLang="en-US" sz="2800" b="1" dirty="0">
                <a:solidFill>
                  <a:srgbClr val="FF0000"/>
                </a:solidFill>
              </a:rPr>
              <a:t>expeditious preservation</a:t>
            </a:r>
            <a:r>
              <a:rPr lang="en-US" altLang="en-US" sz="2800" dirty="0"/>
              <a:t> of </a:t>
            </a:r>
            <a:r>
              <a:rPr lang="en-US" altLang="en-US" sz="2800" b="1" dirty="0">
                <a:solidFill>
                  <a:srgbClr val="FF0000"/>
                </a:solidFill>
              </a:rPr>
              <a:t>specified computer data</a:t>
            </a:r>
            <a:r>
              <a:rPr lang="en-US" altLang="en-US" sz="2800" dirty="0"/>
              <a:t>, including traffic data, that has been </a:t>
            </a:r>
            <a:r>
              <a:rPr lang="en-US" altLang="en-US" sz="2800" b="1" dirty="0">
                <a:solidFill>
                  <a:srgbClr val="FF0000"/>
                </a:solidFill>
              </a:rPr>
              <a:t>stored by means of a computer system</a:t>
            </a:r>
            <a:r>
              <a:rPr lang="en-US" altLang="en-US" sz="2800" dirty="0"/>
              <a:t>, in particular where there are </a:t>
            </a:r>
            <a:r>
              <a:rPr lang="en-US" altLang="en-US" sz="2800" b="1" dirty="0">
                <a:solidFill>
                  <a:srgbClr val="FF0000"/>
                </a:solidFill>
              </a:rPr>
              <a:t>grounds to believe </a:t>
            </a:r>
            <a:r>
              <a:rPr lang="en-US" altLang="en-US" sz="2800" dirty="0"/>
              <a:t>that the computer data is </a:t>
            </a:r>
            <a:r>
              <a:rPr lang="en-US" altLang="en-US" sz="2800" b="1" dirty="0">
                <a:solidFill>
                  <a:srgbClr val="FF0000"/>
                </a:solidFill>
              </a:rPr>
              <a:t>particularly vulnerable to loss or modification</a:t>
            </a:r>
            <a:r>
              <a:rPr lang="en-US" altLang="en-US" sz="2800" dirty="0"/>
              <a:t>.</a:t>
            </a:r>
          </a:p>
          <a:p>
            <a:pPr algn="just" eaLnBrk="1" hangingPunct="1">
              <a:buFont typeface="Arial" panose="020B0604020202020204" pitchFamily="34" charset="0"/>
              <a:buNone/>
            </a:pPr>
            <a:r>
              <a:rPr lang="en-US" altLang="en-US" sz="2800" dirty="0"/>
              <a:t>oblige that person to </a:t>
            </a:r>
            <a:r>
              <a:rPr lang="en-US" altLang="en-US" sz="2800" b="1" dirty="0">
                <a:solidFill>
                  <a:srgbClr val="FF0000"/>
                </a:solidFill>
              </a:rPr>
              <a:t>preserve and maintain the integrity</a:t>
            </a:r>
            <a:r>
              <a:rPr lang="en-US" altLang="en-US" sz="2800" dirty="0"/>
              <a:t> of that computer data for a period of time as long as necessary, </a:t>
            </a:r>
            <a:r>
              <a:rPr lang="en-US" altLang="en-US" sz="2800" b="1" dirty="0">
                <a:solidFill>
                  <a:srgbClr val="FF0000"/>
                </a:solidFill>
              </a:rPr>
              <a:t>up to a maximum of ninety days</a:t>
            </a:r>
            <a:endParaRPr lang="en-US" alt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D349A4C6-F1F2-4934-A13C-FF93705971E0}"/>
              </a:ext>
            </a:extLst>
          </p:cNvPr>
          <p:cNvSpPr txBox="1">
            <a:spLocks/>
          </p:cNvSpPr>
          <p:nvPr/>
        </p:nvSpPr>
        <p:spPr bwMode="auto">
          <a:xfrm>
            <a:off x="457200" y="1425626"/>
            <a:ext cx="8229600" cy="629761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algn="just" eaLnBrk="1" hangingPunct="1">
              <a:buFont typeface="Wingdings" panose="05000000000000000000" pitchFamily="2" charset="2"/>
              <a:buChar char="Ø"/>
              <a:defRPr/>
            </a:pPr>
            <a:r>
              <a:rPr lang="en-GB" altLang="x-none" sz="3100" dirty="0"/>
              <a:t>Data stored by Scam Mail Inc is </a:t>
            </a:r>
            <a:r>
              <a:rPr lang="en-GB" altLang="x-none" sz="3100" b="1" dirty="0">
                <a:solidFill>
                  <a:srgbClr val="FF0000"/>
                </a:solidFill>
              </a:rPr>
              <a:t>vulnerable to loss</a:t>
            </a:r>
            <a:r>
              <a:rPr lang="en-GB" altLang="x-none" sz="3100" dirty="0"/>
              <a:t> because of its </a:t>
            </a:r>
            <a:r>
              <a:rPr lang="en-GB" altLang="x-none" sz="3100" b="1" dirty="0">
                <a:solidFill>
                  <a:srgbClr val="FF0000"/>
                </a:solidFill>
              </a:rPr>
              <a:t>retention policy</a:t>
            </a:r>
          </a:p>
          <a:p>
            <a:pPr marL="457200" indent="-457200" algn="just" eaLnBrk="1" hangingPunct="1">
              <a:buFont typeface="Wingdings" panose="05000000000000000000" pitchFamily="2" charset="2"/>
              <a:buChar char="Ø"/>
              <a:defRPr/>
            </a:pPr>
            <a:endParaRPr lang="en-GB" altLang="x-none" sz="3100" dirty="0"/>
          </a:p>
          <a:p>
            <a:pPr marL="457200" indent="-457200" algn="just" eaLnBrk="1" hangingPunct="1">
              <a:buFont typeface="Wingdings" panose="05000000000000000000" pitchFamily="2" charset="2"/>
              <a:buChar char="Ø"/>
              <a:defRPr/>
            </a:pPr>
            <a:r>
              <a:rPr lang="en-GB" altLang="x-none" sz="3100" dirty="0"/>
              <a:t>You should </a:t>
            </a:r>
            <a:r>
              <a:rPr lang="en-GB" altLang="x-none" sz="3100" b="1" dirty="0">
                <a:solidFill>
                  <a:srgbClr val="FF0000"/>
                </a:solidFill>
              </a:rPr>
              <a:t>seek preservation of all stored computer data </a:t>
            </a:r>
            <a:r>
              <a:rPr lang="en-GB" altLang="x-none" sz="3100" dirty="0"/>
              <a:t>(content data and traffic data) </a:t>
            </a:r>
            <a:r>
              <a:rPr lang="en-GB" altLang="x-none" sz="3100" b="1" dirty="0">
                <a:solidFill>
                  <a:srgbClr val="FF0000"/>
                </a:solidFill>
              </a:rPr>
              <a:t>related to </a:t>
            </a:r>
            <a:r>
              <a:rPr lang="en-GB" altLang="x-none" sz="3100" b="1" dirty="0">
                <a:solidFill>
                  <a:srgbClr val="FF0000"/>
                </a:solidFill>
                <a:hlinkClick r:id="rId3"/>
              </a:rPr>
              <a:t>criminal@scammail.com</a:t>
            </a:r>
            <a:r>
              <a:rPr lang="en-GB" altLang="x-none" sz="3100" b="1" dirty="0">
                <a:solidFill>
                  <a:srgbClr val="FF0000"/>
                </a:solidFill>
              </a:rPr>
              <a:t> </a:t>
            </a:r>
          </a:p>
          <a:p>
            <a:pPr marL="457200" indent="-457200" algn="just" eaLnBrk="1" hangingPunct="1">
              <a:buFont typeface="Wingdings" panose="05000000000000000000" pitchFamily="2" charset="2"/>
              <a:buChar char="Ø"/>
              <a:defRPr/>
            </a:pPr>
            <a:endParaRPr lang="en-GB" altLang="x-none" sz="3100" dirty="0"/>
          </a:p>
          <a:p>
            <a:pPr marL="457200" indent="-457200" algn="just" eaLnBrk="1" hangingPunct="1">
              <a:buFont typeface="Wingdings" panose="05000000000000000000" pitchFamily="2" charset="2"/>
              <a:buChar char="Ø"/>
              <a:defRPr/>
            </a:pPr>
            <a:r>
              <a:rPr lang="en-GB" altLang="x-none" sz="3100" dirty="0"/>
              <a:t>You should seek that Scam Mail Inc </a:t>
            </a:r>
            <a:r>
              <a:rPr lang="en-GB" altLang="x-none" sz="3100" b="1" dirty="0">
                <a:solidFill>
                  <a:srgbClr val="FF0000"/>
                </a:solidFill>
              </a:rPr>
              <a:t>maintain integrity of the preserved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368"/>
            <a:ext cx="8229600" cy="933116"/>
          </a:xfrm>
        </p:spPr>
        <p:txBody>
          <a:bodyPr/>
          <a:lstStyle/>
          <a:p>
            <a:pPr algn="r"/>
            <a:r>
              <a:rPr lang="en-US" b="1" dirty="0">
                <a:solidFill>
                  <a:schemeClr val="bg1"/>
                </a:solidFill>
              </a:rPr>
              <a:t> Course Background</a:t>
            </a:r>
          </a:p>
        </p:txBody>
      </p:sp>
      <p:sp>
        <p:nvSpPr>
          <p:cNvPr id="3" name="Content Placeholder 2"/>
          <p:cNvSpPr>
            <a:spLocks noGrp="1"/>
          </p:cNvSpPr>
          <p:nvPr>
            <p:ph idx="1"/>
          </p:nvPr>
        </p:nvSpPr>
        <p:spPr>
          <a:xfrm>
            <a:off x="665018" y="1436726"/>
            <a:ext cx="8021782" cy="5265906"/>
          </a:xfrm>
        </p:spPr>
        <p:txBody>
          <a:bodyPr>
            <a:normAutofit/>
          </a:bodyPr>
          <a:lstStyle/>
          <a:p>
            <a:pPr algn="just"/>
            <a:r>
              <a:rPr lang="en-US" dirty="0"/>
              <a:t>At the end of this session, delegates will be able to:</a:t>
            </a:r>
          </a:p>
          <a:p>
            <a:pPr algn="just"/>
            <a:r>
              <a:rPr lang="en-US" dirty="0"/>
              <a:t>Recall the substantive law, procedural law &amp; international cooperation-related provisions of the Budapest Convention covered in the introductory course</a:t>
            </a:r>
          </a:p>
          <a:p>
            <a:pPr algn="just"/>
            <a:r>
              <a:rPr lang="en-US" dirty="0"/>
              <a:t>Explain the scope and extent of the substantive law, procedural law &amp; international cooperation-related provisions of the Budapest Convention</a:t>
            </a:r>
          </a:p>
          <a:p>
            <a:pPr algn="just"/>
            <a:r>
              <a:rPr lang="en-US" dirty="0"/>
              <a:t>Apply the provisions of the Budapest Convention and corresponding domestic legislations apply to case studies related to substantive, procedural &amp; international cooperation law</a:t>
            </a:r>
          </a:p>
        </p:txBody>
      </p:sp>
    </p:spTree>
    <p:extLst>
      <p:ext uri="{BB962C8B-B14F-4D97-AF65-F5344CB8AC3E}">
        <p14:creationId xmlns:p14="http://schemas.microsoft.com/office/powerpoint/2010/main" val="854103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4A83FC-B3CD-41D0-96C4-B7016621236E}"/>
              </a:ext>
            </a:extLst>
          </p:cNvPr>
          <p:cNvSpPr/>
          <p:nvPr/>
        </p:nvSpPr>
        <p:spPr>
          <a:xfrm>
            <a:off x="359851" y="451464"/>
            <a:ext cx="8208962" cy="4094163"/>
          </a:xfrm>
          <a:prstGeom prst="rect">
            <a:avLst/>
          </a:prstGeom>
          <a:ln/>
        </p:spPr>
        <p:txBody>
          <a:bodyPr wrap="square">
            <a:spAutoFit/>
          </a:bodyPr>
          <a:lstStyle/>
          <a:p>
            <a:pPr algn="ctr">
              <a:defRPr/>
            </a:pPr>
            <a:endParaRPr lang="en-GB" sz="40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40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4000" b="1" u="sng" dirty="0">
                <a:latin typeface="Calibri" panose="020F0502020204030204" pitchFamily="34" charset="0"/>
                <a:ea typeface="Calibri" panose="020F0502020204030204" pitchFamily="34" charset="0"/>
                <a:cs typeface="Times New Roman" panose="02020603050405020304" pitchFamily="18" charset="0"/>
              </a:rPr>
              <a:t>Question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itchFamily="2" charset="2"/>
              <a:buChar char="§"/>
              <a:defRP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29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2900" dirty="0">
                <a:latin typeface="Calibri" panose="020F0502020204030204" pitchFamily="34" charset="0"/>
                <a:ea typeface="Calibri" panose="020F0502020204030204" pitchFamily="34" charset="0"/>
                <a:cs typeface="Times New Roman" panose="02020603050405020304" pitchFamily="18" charset="0"/>
              </a:rPr>
              <a:t>How can you obtain information that would help you identify the person using </a:t>
            </a:r>
            <a:r>
              <a:rPr lang="en-US" sz="2900" dirty="0">
                <a:latin typeface="Calibri" panose="020F0502020204030204" pitchFamily="34" charset="0"/>
                <a:ea typeface="Calibri" panose="020F0502020204030204" pitchFamily="34" charset="0"/>
                <a:cs typeface="Times New Roman" panose="02020603050405020304" pitchFamily="18" charset="0"/>
                <a:hlinkClick r:id="rId3"/>
              </a:rPr>
              <a:t>criminal@scammail.com</a:t>
            </a:r>
            <a:r>
              <a:rPr lang="en-US" sz="2900" dirty="0">
                <a:latin typeface="Calibri" panose="020F0502020204030204" pitchFamily="34" charset="0"/>
                <a:ea typeface="Calibri" panose="020F0502020204030204" pitchFamily="34" charset="0"/>
                <a:cs typeface="Times New Roman" panose="02020603050405020304" pitchFamily="18" charset="0"/>
              </a:rPr>
              <a:t>  from Scam Mail, Inc.?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FA253614-3A0C-48BE-8474-70A431A575B8}"/>
              </a:ext>
            </a:extLst>
          </p:cNvPr>
          <p:cNvSpPr txBox="1">
            <a:spLocks/>
          </p:cNvSpPr>
          <p:nvPr/>
        </p:nvSpPr>
        <p:spPr bwMode="auto">
          <a:xfrm>
            <a:off x="457200" y="1376362"/>
            <a:ext cx="8229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18 – Production Order</a:t>
            </a:r>
          </a:p>
          <a:p>
            <a:pPr algn="just">
              <a:buFont typeface="Arial" panose="020B0604020202020204" pitchFamily="34" charset="0"/>
              <a:buNone/>
            </a:pPr>
            <a:r>
              <a:rPr lang="ja-JP" altLang="en-US" sz="2800" dirty="0"/>
              <a:t>“</a:t>
            </a:r>
            <a:r>
              <a:rPr lang="en-US" altLang="ja-JP" sz="2800" dirty="0"/>
              <a:t>subscriber information</a:t>
            </a:r>
            <a:r>
              <a:rPr lang="ja-JP" altLang="en-US" sz="2800" dirty="0"/>
              <a:t>”</a:t>
            </a:r>
            <a:r>
              <a:rPr lang="en-US" altLang="ja-JP" sz="2800" dirty="0"/>
              <a:t> means any </a:t>
            </a:r>
            <a:r>
              <a:rPr lang="en-US" altLang="ja-JP" sz="2800" b="1" dirty="0">
                <a:solidFill>
                  <a:srgbClr val="FF0000"/>
                </a:solidFill>
              </a:rPr>
              <a:t>information </a:t>
            </a:r>
            <a:r>
              <a:rPr lang="en-US" altLang="ja-JP" sz="2800" dirty="0"/>
              <a:t>contained in the form of </a:t>
            </a:r>
            <a:r>
              <a:rPr lang="en-US" altLang="ja-JP" sz="2800" b="1" dirty="0">
                <a:solidFill>
                  <a:srgbClr val="FF0000"/>
                </a:solidFill>
              </a:rPr>
              <a:t>computer data </a:t>
            </a:r>
            <a:r>
              <a:rPr lang="en-US" altLang="ja-JP" sz="2800" dirty="0"/>
              <a:t>or any </a:t>
            </a:r>
            <a:r>
              <a:rPr lang="en-US" altLang="ja-JP" sz="2800" b="1" dirty="0">
                <a:solidFill>
                  <a:srgbClr val="FF0000"/>
                </a:solidFill>
              </a:rPr>
              <a:t>other form</a:t>
            </a:r>
            <a:r>
              <a:rPr lang="en-US" altLang="ja-JP" sz="2800" dirty="0"/>
              <a:t> that is held by a service provider, </a:t>
            </a:r>
            <a:r>
              <a:rPr lang="en-US" altLang="ja-JP" sz="2800" b="1" dirty="0">
                <a:solidFill>
                  <a:srgbClr val="FF0000"/>
                </a:solidFill>
              </a:rPr>
              <a:t>relating to subscribers of its services</a:t>
            </a:r>
            <a:r>
              <a:rPr lang="en-US" altLang="ja-JP" sz="2800" dirty="0"/>
              <a:t> other than traffic or content data and </a:t>
            </a:r>
            <a:r>
              <a:rPr lang="en-US" altLang="ja-JP" sz="2800" b="1" dirty="0">
                <a:solidFill>
                  <a:srgbClr val="FF0000"/>
                </a:solidFill>
              </a:rPr>
              <a:t>by which can be established</a:t>
            </a:r>
            <a:r>
              <a:rPr lang="en-US" altLang="ja-JP" sz="2800" dirty="0"/>
              <a:t>: </a:t>
            </a:r>
          </a:p>
          <a:p>
            <a:pPr algn="just">
              <a:buFont typeface="Arial" panose="020B0604020202020204" pitchFamily="34" charset="0"/>
              <a:buNone/>
            </a:pPr>
            <a:r>
              <a:rPr lang="en-US" altLang="en-US" sz="2800" dirty="0"/>
              <a:t>b the </a:t>
            </a:r>
            <a:r>
              <a:rPr lang="en-US" altLang="en-US" sz="2800" b="1" dirty="0">
                <a:solidFill>
                  <a:srgbClr val="FF0000"/>
                </a:solidFill>
              </a:rPr>
              <a:t>subscriber</a:t>
            </a:r>
            <a:r>
              <a:rPr lang="ja-JP" altLang="en-US" sz="2800" b="1" dirty="0">
                <a:solidFill>
                  <a:srgbClr val="FF0000"/>
                </a:solidFill>
              </a:rPr>
              <a:t>’</a:t>
            </a:r>
            <a:r>
              <a:rPr lang="en-US" altLang="ja-JP" sz="2800" b="1" dirty="0">
                <a:solidFill>
                  <a:srgbClr val="FF0000"/>
                </a:solidFill>
              </a:rPr>
              <a:t>s identity</a:t>
            </a:r>
            <a:r>
              <a:rPr lang="en-US" altLang="ja-JP" sz="2800" dirty="0"/>
              <a:t>, </a:t>
            </a:r>
            <a:r>
              <a:rPr lang="en-US" altLang="ja-JP" sz="2800" b="1" dirty="0">
                <a:solidFill>
                  <a:srgbClr val="FF0000"/>
                </a:solidFill>
              </a:rPr>
              <a:t>postal </a:t>
            </a:r>
            <a:r>
              <a:rPr lang="en-US" altLang="ja-JP" sz="2800" dirty="0"/>
              <a:t>or </a:t>
            </a:r>
            <a:r>
              <a:rPr lang="en-US" altLang="ja-JP" sz="2800" b="1" dirty="0">
                <a:solidFill>
                  <a:srgbClr val="FF0000"/>
                </a:solidFill>
              </a:rPr>
              <a:t>geographic address</a:t>
            </a:r>
            <a:r>
              <a:rPr lang="en-US" altLang="ja-JP" sz="2800" dirty="0"/>
              <a:t>, </a:t>
            </a:r>
            <a:r>
              <a:rPr lang="en-US" altLang="ja-JP" sz="2800" b="1" dirty="0">
                <a:solidFill>
                  <a:srgbClr val="FF0000"/>
                </a:solidFill>
              </a:rPr>
              <a:t>telephone </a:t>
            </a:r>
            <a:r>
              <a:rPr lang="en-US" altLang="ja-JP" sz="2800" dirty="0"/>
              <a:t>and other access number, </a:t>
            </a:r>
            <a:r>
              <a:rPr lang="en-US" altLang="ja-JP" sz="2800" b="1" dirty="0">
                <a:solidFill>
                  <a:srgbClr val="FF0000"/>
                </a:solidFill>
              </a:rPr>
              <a:t>billing </a:t>
            </a:r>
            <a:r>
              <a:rPr lang="en-US" altLang="ja-JP" sz="2800" dirty="0"/>
              <a:t>and </a:t>
            </a:r>
            <a:r>
              <a:rPr lang="en-US" altLang="ja-JP" sz="2800" b="1" dirty="0">
                <a:solidFill>
                  <a:srgbClr val="FF0000"/>
                </a:solidFill>
              </a:rPr>
              <a:t>payment information</a:t>
            </a:r>
            <a:r>
              <a:rPr lang="en-US" altLang="ja-JP" sz="2800" dirty="0"/>
              <a:t>, available on the basis of the service agreement or arrangement;</a:t>
            </a:r>
            <a:endParaRPr lang="en-US" alt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649DD289-124F-43A2-8718-C713085EB035}"/>
              </a:ext>
            </a:extLst>
          </p:cNvPr>
          <p:cNvSpPr txBox="1">
            <a:spLocks/>
          </p:cNvSpPr>
          <p:nvPr/>
        </p:nvSpPr>
        <p:spPr bwMode="auto">
          <a:xfrm>
            <a:off x="530543" y="1490028"/>
            <a:ext cx="7680325"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a:t>Article 18 – Production Order</a:t>
            </a:r>
          </a:p>
          <a:p>
            <a:pPr algn="just">
              <a:buFont typeface="Arial" panose="020B0604020202020204" pitchFamily="34" charset="0"/>
              <a:buNone/>
            </a:pPr>
            <a:r>
              <a:rPr lang="en-US" altLang="en-US" sz="2800"/>
              <a:t>competent authorities to order:</a:t>
            </a:r>
          </a:p>
          <a:p>
            <a:pPr algn="just">
              <a:buFont typeface="Arial" panose="020B0604020202020204" pitchFamily="34" charset="0"/>
              <a:buNone/>
            </a:pPr>
            <a:r>
              <a:rPr lang="en-US" altLang="en-US" sz="2800"/>
              <a:t>b a </a:t>
            </a:r>
            <a:r>
              <a:rPr lang="en-US" altLang="en-US" sz="2800" b="1">
                <a:solidFill>
                  <a:srgbClr val="FF0000"/>
                </a:solidFill>
              </a:rPr>
              <a:t>service provider offering its services in the territory</a:t>
            </a:r>
            <a:r>
              <a:rPr lang="en-US" altLang="en-US" sz="2800">
                <a:solidFill>
                  <a:srgbClr val="FF0000"/>
                </a:solidFill>
              </a:rPr>
              <a:t> </a:t>
            </a:r>
            <a:r>
              <a:rPr lang="en-US" altLang="en-US" sz="2800"/>
              <a:t>of the Party to </a:t>
            </a:r>
            <a:r>
              <a:rPr lang="en-US" altLang="en-US" sz="2800" b="1">
                <a:solidFill>
                  <a:srgbClr val="FF0000"/>
                </a:solidFill>
              </a:rPr>
              <a:t>submit subscriber information relating to such services</a:t>
            </a:r>
            <a:r>
              <a:rPr lang="en-US" altLang="en-US" sz="2800"/>
              <a:t> in that </a:t>
            </a:r>
            <a:r>
              <a:rPr lang="en-US" altLang="en-US" sz="2800" b="1">
                <a:solidFill>
                  <a:srgbClr val="FF0000"/>
                </a:solidFill>
              </a:rPr>
              <a:t>service provider</a:t>
            </a:r>
            <a:r>
              <a:rPr lang="ja-JP" altLang="en-US" sz="2800" b="1">
                <a:solidFill>
                  <a:srgbClr val="FF0000"/>
                </a:solidFill>
              </a:rPr>
              <a:t>’</a:t>
            </a:r>
            <a:r>
              <a:rPr lang="en-US" altLang="ja-JP" sz="2800" b="1">
                <a:solidFill>
                  <a:srgbClr val="FF0000"/>
                </a:solidFill>
              </a:rPr>
              <a:t>s possession or control.</a:t>
            </a:r>
            <a:endParaRPr lang="en-US" altLang="en-US" sz="2800" b="1">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7FFA66EB-667C-4A66-B16D-9E5EC0F59E3D}"/>
              </a:ext>
            </a:extLst>
          </p:cNvPr>
          <p:cNvSpPr txBox="1">
            <a:spLocks/>
          </p:cNvSpPr>
          <p:nvPr/>
        </p:nvSpPr>
        <p:spPr bwMode="auto">
          <a:xfrm>
            <a:off x="688975" y="727587"/>
            <a:ext cx="7780338" cy="5993888"/>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38138" indent="-280988" algn="just" eaLnBrk="1" hangingPunct="1">
              <a:buFont typeface="Wingdings" pitchFamily="2" charset="2"/>
              <a:buChar char="Ø"/>
              <a:defRPr/>
            </a:pPr>
            <a:endParaRPr lang="en-GB" altLang="x-none" sz="2900" dirty="0"/>
          </a:p>
          <a:p>
            <a:pPr marL="338138" indent="-280988" algn="just" eaLnBrk="1" hangingPunct="1">
              <a:buFont typeface="Wingdings" pitchFamily="2" charset="2"/>
              <a:buChar char="Ø"/>
              <a:defRPr/>
            </a:pPr>
            <a:r>
              <a:rPr lang="en-GB" altLang="x-none" sz="2900" dirty="0"/>
              <a:t>Subscriber information will help identify the identify of the subscriber using the account </a:t>
            </a:r>
            <a:r>
              <a:rPr lang="en-GB" altLang="x-none" sz="2900" dirty="0">
                <a:hlinkClick r:id="rId3"/>
              </a:rPr>
              <a:t>criminal@scammail.com</a:t>
            </a:r>
            <a:r>
              <a:rPr lang="en-GB" altLang="x-none" sz="2900" dirty="0"/>
              <a:t>. </a:t>
            </a:r>
          </a:p>
          <a:p>
            <a:pPr algn="just" eaLnBrk="1" hangingPunct="1">
              <a:buFont typeface="Wingdings" pitchFamily="2" charset="2"/>
              <a:buChar char="Ø"/>
              <a:defRPr/>
            </a:pPr>
            <a:endParaRPr lang="en-GB" altLang="x-none" sz="2900" dirty="0"/>
          </a:p>
          <a:p>
            <a:pPr marL="338138" indent="-338138" algn="just" eaLnBrk="1" hangingPunct="1">
              <a:buFont typeface="Wingdings" pitchFamily="2" charset="2"/>
              <a:buChar char="Ø"/>
              <a:defRPr/>
            </a:pPr>
            <a:r>
              <a:rPr lang="en-GB" altLang="x-none" sz="2900" dirty="0"/>
              <a:t>The competent authority may issue a production order requiring Scam Mail, Inc. to submit subscriber information associated with this account.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4">
            <a:extLst>
              <a:ext uri="{FF2B5EF4-FFF2-40B4-BE49-F238E27FC236}">
                <a16:creationId xmlns:a16="http://schemas.microsoft.com/office/drawing/2014/main" id="{096FCA76-C4DF-452C-B52B-F3D28BA1365B}"/>
              </a:ext>
            </a:extLst>
          </p:cNvPr>
          <p:cNvSpPr>
            <a:spLocks noChangeArrowheads="1"/>
          </p:cNvSpPr>
          <p:nvPr/>
        </p:nvSpPr>
        <p:spPr bwMode="auto">
          <a:xfrm>
            <a:off x="477838" y="431800"/>
            <a:ext cx="8066087"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GB" altLang="en-US" sz="4000" b="1" u="sng" dirty="0">
              <a:cs typeface="Calibri" panose="020F0502020204030204" pitchFamily="34" charset="0"/>
            </a:endParaRPr>
          </a:p>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GB" altLang="en-US" sz="4000" b="1" u="sng" dirty="0">
                <a:cs typeface="Calibri" panose="020F0502020204030204" pitchFamily="34" charset="0"/>
              </a:rPr>
              <a:t>Question</a:t>
            </a:r>
          </a:p>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US" altLang="en-US" sz="2900" dirty="0">
                <a:cs typeface="Calibri" panose="020F0502020204030204" pitchFamily="34" charset="0"/>
              </a:rPr>
              <a:t>How would you seek data from Scam Mail, Inc. regarding other persons contacted by </a:t>
            </a:r>
            <a:r>
              <a:rPr lang="en-US" altLang="en-US" sz="2900" dirty="0">
                <a:cs typeface="Calibri" panose="020F0502020204030204" pitchFamily="34" charset="0"/>
                <a:hlinkClick r:id="rId3"/>
              </a:rPr>
              <a:t>criminal@scammail.com</a:t>
            </a:r>
            <a:r>
              <a:rPr lang="en-US" altLang="en-US" sz="2900" dirty="0">
                <a:cs typeface="Calibri" panose="020F0502020204030204" pitchFamily="34" charset="0"/>
              </a:rPr>
              <a:t> in the last seven days?</a:t>
            </a:r>
            <a:endParaRPr lang="en-GB" altLang="en-US" sz="2900" dirty="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3C8D7CB1-99DB-4CED-8660-E307F8B55BFF}"/>
              </a:ext>
            </a:extLst>
          </p:cNvPr>
          <p:cNvSpPr txBox="1">
            <a:spLocks/>
          </p:cNvSpPr>
          <p:nvPr/>
        </p:nvSpPr>
        <p:spPr bwMode="auto">
          <a:xfrm>
            <a:off x="457200" y="1469708"/>
            <a:ext cx="82296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18 – Production Order</a:t>
            </a:r>
          </a:p>
          <a:p>
            <a:pPr algn="just">
              <a:buFont typeface="Arial" panose="020B0604020202020204" pitchFamily="34" charset="0"/>
              <a:buNone/>
            </a:pPr>
            <a:r>
              <a:rPr lang="en-US" altLang="en-US" sz="2800" dirty="0"/>
              <a:t>competent authorities to order:</a:t>
            </a:r>
          </a:p>
          <a:p>
            <a:pPr algn="just">
              <a:buFont typeface="Arial" panose="020B0604020202020204" pitchFamily="34" charset="0"/>
              <a:buNone/>
            </a:pPr>
            <a:r>
              <a:rPr lang="en-US" altLang="en-US" sz="2800" dirty="0"/>
              <a:t>a </a:t>
            </a:r>
            <a:r>
              <a:rPr lang="en-US" altLang="en-US" sz="2800" dirty="0" err="1"/>
              <a:t>a</a:t>
            </a:r>
            <a:r>
              <a:rPr lang="en-US" altLang="en-US" sz="2800" dirty="0"/>
              <a:t> person in its territory to </a:t>
            </a:r>
            <a:r>
              <a:rPr lang="en-US" altLang="en-US" sz="2800" b="1" dirty="0">
                <a:solidFill>
                  <a:srgbClr val="FF0000"/>
                </a:solidFill>
              </a:rPr>
              <a:t>submit specified computer data </a:t>
            </a:r>
            <a:r>
              <a:rPr lang="en-US" altLang="en-US" sz="2800" dirty="0"/>
              <a:t>in that </a:t>
            </a:r>
            <a:r>
              <a:rPr lang="en-US" altLang="en-US" sz="2800" b="1" dirty="0">
                <a:solidFill>
                  <a:srgbClr val="FF0000"/>
                </a:solidFill>
              </a:rPr>
              <a:t>person</a:t>
            </a:r>
            <a:r>
              <a:rPr lang="ja-JP" altLang="en-US" sz="2800" b="1" dirty="0">
                <a:solidFill>
                  <a:srgbClr val="FF0000"/>
                </a:solidFill>
              </a:rPr>
              <a:t>’</a:t>
            </a:r>
            <a:r>
              <a:rPr lang="en-US" altLang="ja-JP" sz="2800" b="1" dirty="0">
                <a:solidFill>
                  <a:srgbClr val="FF0000"/>
                </a:solidFill>
              </a:rPr>
              <a:t>s possession or control</a:t>
            </a:r>
            <a:r>
              <a:rPr lang="en-US" altLang="ja-JP" sz="2800" dirty="0"/>
              <a:t>, which is </a:t>
            </a:r>
            <a:r>
              <a:rPr lang="en-US" altLang="ja-JP" sz="2800" b="1" dirty="0">
                <a:solidFill>
                  <a:srgbClr val="FF0000"/>
                </a:solidFill>
              </a:rPr>
              <a:t>stored in a computer system </a:t>
            </a:r>
            <a:r>
              <a:rPr lang="en-US" altLang="ja-JP" sz="2800" dirty="0"/>
              <a:t>or a computer-data storage medium</a:t>
            </a:r>
            <a:endParaRPr lang="en-US" altLang="en-US" sz="28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D773A0B4-23F8-4470-8BDD-DE6BBC19B630}"/>
              </a:ext>
            </a:extLst>
          </p:cNvPr>
          <p:cNvSpPr txBox="1">
            <a:spLocks/>
          </p:cNvSpPr>
          <p:nvPr/>
        </p:nvSpPr>
        <p:spPr bwMode="auto">
          <a:xfrm>
            <a:off x="457200" y="1149668"/>
            <a:ext cx="8229600"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200150" indent="-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Wingdings" panose="05000000000000000000" pitchFamily="2" charset="2"/>
              <a:buChar char="Ø"/>
            </a:pPr>
            <a:r>
              <a:rPr lang="en-GB" altLang="en-US" sz="3100" dirty="0"/>
              <a:t>You will need to obtain:</a:t>
            </a:r>
          </a:p>
          <a:p>
            <a:pPr lvl="1" algn="just" eaLnBrk="1" hangingPunct="1">
              <a:buFont typeface="Wingdings" panose="05000000000000000000" pitchFamily="2" charset="2"/>
              <a:buChar char="Ø"/>
            </a:pPr>
            <a:r>
              <a:rPr lang="en-GB" altLang="en-US" sz="3100" b="1" dirty="0">
                <a:solidFill>
                  <a:srgbClr val="FF0000"/>
                </a:solidFill>
              </a:rPr>
              <a:t>Content data </a:t>
            </a:r>
            <a:r>
              <a:rPr lang="en-GB" altLang="en-US" sz="3100" dirty="0"/>
              <a:t>(to ascertain the content of the emails sent)</a:t>
            </a:r>
          </a:p>
          <a:p>
            <a:pPr lvl="1" algn="just" eaLnBrk="1" hangingPunct="1">
              <a:buFont typeface="Wingdings" panose="05000000000000000000" pitchFamily="2" charset="2"/>
              <a:buChar char="Ø"/>
            </a:pPr>
            <a:r>
              <a:rPr lang="en-GB" altLang="en-US" sz="3100" b="1" dirty="0">
                <a:solidFill>
                  <a:srgbClr val="FF0000"/>
                </a:solidFill>
              </a:rPr>
              <a:t>Traffic data </a:t>
            </a:r>
            <a:r>
              <a:rPr lang="en-GB" altLang="en-US" sz="3100" dirty="0"/>
              <a:t>(to ascertain the destination of emails sent)</a:t>
            </a:r>
          </a:p>
          <a:p>
            <a:pPr algn="just" eaLnBrk="1" hangingPunct="1">
              <a:buFont typeface="Wingdings" panose="05000000000000000000" pitchFamily="2" charset="2"/>
              <a:buChar char="Ø"/>
            </a:pPr>
            <a:endParaRPr lang="en-GB" altLang="en-US" sz="3100" dirty="0"/>
          </a:p>
          <a:p>
            <a:pPr algn="just" eaLnBrk="1" hangingPunct="1">
              <a:buFont typeface="Wingdings" panose="05000000000000000000" pitchFamily="2" charset="2"/>
              <a:buChar char="Ø"/>
            </a:pPr>
            <a:r>
              <a:rPr lang="en-GB" altLang="en-US" sz="3100" dirty="0"/>
              <a:t>The competent authority may order Scam Mail, Inc. to submit </a:t>
            </a:r>
            <a:r>
              <a:rPr lang="en-GB" altLang="en-US" sz="3100" b="1" dirty="0">
                <a:solidFill>
                  <a:srgbClr val="FF0000"/>
                </a:solidFill>
              </a:rPr>
              <a:t>specified computer data relating to </a:t>
            </a:r>
            <a:r>
              <a:rPr lang="en-GB" altLang="en-US" sz="3100" dirty="0">
                <a:hlinkClick r:id="rId3"/>
              </a:rPr>
              <a:t>criminal@scammail.com</a:t>
            </a:r>
            <a:r>
              <a:rPr lang="en-GB" altLang="en-US" sz="3100" dirty="0"/>
              <a:t> account in its </a:t>
            </a:r>
            <a:r>
              <a:rPr lang="en-GB" altLang="en-US" sz="3100" b="1" dirty="0">
                <a:solidFill>
                  <a:srgbClr val="FF0000"/>
                </a:solidFill>
              </a:rPr>
              <a:t>possession or control </a:t>
            </a:r>
            <a:r>
              <a:rPr lang="en-GB" altLang="en-US" sz="3100" dirty="0"/>
              <a:t>for the last seven days</a:t>
            </a:r>
            <a:r>
              <a:rPr lang="en-GB" altLang="en-US" sz="3100" b="1" dirty="0"/>
              <a:t>.</a:t>
            </a:r>
            <a:r>
              <a:rPr lang="en-GB" altLang="en-US" sz="3100" b="1" dirty="0">
                <a:solidFill>
                  <a:srgbClr val="FF0000"/>
                </a:solidFill>
              </a:rPr>
              <a:t> </a:t>
            </a:r>
            <a:endParaRPr lang="en-GB" altLang="en-US" sz="31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OTHER COOPERATION</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Budapest Convention Refresher Case Study </a:t>
            </a:r>
            <a:endParaRPr lang="en-US" sz="4000" dirty="0"/>
          </a:p>
        </p:txBody>
      </p:sp>
    </p:spTree>
    <p:extLst>
      <p:ext uri="{BB962C8B-B14F-4D97-AF65-F5344CB8AC3E}">
        <p14:creationId xmlns:p14="http://schemas.microsoft.com/office/powerpoint/2010/main" val="475221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4">
            <a:extLst>
              <a:ext uri="{FF2B5EF4-FFF2-40B4-BE49-F238E27FC236}">
                <a16:creationId xmlns:a16="http://schemas.microsoft.com/office/drawing/2014/main" id="{64FA0223-1CE4-4F24-B565-FB2FEF753CCE}"/>
              </a:ext>
            </a:extLst>
          </p:cNvPr>
          <p:cNvSpPr>
            <a:spLocks noChangeArrowheads="1"/>
          </p:cNvSpPr>
          <p:nvPr/>
        </p:nvSpPr>
        <p:spPr bwMode="auto">
          <a:xfrm>
            <a:off x="477838" y="431800"/>
            <a:ext cx="8066087"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GB" altLang="en-US" sz="4000" b="1" u="sng" dirty="0">
              <a:cs typeface="Calibri" panose="020F0502020204030204" pitchFamily="34" charset="0"/>
            </a:endParaRPr>
          </a:p>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GB" altLang="en-US" sz="4000" b="1" u="sng" dirty="0">
                <a:cs typeface="Calibri" panose="020F0502020204030204" pitchFamily="34" charset="0"/>
              </a:rPr>
              <a:t>Questions</a:t>
            </a:r>
          </a:p>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US" altLang="en-US" sz="2900" dirty="0">
                <a:cs typeface="Calibri" panose="020F0502020204030204" pitchFamily="34" charset="0"/>
              </a:rPr>
              <a:t>What kind of information would you need to identify the person using </a:t>
            </a:r>
            <a:r>
              <a:rPr lang="en-US" altLang="en-US" sz="2900" dirty="0">
                <a:cs typeface="Calibri" panose="020F0502020204030204" pitchFamily="34" charset="0"/>
                <a:hlinkClick r:id="rId3"/>
              </a:rPr>
              <a:t>fraud@hackmail.com</a:t>
            </a:r>
            <a:r>
              <a:rPr lang="en-US" altLang="en-US" sz="2900" dirty="0">
                <a:cs typeface="Calibri" panose="020F0502020204030204" pitchFamily="34" charset="0"/>
              </a:rPr>
              <a:t>?</a:t>
            </a:r>
          </a:p>
          <a:p>
            <a:pPr algn="ctr">
              <a:spcBef>
                <a:spcPct val="0"/>
              </a:spcBef>
              <a:buFontTx/>
              <a:buNone/>
            </a:pPr>
            <a:endParaRPr lang="en-US" altLang="en-US" sz="2900" dirty="0">
              <a:solidFill>
                <a:srgbClr val="FF0000"/>
              </a:solidFill>
              <a:cs typeface="Calibri" panose="020F0502020204030204" pitchFamily="34" charset="0"/>
            </a:endParaRPr>
          </a:p>
          <a:p>
            <a:pPr algn="ctr">
              <a:spcBef>
                <a:spcPct val="0"/>
              </a:spcBef>
              <a:buFontTx/>
              <a:buNone/>
            </a:pPr>
            <a:r>
              <a:rPr lang="en-US" altLang="en-US" sz="2900" dirty="0">
                <a:cs typeface="Calibri" panose="020F0502020204030204" pitchFamily="34" charset="0"/>
              </a:rPr>
              <a:t>What is the most expeditious way to obtain such information from Hack Mail, Inc.?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6E51BAA1-A674-4A3C-904F-23DACFC61C5D}"/>
              </a:ext>
            </a:extLst>
          </p:cNvPr>
          <p:cNvSpPr txBox="1">
            <a:spLocks/>
          </p:cNvSpPr>
          <p:nvPr/>
        </p:nvSpPr>
        <p:spPr bwMode="auto">
          <a:xfrm>
            <a:off x="777240" y="1269365"/>
            <a:ext cx="7442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18 – Production Order</a:t>
            </a:r>
          </a:p>
          <a:p>
            <a:pPr algn="just">
              <a:buFont typeface="Arial" panose="020B0604020202020204" pitchFamily="34" charset="0"/>
              <a:buNone/>
            </a:pPr>
            <a:r>
              <a:rPr lang="ja-JP" altLang="en-US" sz="2800" dirty="0"/>
              <a:t>“</a:t>
            </a:r>
            <a:r>
              <a:rPr lang="en-US" altLang="ja-JP" sz="2800" dirty="0"/>
              <a:t>subscriber information</a:t>
            </a:r>
            <a:r>
              <a:rPr lang="ja-JP" altLang="en-US" sz="2800" dirty="0"/>
              <a:t>”</a:t>
            </a:r>
            <a:r>
              <a:rPr lang="en-US" altLang="ja-JP" sz="2800" dirty="0"/>
              <a:t> means any </a:t>
            </a:r>
            <a:r>
              <a:rPr lang="en-US" altLang="ja-JP" sz="2800" b="1" dirty="0">
                <a:solidFill>
                  <a:srgbClr val="FF0000"/>
                </a:solidFill>
              </a:rPr>
              <a:t>information </a:t>
            </a:r>
            <a:r>
              <a:rPr lang="en-US" altLang="ja-JP" sz="2800" dirty="0"/>
              <a:t>contained in the form of </a:t>
            </a:r>
            <a:r>
              <a:rPr lang="en-US" altLang="ja-JP" sz="2800" b="1" dirty="0">
                <a:solidFill>
                  <a:srgbClr val="FF0000"/>
                </a:solidFill>
              </a:rPr>
              <a:t>computer data </a:t>
            </a:r>
            <a:r>
              <a:rPr lang="en-US" altLang="ja-JP" sz="2800" dirty="0"/>
              <a:t>or any </a:t>
            </a:r>
            <a:r>
              <a:rPr lang="en-US" altLang="ja-JP" sz="2800" b="1" dirty="0">
                <a:solidFill>
                  <a:srgbClr val="FF0000"/>
                </a:solidFill>
              </a:rPr>
              <a:t>other form</a:t>
            </a:r>
            <a:r>
              <a:rPr lang="en-US" altLang="ja-JP" sz="2800" dirty="0"/>
              <a:t> that is held by a service provider, </a:t>
            </a:r>
            <a:r>
              <a:rPr lang="en-US" altLang="ja-JP" sz="2800" b="1" dirty="0">
                <a:solidFill>
                  <a:srgbClr val="FF0000"/>
                </a:solidFill>
              </a:rPr>
              <a:t>relating to subscribers of its service</a:t>
            </a:r>
            <a:r>
              <a:rPr lang="en-US" altLang="ja-JP" sz="2800" dirty="0"/>
              <a:t>s other than traffic or content data and </a:t>
            </a:r>
            <a:r>
              <a:rPr lang="en-US" altLang="ja-JP" sz="2800" b="1" dirty="0">
                <a:solidFill>
                  <a:srgbClr val="FF0000"/>
                </a:solidFill>
              </a:rPr>
              <a:t>by which can be established</a:t>
            </a:r>
            <a:r>
              <a:rPr lang="en-US" altLang="ja-JP" sz="2800" dirty="0"/>
              <a:t>: </a:t>
            </a:r>
          </a:p>
          <a:p>
            <a:pPr algn="just">
              <a:buFont typeface="Arial" panose="020B0604020202020204" pitchFamily="34" charset="0"/>
              <a:buNone/>
            </a:pPr>
            <a:r>
              <a:rPr lang="en-US" altLang="en-US" sz="2800" dirty="0"/>
              <a:t>b the </a:t>
            </a:r>
            <a:r>
              <a:rPr lang="en-US" altLang="en-US" sz="2800" b="1" dirty="0">
                <a:solidFill>
                  <a:srgbClr val="FF0000"/>
                </a:solidFill>
              </a:rPr>
              <a:t>subscriber</a:t>
            </a:r>
            <a:r>
              <a:rPr lang="ja-JP" altLang="en-US" sz="2800" b="1" dirty="0">
                <a:solidFill>
                  <a:srgbClr val="FF0000"/>
                </a:solidFill>
              </a:rPr>
              <a:t>’</a:t>
            </a:r>
            <a:r>
              <a:rPr lang="en-US" altLang="ja-JP" sz="2800" b="1" dirty="0">
                <a:solidFill>
                  <a:srgbClr val="FF0000"/>
                </a:solidFill>
              </a:rPr>
              <a:t>s identity</a:t>
            </a:r>
            <a:r>
              <a:rPr lang="en-US" altLang="ja-JP" sz="2800" dirty="0"/>
              <a:t>, </a:t>
            </a:r>
            <a:r>
              <a:rPr lang="en-US" altLang="ja-JP" sz="2800" b="1" dirty="0">
                <a:solidFill>
                  <a:srgbClr val="FF0000"/>
                </a:solidFill>
              </a:rPr>
              <a:t>postal </a:t>
            </a:r>
            <a:r>
              <a:rPr lang="en-US" altLang="ja-JP" sz="2800" dirty="0"/>
              <a:t>or </a:t>
            </a:r>
            <a:r>
              <a:rPr lang="en-US" altLang="ja-JP" sz="2800" b="1" dirty="0">
                <a:solidFill>
                  <a:srgbClr val="FF0000"/>
                </a:solidFill>
              </a:rPr>
              <a:t>geographic address</a:t>
            </a:r>
            <a:r>
              <a:rPr lang="en-US" altLang="ja-JP" sz="2800" dirty="0"/>
              <a:t>, </a:t>
            </a:r>
            <a:r>
              <a:rPr lang="en-US" altLang="ja-JP" sz="2800" b="1" dirty="0">
                <a:solidFill>
                  <a:srgbClr val="FF0000"/>
                </a:solidFill>
              </a:rPr>
              <a:t>telephone </a:t>
            </a:r>
            <a:r>
              <a:rPr lang="en-US" altLang="ja-JP" sz="2800" dirty="0"/>
              <a:t>and other access number, </a:t>
            </a:r>
            <a:r>
              <a:rPr lang="en-US" altLang="ja-JP" sz="2800" b="1" dirty="0">
                <a:solidFill>
                  <a:srgbClr val="FF0000"/>
                </a:solidFill>
              </a:rPr>
              <a:t>billing </a:t>
            </a:r>
            <a:r>
              <a:rPr lang="en-US" altLang="ja-JP" sz="2800" dirty="0"/>
              <a:t>and </a:t>
            </a:r>
            <a:r>
              <a:rPr lang="en-US" altLang="ja-JP" sz="2800" b="1" dirty="0">
                <a:solidFill>
                  <a:srgbClr val="FF0000"/>
                </a:solidFill>
              </a:rPr>
              <a:t>payment information</a:t>
            </a:r>
            <a:r>
              <a:rPr lang="en-US" altLang="ja-JP" sz="2800" dirty="0"/>
              <a:t>, available on the basis of the service agreement or arrangement;</a:t>
            </a:r>
            <a:endParaRPr lang="en-US"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Introduction TO THE CASE STUDY</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Budapest Convention Refresher Case Study </a:t>
            </a:r>
            <a:endParaRPr lang="en-US" sz="4000" dirty="0"/>
          </a:p>
        </p:txBody>
      </p:sp>
    </p:spTree>
    <p:extLst>
      <p:ext uri="{BB962C8B-B14F-4D97-AF65-F5344CB8AC3E}">
        <p14:creationId xmlns:p14="http://schemas.microsoft.com/office/powerpoint/2010/main" val="1034124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E4A32145-F5A4-4426-A42A-AD6811B06603}"/>
              </a:ext>
            </a:extLst>
          </p:cNvPr>
          <p:cNvSpPr txBox="1">
            <a:spLocks/>
          </p:cNvSpPr>
          <p:nvPr/>
        </p:nvSpPr>
        <p:spPr bwMode="auto">
          <a:xfrm>
            <a:off x="950118" y="1376363"/>
            <a:ext cx="7243763"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18 – Production Order</a:t>
            </a:r>
          </a:p>
          <a:p>
            <a:pPr algn="just">
              <a:buFont typeface="Arial" panose="020B0604020202020204" pitchFamily="34" charset="0"/>
              <a:buNone/>
            </a:pPr>
            <a:r>
              <a:rPr lang="en-US" altLang="en-US" sz="2800" dirty="0"/>
              <a:t>competent authorities to order:</a:t>
            </a:r>
          </a:p>
          <a:p>
            <a:pPr algn="just">
              <a:buFont typeface="Arial" panose="020B0604020202020204" pitchFamily="34" charset="0"/>
              <a:buNone/>
            </a:pPr>
            <a:r>
              <a:rPr lang="en-US" altLang="en-US" sz="2800" dirty="0"/>
              <a:t>b a </a:t>
            </a:r>
            <a:r>
              <a:rPr lang="en-US" altLang="en-US" sz="2800" b="1" dirty="0">
                <a:solidFill>
                  <a:srgbClr val="FF0000"/>
                </a:solidFill>
              </a:rPr>
              <a:t>service provider </a:t>
            </a:r>
            <a:r>
              <a:rPr lang="en-US" altLang="en-US" sz="2800" b="1" u="sng" dirty="0">
                <a:solidFill>
                  <a:srgbClr val="FF0000"/>
                </a:solidFill>
              </a:rPr>
              <a:t>offering its services in the territory</a:t>
            </a:r>
            <a:r>
              <a:rPr lang="en-US" altLang="en-US" sz="2800" u="sng" dirty="0">
                <a:solidFill>
                  <a:srgbClr val="FF0000"/>
                </a:solidFill>
              </a:rPr>
              <a:t> </a:t>
            </a:r>
            <a:r>
              <a:rPr lang="en-US" altLang="en-US" sz="2800" dirty="0"/>
              <a:t>of the Party to </a:t>
            </a:r>
            <a:r>
              <a:rPr lang="en-US" altLang="en-US" sz="2800" b="1" dirty="0">
                <a:solidFill>
                  <a:srgbClr val="FF0000"/>
                </a:solidFill>
              </a:rPr>
              <a:t>submit subscriber information relating to such services</a:t>
            </a:r>
            <a:r>
              <a:rPr lang="en-US" altLang="en-US" sz="2800" dirty="0"/>
              <a:t> in that </a:t>
            </a:r>
            <a:r>
              <a:rPr lang="en-US" altLang="en-US" sz="2800" b="1" dirty="0">
                <a:solidFill>
                  <a:srgbClr val="FF0000"/>
                </a:solidFill>
              </a:rPr>
              <a:t>service provider</a:t>
            </a:r>
            <a:r>
              <a:rPr lang="ja-JP" altLang="en-US" sz="2800" b="1" dirty="0">
                <a:solidFill>
                  <a:srgbClr val="FF0000"/>
                </a:solidFill>
              </a:rPr>
              <a:t>’</a:t>
            </a:r>
            <a:r>
              <a:rPr lang="en-US" altLang="ja-JP" sz="2800" b="1" dirty="0">
                <a:solidFill>
                  <a:srgbClr val="FF0000"/>
                </a:solidFill>
              </a:rPr>
              <a:t>s possession or control.</a:t>
            </a:r>
            <a:endParaRPr lang="en-US" altLang="en-US" sz="2800" b="1"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76B2457C-249E-4F01-9E6B-254195B2B5B6}"/>
              </a:ext>
            </a:extLst>
          </p:cNvPr>
          <p:cNvSpPr txBox="1">
            <a:spLocks/>
          </p:cNvSpPr>
          <p:nvPr/>
        </p:nvSpPr>
        <p:spPr bwMode="auto">
          <a:xfrm>
            <a:off x="457200" y="1309370"/>
            <a:ext cx="8229600" cy="6297613"/>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defRPr/>
            </a:pPr>
            <a:r>
              <a:rPr lang="en-GB" altLang="x-none" sz="2700" b="1" dirty="0">
                <a:solidFill>
                  <a:srgbClr val="FF0000"/>
                </a:solidFill>
              </a:rPr>
              <a:t>Subscriber information </a:t>
            </a:r>
            <a:r>
              <a:rPr lang="en-GB" altLang="x-none" sz="2700" dirty="0"/>
              <a:t>will help identify:</a:t>
            </a:r>
          </a:p>
          <a:p>
            <a:pPr marL="457200" indent="-457200" algn="just" eaLnBrk="1" hangingPunct="1">
              <a:buFont typeface="Wingdings" panose="05000000000000000000" pitchFamily="2" charset="2"/>
              <a:buChar char="Ø"/>
              <a:defRPr/>
            </a:pPr>
            <a:r>
              <a:rPr lang="en-GB" altLang="x-none" sz="2700" dirty="0"/>
              <a:t>Identity, postal or geographic address, telephone, other access number or billing and payment information of the subscriber using the account </a:t>
            </a:r>
            <a:r>
              <a:rPr lang="en-GB" altLang="x-none" sz="2700" dirty="0">
                <a:hlinkClick r:id="rId3"/>
              </a:rPr>
              <a:t>criminal@scammail.com</a:t>
            </a:r>
            <a:endParaRPr lang="en-GB" altLang="x-none" sz="2700" dirty="0"/>
          </a:p>
          <a:p>
            <a:pPr algn="just" eaLnBrk="1" hangingPunct="1">
              <a:buFont typeface="Arial" panose="020B0604020202020204" pitchFamily="34" charset="0"/>
              <a:buNone/>
              <a:defRPr/>
            </a:pPr>
            <a:endParaRPr lang="en-GB" altLang="x-none" sz="2700" dirty="0"/>
          </a:p>
          <a:p>
            <a:pPr algn="just" eaLnBrk="1" hangingPunct="1">
              <a:buFont typeface="Arial" panose="020B0604020202020204" pitchFamily="34" charset="0"/>
              <a:buNone/>
              <a:defRPr/>
            </a:pPr>
            <a:r>
              <a:rPr lang="en-GB" altLang="x-none" sz="2700" dirty="0"/>
              <a:t>Subscriber information may be obtained either by:</a:t>
            </a:r>
          </a:p>
          <a:p>
            <a:pPr marL="457200" indent="-457200" algn="just" eaLnBrk="1" hangingPunct="1">
              <a:buFont typeface="Wingdings" panose="05000000000000000000" pitchFamily="2" charset="2"/>
              <a:buChar char="Ø"/>
              <a:defRPr/>
            </a:pPr>
            <a:r>
              <a:rPr lang="en-GB" altLang="x-none" sz="2700" b="1" dirty="0">
                <a:solidFill>
                  <a:srgbClr val="FF0000"/>
                </a:solidFill>
              </a:rPr>
              <a:t>Mutual assistance request </a:t>
            </a:r>
            <a:r>
              <a:rPr lang="en-GB" altLang="x-none" sz="2700" dirty="0"/>
              <a:t>regarding accessing of stored computer data (because Hack Mail, Inc. stores subscriber information in form of computer data) </a:t>
            </a:r>
          </a:p>
          <a:p>
            <a:pPr marL="457200" indent="-457200" algn="just" eaLnBrk="1" hangingPunct="1">
              <a:buFont typeface="Wingdings" panose="05000000000000000000" pitchFamily="2" charset="2"/>
              <a:buChar char="Ø"/>
              <a:defRPr/>
            </a:pPr>
            <a:r>
              <a:rPr lang="en-GB" altLang="x-none" sz="2700" b="1" dirty="0">
                <a:solidFill>
                  <a:srgbClr val="FF0000"/>
                </a:solidFill>
              </a:rPr>
              <a:t>Domestic production order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C1D4C792-D111-459D-BBFC-B23C09FBDF94}"/>
              </a:ext>
            </a:extLst>
          </p:cNvPr>
          <p:cNvSpPr txBox="1">
            <a:spLocks/>
          </p:cNvSpPr>
          <p:nvPr/>
        </p:nvSpPr>
        <p:spPr bwMode="auto">
          <a:xfrm>
            <a:off x="457200" y="1251267"/>
            <a:ext cx="822960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200150" indent="-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eaLnBrk="1" hangingPunct="1">
              <a:buNone/>
            </a:pPr>
            <a:r>
              <a:rPr lang="en-GB" altLang="en-US" sz="2600" dirty="0"/>
              <a:t>Production order is more expeditious:</a:t>
            </a:r>
          </a:p>
          <a:p>
            <a:pPr algn="just">
              <a:buFont typeface="Wingdings" panose="05000000000000000000" pitchFamily="2" charset="2"/>
              <a:buChar char="Ø"/>
            </a:pPr>
            <a:r>
              <a:rPr lang="en-GB" altLang="en-US" sz="2600" dirty="0"/>
              <a:t>Hack Mail, Inc. is not located in Middle Earth</a:t>
            </a:r>
          </a:p>
          <a:p>
            <a:pPr lvl="1" algn="just" eaLnBrk="1" hangingPunct="1">
              <a:buFont typeface="Wingdings" panose="05000000000000000000" pitchFamily="2" charset="2"/>
              <a:buChar char="Ø"/>
            </a:pPr>
            <a:endParaRPr lang="en-GB" altLang="en-US" sz="2600" dirty="0"/>
          </a:p>
          <a:p>
            <a:pPr algn="just">
              <a:buFont typeface="Wingdings" panose="05000000000000000000" pitchFamily="2" charset="2"/>
              <a:buChar char="Ø"/>
            </a:pPr>
            <a:r>
              <a:rPr lang="en-GB" altLang="en-US" sz="2600" dirty="0"/>
              <a:t>Hack Mail, Inc. is offering services in Middle Earth because:</a:t>
            </a:r>
          </a:p>
          <a:p>
            <a:pPr lvl="1" algn="just">
              <a:buFont typeface="Wingdings" panose="05000000000000000000" pitchFamily="2" charset="2"/>
              <a:buChar char="Ø"/>
            </a:pPr>
            <a:r>
              <a:rPr lang="en-GB" altLang="en-US" sz="2600" dirty="0"/>
              <a:t>Local subscribers </a:t>
            </a:r>
          </a:p>
          <a:p>
            <a:pPr lvl="1" algn="just">
              <a:buFont typeface="Wingdings" panose="05000000000000000000" pitchFamily="2" charset="2"/>
              <a:buChar char="Ø"/>
            </a:pPr>
            <a:r>
              <a:rPr lang="en-GB" altLang="en-US" sz="2600" dirty="0"/>
              <a:t>Local advertising </a:t>
            </a:r>
          </a:p>
          <a:p>
            <a:pPr lvl="1" algn="just">
              <a:buFont typeface="Wingdings" panose="05000000000000000000" pitchFamily="2" charset="2"/>
              <a:buChar char="Ø"/>
            </a:pPr>
            <a:r>
              <a:rPr lang="en-GB" altLang="en-US" sz="2600" dirty="0"/>
              <a:t>Local language services </a:t>
            </a:r>
          </a:p>
          <a:p>
            <a:pPr lvl="1" algn="just" eaLnBrk="1" hangingPunct="1">
              <a:buFont typeface="Wingdings" panose="05000000000000000000" pitchFamily="2" charset="2"/>
              <a:buChar char="Ø"/>
            </a:pPr>
            <a:endParaRPr lang="en-GB" altLang="en-US" sz="2600" dirty="0"/>
          </a:p>
          <a:p>
            <a:pPr algn="just">
              <a:buFont typeface="Wingdings" panose="05000000000000000000" pitchFamily="2" charset="2"/>
              <a:buChar char="Ø"/>
            </a:pPr>
            <a:r>
              <a:rPr lang="en-GB" altLang="en-US" sz="2600" dirty="0"/>
              <a:t>The subscriber information sought is in the possession and control of Hack Mail, Inc.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Rectangle 4">
            <a:extLst>
              <a:ext uri="{FF2B5EF4-FFF2-40B4-BE49-F238E27FC236}">
                <a16:creationId xmlns:a16="http://schemas.microsoft.com/office/drawing/2014/main" id="{9F60AC66-8369-4F8E-BA5C-E1C5DBB5030F}"/>
              </a:ext>
            </a:extLst>
          </p:cNvPr>
          <p:cNvSpPr>
            <a:spLocks noChangeArrowheads="1"/>
          </p:cNvSpPr>
          <p:nvPr/>
        </p:nvSpPr>
        <p:spPr bwMode="auto">
          <a:xfrm>
            <a:off x="538163" y="455613"/>
            <a:ext cx="806608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GB" altLang="en-US" sz="4000" b="1" u="sng" dirty="0">
                <a:cs typeface="Calibri" panose="020F0502020204030204" pitchFamily="34" charset="0"/>
              </a:rPr>
              <a:t>Question</a:t>
            </a:r>
          </a:p>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US" altLang="en-US" sz="2900" dirty="0">
                <a:cs typeface="Calibri" panose="020F0502020204030204" pitchFamily="34" charset="0"/>
              </a:rPr>
              <a:t>Can you use the complaints against Hack Mail, Inc. posted on the public online forum without sending a mutual assistance request to Mordor?</a:t>
            </a:r>
          </a:p>
          <a:p>
            <a:pPr algn="ctr">
              <a:spcBef>
                <a:spcPct val="0"/>
              </a:spcBef>
              <a:buFontTx/>
              <a:buNone/>
            </a:pPr>
            <a:endParaRPr lang="en-US" altLang="en-US" sz="2900" b="1" dirty="0">
              <a:solidFill>
                <a:srgbClr val="FF0000"/>
              </a:solidFill>
              <a:cs typeface="Calibri" panose="020F0502020204030204" pitchFamily="34" charset="0"/>
            </a:endParaRPr>
          </a:p>
          <a:p>
            <a:pPr algn="ctr">
              <a:spcBef>
                <a:spcPct val="0"/>
              </a:spcBef>
              <a:buFontTx/>
              <a:buNone/>
            </a:pPr>
            <a:endParaRPr lang="en-US" altLang="en-US" sz="2900" b="1" dirty="0">
              <a:solidFill>
                <a:srgbClr val="FF0000"/>
              </a:solidFill>
              <a:cs typeface="Calibri" panose="020F0502020204030204" pitchFamily="34" charset="0"/>
            </a:endParaRPr>
          </a:p>
          <a:p>
            <a:pPr algn="ctr">
              <a:spcBef>
                <a:spcPct val="0"/>
              </a:spcBef>
              <a:buFontTx/>
              <a:buNone/>
            </a:pPr>
            <a:endParaRPr lang="en-GB" altLang="en-US" sz="29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1090513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22796B71-74D0-46E1-9C71-C2DF00BC212A}"/>
              </a:ext>
            </a:extLst>
          </p:cNvPr>
          <p:cNvSpPr txBox="1">
            <a:spLocks/>
          </p:cNvSpPr>
          <p:nvPr/>
        </p:nvSpPr>
        <p:spPr bwMode="auto">
          <a:xfrm>
            <a:off x="457200" y="1543685"/>
            <a:ext cx="8229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32 –Trans-border access to stored computer data with consent or where publicly available</a:t>
            </a:r>
          </a:p>
          <a:p>
            <a:pPr algn="just">
              <a:buFont typeface="Arial" panose="020B0604020202020204" pitchFamily="34" charset="0"/>
              <a:buNone/>
            </a:pPr>
            <a:r>
              <a:rPr lang="en-US" altLang="en-US" sz="2800" dirty="0"/>
              <a:t>A Party may, </a:t>
            </a:r>
            <a:r>
              <a:rPr lang="en-US" altLang="en-US" sz="2800" b="1" dirty="0">
                <a:solidFill>
                  <a:srgbClr val="FF0000"/>
                </a:solidFill>
              </a:rPr>
              <a:t>without the authorisation </a:t>
            </a:r>
            <a:r>
              <a:rPr lang="en-US" altLang="en-US" sz="2800" dirty="0"/>
              <a:t>of another Party:</a:t>
            </a:r>
          </a:p>
          <a:p>
            <a:pPr algn="just">
              <a:buFont typeface="Arial" panose="020B0604020202020204" pitchFamily="34" charset="0"/>
              <a:buNone/>
            </a:pPr>
            <a:r>
              <a:rPr lang="en-US" altLang="en-US" sz="2800" dirty="0"/>
              <a:t>a </a:t>
            </a:r>
            <a:r>
              <a:rPr lang="en-US" altLang="en-US" sz="2800" b="1" dirty="0">
                <a:solidFill>
                  <a:srgbClr val="FF0000"/>
                </a:solidFill>
              </a:rPr>
              <a:t>access</a:t>
            </a:r>
            <a:r>
              <a:rPr lang="en-US" altLang="en-US" sz="2800" b="1" dirty="0"/>
              <a:t> </a:t>
            </a:r>
            <a:r>
              <a:rPr lang="en-US" altLang="en-US" sz="2800" b="1" dirty="0">
                <a:solidFill>
                  <a:srgbClr val="FF0000"/>
                </a:solidFill>
              </a:rPr>
              <a:t>publicly available</a:t>
            </a:r>
            <a:r>
              <a:rPr lang="en-US" altLang="en-US" sz="2800" dirty="0">
                <a:solidFill>
                  <a:srgbClr val="FF0000"/>
                </a:solidFill>
              </a:rPr>
              <a:t> </a:t>
            </a:r>
            <a:r>
              <a:rPr lang="en-US" altLang="en-US" sz="2800" dirty="0"/>
              <a:t>(open source) stored computer data, regardless of where the data is located geographically; or</a:t>
            </a:r>
          </a:p>
        </p:txBody>
      </p:sp>
    </p:spTree>
    <p:extLst>
      <p:ext uri="{BB962C8B-B14F-4D97-AF65-F5344CB8AC3E}">
        <p14:creationId xmlns:p14="http://schemas.microsoft.com/office/powerpoint/2010/main" val="36249295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9DA77A18-7EE9-4227-8EED-EF6576035934}"/>
              </a:ext>
            </a:extLst>
          </p:cNvPr>
          <p:cNvSpPr txBox="1">
            <a:spLocks/>
          </p:cNvSpPr>
          <p:nvPr/>
        </p:nvSpPr>
        <p:spPr bwMode="auto">
          <a:xfrm>
            <a:off x="457200" y="931115"/>
            <a:ext cx="8229600" cy="6297613"/>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defRPr/>
            </a:pPr>
            <a:endParaRPr lang="en-GB" altLang="x-none" dirty="0"/>
          </a:p>
          <a:p>
            <a:pPr marL="457200" indent="-457200" algn="just" eaLnBrk="1" hangingPunct="1">
              <a:buFont typeface="Wingdings" panose="05000000000000000000" pitchFamily="2" charset="2"/>
              <a:buChar char="Ø"/>
              <a:defRPr/>
            </a:pPr>
            <a:r>
              <a:rPr lang="en-GB" altLang="x-none" dirty="0"/>
              <a:t>You can </a:t>
            </a:r>
            <a:r>
              <a:rPr lang="en-GB" altLang="x-none" b="1" dirty="0">
                <a:solidFill>
                  <a:srgbClr val="FF0000"/>
                </a:solidFill>
              </a:rPr>
              <a:t>directly access </a:t>
            </a:r>
            <a:r>
              <a:rPr lang="en-GB" altLang="x-none" dirty="0"/>
              <a:t>the complaints </a:t>
            </a:r>
            <a:r>
              <a:rPr lang="en-GB" altLang="x-none" b="1" dirty="0">
                <a:solidFill>
                  <a:srgbClr val="FF0000"/>
                </a:solidFill>
              </a:rPr>
              <a:t>available publicly </a:t>
            </a:r>
            <a:r>
              <a:rPr lang="en-GB" altLang="x-none" dirty="0"/>
              <a:t>on the public forum</a:t>
            </a:r>
          </a:p>
          <a:p>
            <a:pPr marL="457200" indent="-457200" algn="just" eaLnBrk="1" hangingPunct="1">
              <a:buFont typeface="Wingdings" panose="05000000000000000000" pitchFamily="2" charset="2"/>
              <a:buChar char="Ø"/>
              <a:defRPr/>
            </a:pPr>
            <a:endParaRPr lang="en-GB" altLang="x-none" dirty="0"/>
          </a:p>
          <a:p>
            <a:pPr marL="457200" indent="-457200" algn="just" eaLnBrk="1" hangingPunct="1">
              <a:buFont typeface="Wingdings" panose="05000000000000000000" pitchFamily="2" charset="2"/>
              <a:buChar char="Ø"/>
              <a:defRPr/>
            </a:pPr>
            <a:r>
              <a:rPr lang="en-GB" altLang="x-none" dirty="0"/>
              <a:t>Under Article 32.a, you are not required to make a mutual assistance request</a:t>
            </a:r>
          </a:p>
        </p:txBody>
      </p:sp>
    </p:spTree>
    <p:extLst>
      <p:ext uri="{BB962C8B-B14F-4D97-AF65-F5344CB8AC3E}">
        <p14:creationId xmlns:p14="http://schemas.microsoft.com/office/powerpoint/2010/main" val="4102209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Rectangle 4">
            <a:extLst>
              <a:ext uri="{FF2B5EF4-FFF2-40B4-BE49-F238E27FC236}">
                <a16:creationId xmlns:a16="http://schemas.microsoft.com/office/drawing/2014/main" id="{9F60AC66-8369-4F8E-BA5C-E1C5DBB5030F}"/>
              </a:ext>
            </a:extLst>
          </p:cNvPr>
          <p:cNvSpPr>
            <a:spLocks noChangeArrowheads="1"/>
          </p:cNvSpPr>
          <p:nvPr/>
        </p:nvSpPr>
        <p:spPr bwMode="auto">
          <a:xfrm>
            <a:off x="538163" y="455613"/>
            <a:ext cx="806608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GB" altLang="en-US" sz="4000" b="1" u="sng" dirty="0">
                <a:cs typeface="Calibri" panose="020F0502020204030204" pitchFamily="34" charset="0"/>
              </a:rPr>
              <a:t>Question</a:t>
            </a:r>
          </a:p>
          <a:p>
            <a:pPr algn="ctr">
              <a:spcBef>
                <a:spcPct val="0"/>
              </a:spcBef>
              <a:buFontTx/>
              <a:buNone/>
            </a:pPr>
            <a:endParaRPr lang="en-GB" altLang="en-US" sz="4000" b="1" u="sng" dirty="0">
              <a:cs typeface="Calibri" panose="020F0502020204030204" pitchFamily="34" charset="0"/>
            </a:endParaRPr>
          </a:p>
          <a:p>
            <a:pPr algn="ctr">
              <a:spcBef>
                <a:spcPct val="0"/>
              </a:spcBef>
              <a:buFontTx/>
              <a:buNone/>
            </a:pPr>
            <a:r>
              <a:rPr lang="en-US" altLang="en-US" sz="2900" dirty="0">
                <a:cs typeface="Calibri" panose="020F0502020204030204" pitchFamily="34" charset="0"/>
              </a:rPr>
              <a:t>•	What is the most expeditious way to obtain emails sent from </a:t>
            </a:r>
            <a:r>
              <a:rPr lang="en-US" altLang="en-US" sz="2900" dirty="0">
                <a:cs typeface="Calibri" panose="020F0502020204030204" pitchFamily="34" charset="0"/>
                <a:hlinkClick r:id="rId3"/>
              </a:rPr>
              <a:t>fraud@hackmail.com</a:t>
            </a:r>
            <a:r>
              <a:rPr lang="en-US" altLang="en-US" sz="2900" dirty="0">
                <a:cs typeface="Calibri" panose="020F0502020204030204" pitchFamily="34" charset="0"/>
              </a:rPr>
              <a:t> to victims in Mordor?</a:t>
            </a:r>
          </a:p>
          <a:p>
            <a:pPr algn="ctr">
              <a:spcBef>
                <a:spcPct val="0"/>
              </a:spcBef>
              <a:buFontTx/>
              <a:buNone/>
            </a:pPr>
            <a:endParaRPr lang="en-US" altLang="en-US" sz="2900" b="1" dirty="0">
              <a:solidFill>
                <a:srgbClr val="FF0000"/>
              </a:solidFill>
              <a:cs typeface="Calibri" panose="020F0502020204030204" pitchFamily="34" charset="0"/>
            </a:endParaRPr>
          </a:p>
          <a:p>
            <a:pPr algn="ctr">
              <a:spcBef>
                <a:spcPct val="0"/>
              </a:spcBef>
              <a:buFontTx/>
              <a:buNone/>
            </a:pPr>
            <a:endParaRPr lang="en-US" altLang="en-US" sz="2900" b="1" dirty="0">
              <a:solidFill>
                <a:srgbClr val="FF0000"/>
              </a:solidFill>
              <a:cs typeface="Calibri" panose="020F0502020204030204" pitchFamily="34" charset="0"/>
            </a:endParaRPr>
          </a:p>
          <a:p>
            <a:pPr algn="ctr">
              <a:spcBef>
                <a:spcPct val="0"/>
              </a:spcBef>
              <a:buFontTx/>
              <a:buNone/>
            </a:pPr>
            <a:endParaRPr lang="en-GB" altLang="en-US" sz="2900" b="1" dirty="0">
              <a:solidFill>
                <a:srgbClr val="FF0000"/>
              </a:solidFill>
              <a:cs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22796B71-74D0-46E1-9C71-C2DF00BC212A}"/>
              </a:ext>
            </a:extLst>
          </p:cNvPr>
          <p:cNvSpPr txBox="1">
            <a:spLocks/>
          </p:cNvSpPr>
          <p:nvPr/>
        </p:nvSpPr>
        <p:spPr bwMode="auto">
          <a:xfrm>
            <a:off x="457200" y="1289685"/>
            <a:ext cx="8229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32 –Trans-border access to stored computer data with consent or where publicly available</a:t>
            </a:r>
          </a:p>
          <a:p>
            <a:pPr algn="just">
              <a:buFont typeface="Arial" panose="020B0604020202020204" pitchFamily="34" charset="0"/>
              <a:buNone/>
            </a:pPr>
            <a:r>
              <a:rPr lang="en-US" altLang="en-US" sz="2800" dirty="0"/>
              <a:t>A Party may, without the authorisation of another Party:</a:t>
            </a:r>
          </a:p>
          <a:p>
            <a:pPr algn="just">
              <a:buFont typeface="Arial" panose="020B0604020202020204" pitchFamily="34" charset="0"/>
              <a:buNone/>
            </a:pPr>
            <a:r>
              <a:rPr lang="en-US" altLang="en-US" sz="2800" dirty="0"/>
              <a:t>b </a:t>
            </a:r>
            <a:r>
              <a:rPr lang="en-US" altLang="en-US" sz="2800" b="1" dirty="0">
                <a:solidFill>
                  <a:srgbClr val="FF0000"/>
                </a:solidFill>
              </a:rPr>
              <a:t>access or receive</a:t>
            </a:r>
            <a:r>
              <a:rPr lang="en-US" altLang="en-US" sz="2800" dirty="0"/>
              <a:t>, </a:t>
            </a:r>
            <a:r>
              <a:rPr lang="en-US" altLang="en-US" sz="2800" b="1" dirty="0">
                <a:solidFill>
                  <a:srgbClr val="FF0000"/>
                </a:solidFill>
              </a:rPr>
              <a:t>through a computer system </a:t>
            </a:r>
            <a:r>
              <a:rPr lang="en-US" altLang="en-US" sz="2800" dirty="0"/>
              <a:t>in its territory, </a:t>
            </a:r>
            <a:r>
              <a:rPr lang="en-US" altLang="en-US" sz="2800" b="1" dirty="0">
                <a:solidFill>
                  <a:srgbClr val="FF0000"/>
                </a:solidFill>
              </a:rPr>
              <a:t>stored computer data located in another Party</a:t>
            </a:r>
            <a:r>
              <a:rPr lang="en-US" altLang="en-US" sz="2800" dirty="0"/>
              <a:t>, if the Party obtains the </a:t>
            </a:r>
            <a:r>
              <a:rPr lang="en-US" altLang="en-US" sz="2800" b="1" dirty="0">
                <a:solidFill>
                  <a:srgbClr val="FF0000"/>
                </a:solidFill>
              </a:rPr>
              <a:t>lawful and voluntary consent of the person who has the lawful authority to disclose the data</a:t>
            </a:r>
            <a:r>
              <a:rPr lang="en-US" altLang="en-US" sz="2800" dirty="0"/>
              <a:t> to the Party through that computer system.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9DA77A18-7EE9-4227-8EED-EF6576035934}"/>
              </a:ext>
            </a:extLst>
          </p:cNvPr>
          <p:cNvSpPr txBox="1">
            <a:spLocks/>
          </p:cNvSpPr>
          <p:nvPr/>
        </p:nvSpPr>
        <p:spPr bwMode="auto">
          <a:xfrm>
            <a:off x="457200" y="355600"/>
            <a:ext cx="8229600" cy="6297613"/>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defRPr/>
            </a:pPr>
            <a:endParaRPr lang="en-GB" altLang="x-none" dirty="0"/>
          </a:p>
          <a:p>
            <a:pPr algn="just" eaLnBrk="1" hangingPunct="1">
              <a:buFont typeface="Arial" panose="020B0604020202020204" pitchFamily="34" charset="0"/>
              <a:buNone/>
              <a:defRPr/>
            </a:pPr>
            <a:endParaRPr lang="en-GB" altLang="x-none" dirty="0"/>
          </a:p>
          <a:p>
            <a:pPr marL="457200" indent="-457200" algn="just" eaLnBrk="1" hangingPunct="1">
              <a:buFont typeface="Wingdings" panose="05000000000000000000" pitchFamily="2" charset="2"/>
              <a:buChar char="Ø"/>
              <a:defRPr/>
            </a:pPr>
            <a:r>
              <a:rPr lang="en-GB" altLang="x-none" dirty="0"/>
              <a:t>You can </a:t>
            </a:r>
            <a:r>
              <a:rPr lang="en-GB" altLang="x-none" b="1" dirty="0">
                <a:solidFill>
                  <a:srgbClr val="FF0000"/>
                </a:solidFill>
              </a:rPr>
              <a:t>access and receive </a:t>
            </a:r>
            <a:r>
              <a:rPr lang="en-GB" altLang="x-none" dirty="0"/>
              <a:t>the emails </a:t>
            </a:r>
            <a:r>
              <a:rPr lang="en-GB" altLang="x-none" b="1" dirty="0">
                <a:solidFill>
                  <a:srgbClr val="FF0000"/>
                </a:solidFill>
              </a:rPr>
              <a:t>directly </a:t>
            </a:r>
            <a:r>
              <a:rPr lang="en-GB" altLang="x-none" dirty="0"/>
              <a:t>with the lawful and voluntary consent of the accountholders </a:t>
            </a:r>
          </a:p>
          <a:p>
            <a:pPr marL="457200" indent="-457200" algn="just" eaLnBrk="1" hangingPunct="1">
              <a:buFont typeface="Wingdings" panose="05000000000000000000" pitchFamily="2" charset="2"/>
              <a:buChar char="Ø"/>
              <a:defRPr/>
            </a:pPr>
            <a:endParaRPr lang="en-GB" altLang="x-none" dirty="0"/>
          </a:p>
          <a:p>
            <a:pPr marL="457200" indent="-457200" algn="just" eaLnBrk="1" hangingPunct="1">
              <a:buFont typeface="Wingdings" panose="05000000000000000000" pitchFamily="2" charset="2"/>
              <a:buChar char="Ø"/>
              <a:defRPr/>
            </a:pPr>
            <a:r>
              <a:rPr lang="en-GB" altLang="x-none" dirty="0"/>
              <a:t>Under Article 32.b, you are not required to make a mutual assistance request</a:t>
            </a:r>
          </a:p>
          <a:p>
            <a:pPr marL="457200" indent="-457200" algn="just" eaLnBrk="1" hangingPunct="1">
              <a:buFont typeface="Wingdings" panose="05000000000000000000" pitchFamily="2" charset="2"/>
              <a:buChar char="Ø"/>
              <a:defRPr/>
            </a:pPr>
            <a:endParaRPr lang="en-GB" altLang="x-none" b="1"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3B7B3D7F-7220-43C7-9F2F-C1AAC3828181}"/>
              </a:ext>
            </a:extLst>
          </p:cNvPr>
          <p:cNvSpPr>
            <a:spLocks noGrp="1"/>
          </p:cNvSpPr>
          <p:nvPr>
            <p:ph type="title"/>
          </p:nvPr>
        </p:nvSpPr>
        <p:spPr>
          <a:xfrm>
            <a:off x="457200" y="2762250"/>
            <a:ext cx="8229600" cy="1143000"/>
          </a:xfrm>
        </p:spPr>
        <p:txBody>
          <a:bodyPr>
            <a:normAutofit fontScale="90000"/>
          </a:bodyPr>
          <a:lstStyle/>
          <a:p>
            <a:r>
              <a:rPr lang="en-GB" altLang="en-US" sz="4000" b="1"/>
              <a:t>Part Five</a:t>
            </a:r>
            <a:br>
              <a:rPr lang="en-GB" altLang="en-US" sz="4000" b="1"/>
            </a:br>
            <a:r>
              <a:rPr lang="en-GB" altLang="en-US" sz="4000" b="1"/>
              <a:t>Mutual Legal Assistance</a:t>
            </a:r>
            <a:endParaRPr lang="en-GB" altLang="en-US" sz="4000"/>
          </a:p>
        </p:txBody>
      </p:sp>
      <p:pic>
        <p:nvPicPr>
          <p:cNvPr id="122883" name="Picture 3">
            <a:extLst>
              <a:ext uri="{FF2B5EF4-FFF2-40B4-BE49-F238E27FC236}">
                <a16:creationId xmlns:a16="http://schemas.microsoft.com/office/drawing/2014/main" id="{85D924EA-507A-4961-8192-F41E50BB04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91246" y="3331647"/>
            <a:ext cx="1961507" cy="176633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1AE-C98C-444C-BBB5-B454098980E4}"/>
              </a:ext>
            </a:extLst>
          </p:cNvPr>
          <p:cNvSpPr>
            <a:spLocks noGrp="1"/>
          </p:cNvSpPr>
          <p:nvPr>
            <p:ph type="title"/>
          </p:nvPr>
        </p:nvSpPr>
        <p:spPr/>
        <p:txBody>
          <a:bodyPr/>
          <a:lstStyle/>
          <a:p>
            <a:endParaRPr lang="en-PK"/>
          </a:p>
        </p:txBody>
      </p:sp>
      <p:sp>
        <p:nvSpPr>
          <p:cNvPr id="3" name="Text Placeholder 2">
            <a:extLst>
              <a:ext uri="{FF2B5EF4-FFF2-40B4-BE49-F238E27FC236}">
                <a16:creationId xmlns:a16="http://schemas.microsoft.com/office/drawing/2014/main" id="{BD70BA68-D190-44B9-8E28-92EFF53FA493}"/>
              </a:ext>
            </a:extLst>
          </p:cNvPr>
          <p:cNvSpPr>
            <a:spLocks noGrp="1"/>
          </p:cNvSpPr>
          <p:nvPr>
            <p:ph type="body" idx="1"/>
          </p:nvPr>
        </p:nvSpPr>
        <p:spPr/>
        <p:txBody>
          <a:bodyPr/>
          <a:lstStyle/>
          <a:p>
            <a:endParaRPr lang="en-PK"/>
          </a:p>
        </p:txBody>
      </p:sp>
      <p:pic>
        <p:nvPicPr>
          <p:cNvPr id="5" name="Picture 4" descr="lordoftheringstrilogy">
            <a:extLst>
              <a:ext uri="{FF2B5EF4-FFF2-40B4-BE49-F238E27FC236}">
                <a16:creationId xmlns:a16="http://schemas.microsoft.com/office/drawing/2014/main" id="{5EF22080-805A-464D-81FD-71C6C5783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3689"/>
            <a:ext cx="9144000" cy="560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899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83570A-0E25-4346-A52E-0EA34B09B7B1}"/>
              </a:ext>
            </a:extLst>
          </p:cNvPr>
          <p:cNvSpPr/>
          <p:nvPr/>
        </p:nvSpPr>
        <p:spPr>
          <a:xfrm>
            <a:off x="617220" y="1043731"/>
            <a:ext cx="7631113" cy="4770537"/>
          </a:xfrm>
          <a:prstGeom prst="rect">
            <a:avLst/>
          </a:prstGeom>
          <a:ln/>
        </p:spPr>
        <p:txBody>
          <a:bodyPr>
            <a:spAutoFit/>
          </a:bodyPr>
          <a:lstStyle/>
          <a:p>
            <a:pPr algn="ctr">
              <a:defRPr/>
            </a:pPr>
            <a:endParaRPr lang="en-GB" sz="28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2800" b="1" u="sng" dirty="0">
                <a:latin typeface="Calibri" panose="020F0502020204030204" pitchFamily="34" charset="0"/>
                <a:ea typeface="Calibri" panose="020F0502020204030204" pitchFamily="34" charset="0"/>
                <a:cs typeface="Times New Roman" panose="02020603050405020304" pitchFamily="18" charset="0"/>
              </a:rPr>
              <a:t>Questions</a:t>
            </a:r>
          </a:p>
          <a:p>
            <a:pPr algn="ctr">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2750" dirty="0">
                <a:latin typeface="Calibri" panose="020F0502020204030204" pitchFamily="34" charset="0"/>
                <a:ea typeface="Calibri" panose="020F0502020204030204" pitchFamily="34" charset="0"/>
                <a:cs typeface="Times New Roman" panose="02020603050405020304" pitchFamily="18" charset="0"/>
              </a:rPr>
              <a:t>What measures can you take to ensure Hack Mail, Inc. preserves data relating to the email account </a:t>
            </a:r>
            <a:r>
              <a:rPr lang="en-US" sz="2750" dirty="0">
                <a:latin typeface="Calibri" panose="020F0502020204030204" pitchFamily="34" charset="0"/>
                <a:ea typeface="Calibri" panose="020F0502020204030204" pitchFamily="34" charset="0"/>
                <a:cs typeface="Times New Roman" panose="02020603050405020304" pitchFamily="18" charset="0"/>
                <a:hlinkClick r:id="rId3"/>
              </a:rPr>
              <a:t>fraud@hackmail.com</a:t>
            </a:r>
            <a:r>
              <a:rPr lang="en-US" sz="2750" dirty="0">
                <a:latin typeface="Calibri" panose="020F0502020204030204" pitchFamily="34" charset="0"/>
                <a:ea typeface="Calibri" panose="020F0502020204030204" pitchFamily="34" charset="0"/>
                <a:cs typeface="Times New Roman" panose="02020603050405020304" pitchFamily="18" charset="0"/>
              </a:rPr>
              <a:t>?</a:t>
            </a:r>
          </a:p>
          <a:p>
            <a:pPr algn="ctr">
              <a:defRPr/>
            </a:pPr>
            <a:endParaRPr lang="en-US" sz="27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2750" dirty="0">
                <a:latin typeface="Calibri" panose="020F0502020204030204" pitchFamily="34" charset="0"/>
                <a:ea typeface="Calibri" panose="020F0502020204030204" pitchFamily="34" charset="0"/>
                <a:cs typeface="Times New Roman" panose="02020603050405020304" pitchFamily="18" charset="0"/>
              </a:rPr>
              <a:t>What measures should you take to identify other service providers involved transmitting communications relating to the email account </a:t>
            </a:r>
            <a:r>
              <a:rPr lang="en-US" sz="2750" dirty="0">
                <a:latin typeface="Calibri" panose="020F0502020204030204" pitchFamily="34" charset="0"/>
                <a:ea typeface="Calibri" panose="020F0502020204030204" pitchFamily="34" charset="0"/>
                <a:cs typeface="Times New Roman" panose="02020603050405020304" pitchFamily="18" charset="0"/>
                <a:hlinkClick r:id="rId3"/>
              </a:rPr>
              <a:t>fraud@hackmail.com</a:t>
            </a:r>
            <a:r>
              <a:rPr lang="en-US" sz="2750" dirty="0">
                <a:latin typeface="Calibri" panose="020F0502020204030204" pitchFamily="34" charset="0"/>
                <a:ea typeface="Calibri" panose="020F0502020204030204" pitchFamily="34" charset="0"/>
                <a:cs typeface="Times New Roman" panose="02020603050405020304" pitchFamily="18" charset="0"/>
              </a:rPr>
              <a:t>?</a:t>
            </a:r>
            <a:r>
              <a:rPr lang="en-US" sz="27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A1ACB2FF-6215-4B72-802A-3E60A241D534}"/>
              </a:ext>
            </a:extLst>
          </p:cNvPr>
          <p:cNvSpPr txBox="1">
            <a:spLocks/>
          </p:cNvSpPr>
          <p:nvPr/>
        </p:nvSpPr>
        <p:spPr bwMode="auto">
          <a:xfrm>
            <a:off x="457200" y="1492885"/>
            <a:ext cx="8229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29 –Expedited Preservation of Stored Computer Data</a:t>
            </a:r>
          </a:p>
          <a:p>
            <a:pPr algn="just">
              <a:buFont typeface="Arial" panose="020B0604020202020204" pitchFamily="34" charset="0"/>
              <a:buNone/>
            </a:pPr>
            <a:r>
              <a:rPr lang="en-US" altLang="en-US" sz="2800" dirty="0"/>
              <a:t>1 A Party may </a:t>
            </a:r>
            <a:r>
              <a:rPr lang="en-US" altLang="en-US" sz="2800" b="1" dirty="0">
                <a:solidFill>
                  <a:srgbClr val="FF0000"/>
                </a:solidFill>
              </a:rPr>
              <a:t>request another Party </a:t>
            </a:r>
            <a:r>
              <a:rPr lang="en-US" altLang="en-US" sz="2800" dirty="0"/>
              <a:t>to order or otherwise obtain the </a:t>
            </a:r>
            <a:r>
              <a:rPr lang="en-US" altLang="en-US" sz="2800" b="1" dirty="0">
                <a:solidFill>
                  <a:srgbClr val="FF0000"/>
                </a:solidFill>
              </a:rPr>
              <a:t>expeditious preservation of data stored by means of a computer system</a:t>
            </a:r>
            <a:r>
              <a:rPr lang="en-US" altLang="en-US" sz="2800" dirty="0"/>
              <a:t>, located within the territory of that other Party and in respect of which the requesting Party intends to submit a request for mutual assistance for the search or similar access, seizure or similar securing, or disclosure of the data.</a:t>
            </a:r>
          </a:p>
          <a:p>
            <a:pPr algn="just">
              <a:buFont typeface="Arial" panose="020B0604020202020204" pitchFamily="34" charset="0"/>
              <a:buNone/>
            </a:pPr>
            <a:endParaRPr lang="en-US" alt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3">
            <a:extLst>
              <a:ext uri="{FF2B5EF4-FFF2-40B4-BE49-F238E27FC236}">
                <a16:creationId xmlns:a16="http://schemas.microsoft.com/office/drawing/2014/main" id="{748A947A-C47F-484A-B3E9-0D80356280F3}"/>
              </a:ext>
            </a:extLst>
          </p:cNvPr>
          <p:cNvSpPr txBox="1">
            <a:spLocks/>
          </p:cNvSpPr>
          <p:nvPr/>
        </p:nvSpPr>
        <p:spPr bwMode="auto">
          <a:xfrm>
            <a:off x="457200" y="1147445"/>
            <a:ext cx="8229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3000" b="1" dirty="0"/>
              <a:t>Article 30 –Expedited Disclosure of Preserved Traffic Data</a:t>
            </a:r>
          </a:p>
          <a:p>
            <a:pPr algn="just">
              <a:buFont typeface="Arial" panose="020B0604020202020204" pitchFamily="34" charset="0"/>
              <a:buNone/>
            </a:pPr>
            <a:r>
              <a:rPr lang="en-US" altLang="en-US" sz="2800" dirty="0"/>
              <a:t>1 Where, in the </a:t>
            </a:r>
            <a:r>
              <a:rPr lang="en-US" altLang="en-US" sz="2800" b="1" dirty="0">
                <a:solidFill>
                  <a:srgbClr val="FF0000"/>
                </a:solidFill>
              </a:rPr>
              <a:t>course of the execution </a:t>
            </a:r>
            <a:r>
              <a:rPr lang="en-US" altLang="en-US" sz="2800" dirty="0"/>
              <a:t>of a request made pursuant to </a:t>
            </a:r>
            <a:r>
              <a:rPr lang="en-US" altLang="en-US" sz="2800" b="1" dirty="0">
                <a:solidFill>
                  <a:srgbClr val="FF0000"/>
                </a:solidFill>
              </a:rPr>
              <a:t>Article 29 </a:t>
            </a:r>
            <a:r>
              <a:rPr lang="en-US" altLang="en-US" sz="2800" dirty="0"/>
              <a:t>to preserve traffic data concerning a specific communication, the requested Party </a:t>
            </a:r>
            <a:r>
              <a:rPr lang="en-US" altLang="en-US" sz="2800" b="1" dirty="0">
                <a:solidFill>
                  <a:srgbClr val="FF0000"/>
                </a:solidFill>
              </a:rPr>
              <a:t>discovers that a service provider in another State was involved in the transmission of the communication</a:t>
            </a:r>
            <a:r>
              <a:rPr lang="en-US" altLang="en-US" sz="2800" dirty="0"/>
              <a:t>, the requested Party shall </a:t>
            </a:r>
            <a:r>
              <a:rPr lang="en-US" altLang="en-US" sz="2800" b="1" dirty="0">
                <a:solidFill>
                  <a:srgbClr val="FF0000"/>
                </a:solidFill>
              </a:rPr>
              <a:t>expeditiously disclose </a:t>
            </a:r>
            <a:r>
              <a:rPr lang="en-US" altLang="en-US" sz="2800" dirty="0"/>
              <a:t>to the requesting Party a </a:t>
            </a:r>
            <a:r>
              <a:rPr lang="en-US" altLang="en-US" sz="2800" b="1" dirty="0">
                <a:solidFill>
                  <a:srgbClr val="FF0000"/>
                </a:solidFill>
              </a:rPr>
              <a:t>sufficient amount of traffic data to identify that service provider and the path through which the communication was transmitted</a:t>
            </a:r>
            <a:r>
              <a:rPr lang="en-US" altLang="en-US" sz="2800" dirty="0"/>
              <a:t>.</a:t>
            </a:r>
          </a:p>
          <a:p>
            <a:pPr>
              <a:buFont typeface="Arial" panose="020B0604020202020204" pitchFamily="34" charset="0"/>
              <a:buNone/>
            </a:pPr>
            <a:endParaRPr lang="en-US" altLang="en-US" sz="2800" dirty="0"/>
          </a:p>
          <a:p>
            <a:pPr algn="just">
              <a:buFont typeface="Arial" panose="020B0604020202020204" pitchFamily="34" charset="0"/>
              <a:buNone/>
            </a:pPr>
            <a:endParaRPr lang="en-US" alt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3">
            <a:extLst>
              <a:ext uri="{FF2B5EF4-FFF2-40B4-BE49-F238E27FC236}">
                <a16:creationId xmlns:a16="http://schemas.microsoft.com/office/drawing/2014/main" id="{32BB429B-24F3-41F9-AEFC-52BC8EB020D6}"/>
              </a:ext>
            </a:extLst>
          </p:cNvPr>
          <p:cNvSpPr txBox="1">
            <a:spLocks/>
          </p:cNvSpPr>
          <p:nvPr/>
        </p:nvSpPr>
        <p:spPr bwMode="auto">
          <a:xfrm>
            <a:off x="334963" y="1258570"/>
            <a:ext cx="822960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Wingdings" panose="05000000000000000000" pitchFamily="2" charset="2"/>
              <a:buChar char="Ø"/>
            </a:pPr>
            <a:r>
              <a:rPr lang="en-US" altLang="en-US" sz="2500" dirty="0"/>
              <a:t>Hack Mail, Inc. is based in Rohan.</a:t>
            </a:r>
          </a:p>
          <a:p>
            <a:pPr algn="just">
              <a:buFont typeface="Wingdings" panose="05000000000000000000" pitchFamily="2" charset="2"/>
              <a:buChar char="Ø"/>
            </a:pPr>
            <a:endParaRPr lang="en-US" altLang="en-US" sz="2500" dirty="0"/>
          </a:p>
          <a:p>
            <a:pPr algn="just">
              <a:buFont typeface="Wingdings" panose="05000000000000000000" pitchFamily="2" charset="2"/>
              <a:buChar char="Ø"/>
            </a:pPr>
            <a:r>
              <a:rPr lang="en-US" altLang="en-US" sz="2500" dirty="0"/>
              <a:t>You cannot directly order Hack Mail, Inc. to preserve data.</a:t>
            </a:r>
          </a:p>
          <a:p>
            <a:pPr algn="just">
              <a:buFont typeface="Wingdings" panose="05000000000000000000" pitchFamily="2" charset="2"/>
              <a:buChar char="Ø"/>
            </a:pPr>
            <a:endParaRPr lang="en-US" altLang="en-US" sz="2500" dirty="0"/>
          </a:p>
          <a:p>
            <a:pPr algn="just">
              <a:buFont typeface="Wingdings" panose="05000000000000000000" pitchFamily="2" charset="2"/>
              <a:buChar char="Ø"/>
            </a:pPr>
            <a:r>
              <a:rPr lang="en-US" altLang="en-US" sz="2500" dirty="0"/>
              <a:t>Middle Earth may </a:t>
            </a:r>
            <a:r>
              <a:rPr lang="en-US" altLang="en-US" sz="2500" b="1" dirty="0">
                <a:solidFill>
                  <a:srgbClr val="FF0000"/>
                </a:solidFill>
              </a:rPr>
              <a:t>request mutual assistance</a:t>
            </a:r>
            <a:r>
              <a:rPr lang="en-US" altLang="en-US" sz="2500" dirty="0"/>
              <a:t> regarding </a:t>
            </a:r>
            <a:r>
              <a:rPr lang="en-US" altLang="en-US" sz="2500" b="1" dirty="0">
                <a:solidFill>
                  <a:srgbClr val="FF0000"/>
                </a:solidFill>
              </a:rPr>
              <a:t>expedited preservation of specified data</a:t>
            </a:r>
            <a:r>
              <a:rPr lang="en-US" altLang="en-US" sz="2500" dirty="0"/>
              <a:t> in accordance with Article 29.  </a:t>
            </a:r>
          </a:p>
          <a:p>
            <a:pPr algn="just">
              <a:buFont typeface="Wingdings" panose="05000000000000000000" pitchFamily="2" charset="2"/>
              <a:buChar char="Ø"/>
            </a:pPr>
            <a:endParaRPr lang="en-US" altLang="en-US" sz="2500" dirty="0"/>
          </a:p>
          <a:p>
            <a:pPr algn="just">
              <a:buFont typeface="Wingdings" panose="05000000000000000000" pitchFamily="2" charset="2"/>
              <a:buChar char="Ø"/>
            </a:pPr>
            <a:r>
              <a:rPr lang="en-US" altLang="en-US" sz="2500" dirty="0"/>
              <a:t>Rohan will be obligated to </a:t>
            </a:r>
            <a:r>
              <a:rPr lang="en-US" altLang="en-US" sz="2500" b="1" dirty="0">
                <a:solidFill>
                  <a:srgbClr val="FF0000"/>
                </a:solidFill>
              </a:rPr>
              <a:t>automatically disclose sufficient traffic data </a:t>
            </a:r>
            <a:r>
              <a:rPr lang="en-US" altLang="en-US" sz="2500" dirty="0"/>
              <a:t>to enable identification of other service providers if it discovers their involvement. There is </a:t>
            </a:r>
            <a:r>
              <a:rPr lang="en-US" altLang="en-US" sz="2500" b="1" dirty="0">
                <a:solidFill>
                  <a:srgbClr val="FF0000"/>
                </a:solidFill>
              </a:rPr>
              <a:t>no requirement for a separate request </a:t>
            </a:r>
            <a:r>
              <a:rPr lang="en-US" altLang="en-US" sz="2500" dirty="0"/>
              <a:t>from Middle Earth.</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FBEC65-5530-4D0E-95BA-B90092E39D1C}"/>
              </a:ext>
            </a:extLst>
          </p:cNvPr>
          <p:cNvSpPr/>
          <p:nvPr/>
        </p:nvSpPr>
        <p:spPr>
          <a:xfrm>
            <a:off x="477838" y="431800"/>
            <a:ext cx="7631112" cy="3093154"/>
          </a:xfrm>
          <a:prstGeom prst="rect">
            <a:avLst/>
          </a:prstGeom>
          <a:ln/>
        </p:spPr>
        <p:txBody>
          <a:bodyPr>
            <a:spAutoFit/>
          </a:bodyPr>
          <a:lstStyle/>
          <a:p>
            <a:pPr algn="ctr">
              <a:defRPr/>
            </a:pPr>
            <a:endParaRPr lang="en-GB" sz="28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28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28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2800" b="1" u="sng" dirty="0">
                <a:latin typeface="Calibri" panose="020F0502020204030204" pitchFamily="34" charset="0"/>
                <a:ea typeface="Calibri" panose="020F0502020204030204" pitchFamily="34" charset="0"/>
                <a:cs typeface="Times New Roman" panose="02020603050405020304" pitchFamily="18" charset="0"/>
              </a:rPr>
              <a:t>Question</a:t>
            </a:r>
          </a:p>
          <a:p>
            <a:pPr algn="ctr">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2750" dirty="0">
                <a:latin typeface="Calibri" panose="020F0502020204030204" pitchFamily="34" charset="0"/>
                <a:ea typeface="Calibri" panose="020F0502020204030204" pitchFamily="34" charset="0"/>
                <a:cs typeface="Times New Roman" panose="02020603050405020304" pitchFamily="18" charset="0"/>
              </a:rPr>
              <a:t>What measures can you take to obtain computer data from the DarkHacker computer system?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3">
            <a:extLst>
              <a:ext uri="{FF2B5EF4-FFF2-40B4-BE49-F238E27FC236}">
                <a16:creationId xmlns:a16="http://schemas.microsoft.com/office/drawing/2014/main" id="{425687F4-824D-44B2-98DD-D6B8CF1518D6}"/>
              </a:ext>
            </a:extLst>
          </p:cNvPr>
          <p:cNvSpPr txBox="1">
            <a:spLocks/>
          </p:cNvSpPr>
          <p:nvPr/>
        </p:nvSpPr>
        <p:spPr bwMode="auto">
          <a:xfrm>
            <a:off x="457200" y="1238885"/>
            <a:ext cx="8229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2600" b="1" dirty="0"/>
              <a:t>Article 31 –Mutual assistance regarding accessing stored computer data</a:t>
            </a:r>
          </a:p>
          <a:p>
            <a:pPr algn="just">
              <a:buFont typeface="Arial" panose="020B0604020202020204" pitchFamily="34" charset="0"/>
              <a:buNone/>
            </a:pPr>
            <a:r>
              <a:rPr lang="en-US" altLang="en-US" sz="2600" dirty="0"/>
              <a:t>1 A Party may </a:t>
            </a:r>
            <a:r>
              <a:rPr lang="en-US" altLang="en-US" sz="2600" b="1" dirty="0">
                <a:solidFill>
                  <a:srgbClr val="FF0000"/>
                </a:solidFill>
              </a:rPr>
              <a:t>request another Party to</a:t>
            </a:r>
            <a:r>
              <a:rPr lang="en-US" altLang="en-US" sz="2600" dirty="0">
                <a:solidFill>
                  <a:srgbClr val="FF0000"/>
                </a:solidFill>
              </a:rPr>
              <a:t> </a:t>
            </a:r>
            <a:r>
              <a:rPr lang="en-US" altLang="en-US" sz="2600" dirty="0"/>
              <a:t>search or similarly access, </a:t>
            </a:r>
            <a:r>
              <a:rPr lang="en-US" altLang="en-US" sz="2600" b="1" dirty="0">
                <a:solidFill>
                  <a:srgbClr val="FF0000"/>
                </a:solidFill>
              </a:rPr>
              <a:t>seize or similarly secure</a:t>
            </a:r>
            <a:r>
              <a:rPr lang="en-US" altLang="en-US" sz="2600" dirty="0"/>
              <a:t>, and </a:t>
            </a:r>
            <a:r>
              <a:rPr lang="en-US" altLang="en-US" sz="2600" b="1" dirty="0">
                <a:solidFill>
                  <a:srgbClr val="FF0000"/>
                </a:solidFill>
              </a:rPr>
              <a:t>disclose</a:t>
            </a:r>
            <a:r>
              <a:rPr lang="en-US" altLang="en-US" sz="2600" dirty="0">
                <a:solidFill>
                  <a:srgbClr val="FF0000"/>
                </a:solidFill>
              </a:rPr>
              <a:t> </a:t>
            </a:r>
            <a:r>
              <a:rPr lang="en-US" altLang="en-US" sz="2600" b="1" dirty="0">
                <a:solidFill>
                  <a:srgbClr val="FF0000"/>
                </a:solidFill>
              </a:rPr>
              <a:t>data</a:t>
            </a:r>
            <a:r>
              <a:rPr lang="en-US" altLang="en-US" sz="2600" dirty="0">
                <a:solidFill>
                  <a:srgbClr val="FF0000"/>
                </a:solidFill>
              </a:rPr>
              <a:t> </a:t>
            </a:r>
            <a:r>
              <a:rPr lang="en-US" altLang="en-US" sz="2600" dirty="0"/>
              <a:t>stored by means of a computer system located within the territory of the requested Party, including data that has been preserved pursuant to Article 29.</a:t>
            </a:r>
          </a:p>
          <a:p>
            <a:pPr algn="just">
              <a:buFont typeface="Arial" panose="020B0604020202020204" pitchFamily="34" charset="0"/>
              <a:buNone/>
            </a:pPr>
            <a:endParaRPr lang="en-US" altLang="en-US" sz="2600" dirty="0"/>
          </a:p>
          <a:p>
            <a:pPr algn="just">
              <a:buFont typeface="Arial" panose="020B0604020202020204" pitchFamily="34" charset="0"/>
              <a:buNone/>
            </a:pPr>
            <a:r>
              <a:rPr lang="en-US" altLang="en-US" sz="2600" dirty="0"/>
              <a:t>3 The request shall be responded to on an </a:t>
            </a:r>
            <a:r>
              <a:rPr lang="en-US" altLang="en-US" sz="2600" b="1" dirty="0">
                <a:solidFill>
                  <a:srgbClr val="FF0000"/>
                </a:solidFill>
              </a:rPr>
              <a:t>expedited</a:t>
            </a:r>
            <a:r>
              <a:rPr lang="en-US" altLang="en-US" sz="2600" b="1" dirty="0"/>
              <a:t> </a:t>
            </a:r>
            <a:r>
              <a:rPr lang="en-US" altLang="en-US" sz="2600" b="1" dirty="0">
                <a:solidFill>
                  <a:srgbClr val="FF0000"/>
                </a:solidFill>
              </a:rPr>
              <a:t>basis</a:t>
            </a:r>
            <a:r>
              <a:rPr lang="en-US" altLang="en-US" sz="2600" dirty="0">
                <a:solidFill>
                  <a:srgbClr val="FF0000"/>
                </a:solidFill>
              </a:rPr>
              <a:t> </a:t>
            </a:r>
            <a:r>
              <a:rPr lang="en-US" altLang="en-US" sz="2600" dirty="0"/>
              <a:t>where:</a:t>
            </a:r>
          </a:p>
          <a:p>
            <a:pPr algn="just">
              <a:buFont typeface="Arial" panose="020B0604020202020204" pitchFamily="34" charset="0"/>
              <a:buNone/>
            </a:pPr>
            <a:r>
              <a:rPr lang="en-US" altLang="en-US" sz="2600" dirty="0"/>
              <a:t>a there are </a:t>
            </a:r>
            <a:r>
              <a:rPr lang="en-US" altLang="en-US" sz="2600" b="1" dirty="0">
                <a:solidFill>
                  <a:srgbClr val="FF0000"/>
                </a:solidFill>
              </a:rPr>
              <a:t>grounds to believe that relevant data is particularly vulnerable to loss or modification</a:t>
            </a:r>
            <a:r>
              <a:rPr lang="en-US" altLang="en-US" sz="2600" dirty="0"/>
              <a:t>; or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3">
            <a:extLst>
              <a:ext uri="{FF2B5EF4-FFF2-40B4-BE49-F238E27FC236}">
                <a16:creationId xmlns:a16="http://schemas.microsoft.com/office/drawing/2014/main" id="{C8280B65-D297-4CE1-A527-0CDB41DD56FB}"/>
              </a:ext>
            </a:extLst>
          </p:cNvPr>
          <p:cNvSpPr txBox="1">
            <a:spLocks/>
          </p:cNvSpPr>
          <p:nvPr/>
        </p:nvSpPr>
        <p:spPr bwMode="auto">
          <a:xfrm>
            <a:off x="316292" y="1235234"/>
            <a:ext cx="8229600"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Wingdings" panose="05000000000000000000" pitchFamily="2" charset="2"/>
              <a:buChar char="Ø"/>
            </a:pPr>
            <a:r>
              <a:rPr lang="en-GB" altLang="en-US" sz="2400" dirty="0"/>
              <a:t>The computer is in Rohan so Middle Earth cannot seize it directly.</a:t>
            </a:r>
          </a:p>
          <a:p>
            <a:pPr algn="just" eaLnBrk="1" hangingPunct="1">
              <a:buFont typeface="Wingdings" panose="05000000000000000000" pitchFamily="2" charset="2"/>
              <a:buChar char="Ø"/>
            </a:pPr>
            <a:endParaRPr lang="en-GB" altLang="en-US" sz="2400" dirty="0"/>
          </a:p>
          <a:p>
            <a:pPr algn="just" eaLnBrk="1" hangingPunct="1">
              <a:buFont typeface="Wingdings" panose="05000000000000000000" pitchFamily="2" charset="2"/>
              <a:buChar char="Ø"/>
            </a:pPr>
            <a:r>
              <a:rPr lang="en-GB" altLang="en-US" sz="2400" dirty="0"/>
              <a:t>Middle Earth may make a </a:t>
            </a:r>
            <a:r>
              <a:rPr lang="en-GB" altLang="en-US" sz="2400" b="1" dirty="0">
                <a:solidFill>
                  <a:srgbClr val="FF0000"/>
                </a:solidFill>
              </a:rPr>
              <a:t>mutual assistance request for Rohan to seize &amp; secure the computer</a:t>
            </a:r>
          </a:p>
          <a:p>
            <a:pPr algn="just" eaLnBrk="1" hangingPunct="1">
              <a:buFont typeface="Wingdings" panose="05000000000000000000" pitchFamily="2" charset="2"/>
              <a:buChar char="Ø"/>
            </a:pPr>
            <a:endParaRPr lang="en-GB" altLang="en-US" sz="2400" b="1" dirty="0">
              <a:solidFill>
                <a:srgbClr val="FF0000"/>
              </a:solidFill>
            </a:endParaRPr>
          </a:p>
          <a:p>
            <a:pPr algn="just" eaLnBrk="1" hangingPunct="1">
              <a:buFont typeface="Wingdings" panose="05000000000000000000" pitchFamily="2" charset="2"/>
              <a:buChar char="Ø"/>
            </a:pPr>
            <a:r>
              <a:rPr lang="en-GB" altLang="en-US" sz="2400" dirty="0"/>
              <a:t>This will also include a </a:t>
            </a:r>
            <a:r>
              <a:rPr lang="en-GB" altLang="en-US" sz="2400" b="1" dirty="0">
                <a:solidFill>
                  <a:srgbClr val="FF0000"/>
                </a:solidFill>
              </a:rPr>
              <a:t>request to disclose the computer data obtained</a:t>
            </a:r>
            <a:r>
              <a:rPr lang="en-GB" altLang="en-US" sz="2400" dirty="0"/>
              <a:t> as a result of the action to seize and secure the DarkHacker computer</a:t>
            </a:r>
          </a:p>
          <a:p>
            <a:pPr algn="just" eaLnBrk="1" hangingPunct="1">
              <a:buFont typeface="Wingdings" panose="05000000000000000000" pitchFamily="2" charset="2"/>
              <a:buChar char="Ø"/>
            </a:pPr>
            <a:endParaRPr lang="en-GB" altLang="en-US" sz="2400" dirty="0"/>
          </a:p>
          <a:p>
            <a:pPr algn="just" eaLnBrk="1" hangingPunct="1">
              <a:buFont typeface="Wingdings" panose="05000000000000000000" pitchFamily="2" charset="2"/>
              <a:buChar char="Ø"/>
            </a:pPr>
            <a:r>
              <a:rPr lang="en-GB" altLang="en-US" sz="2400" dirty="0"/>
              <a:t>Since the data in the computer system is not vulnerable to loss or modification, Middle Earth may not request expedited action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DA8855-DA04-40B2-BA7C-6381C9981BF0}"/>
              </a:ext>
            </a:extLst>
          </p:cNvPr>
          <p:cNvSpPr/>
          <p:nvPr/>
        </p:nvSpPr>
        <p:spPr>
          <a:xfrm>
            <a:off x="698500" y="608013"/>
            <a:ext cx="7631113" cy="3108325"/>
          </a:xfrm>
          <a:prstGeom prst="rect">
            <a:avLst/>
          </a:prstGeom>
          <a:ln/>
        </p:spPr>
        <p:txBody>
          <a:bodyPr>
            <a:spAutoFit/>
          </a:bodyPr>
          <a:lstStyle/>
          <a:p>
            <a:pPr algn="ctr">
              <a:defRPr/>
            </a:pPr>
            <a:endParaRPr lang="en-GB" sz="28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GB" sz="2800" b="1" u="sng"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GB" sz="2800" b="1" u="sng" dirty="0">
                <a:latin typeface="Calibri" panose="020F0502020204030204" pitchFamily="34" charset="0"/>
                <a:ea typeface="Calibri" panose="020F0502020204030204" pitchFamily="34" charset="0"/>
                <a:cs typeface="Times New Roman" panose="02020603050405020304" pitchFamily="18" charset="0"/>
              </a:rPr>
              <a:t>Questions</a:t>
            </a:r>
          </a:p>
          <a:p>
            <a:pPr algn="ctr">
              <a:defRP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defRPr/>
            </a:pPr>
            <a:r>
              <a:rPr lang="en-US" sz="2800" dirty="0">
                <a:latin typeface="Calibri" panose="020F0502020204030204" pitchFamily="34" charset="0"/>
                <a:ea typeface="Calibri" panose="020F0502020204030204" pitchFamily="34" charset="0"/>
                <a:cs typeface="Times New Roman" panose="02020603050405020304" pitchFamily="18" charset="0"/>
              </a:rPr>
              <a:t>What measures can you take to ascertain the location of the DarkHacker customer who is planning to purchase Debit Card PIN codes?</a:t>
            </a:r>
            <a:endParaRPr lang="en-US" sz="275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8E846357-C354-4371-8D41-CDCFA2322D65}"/>
              </a:ext>
            </a:extLst>
          </p:cNvPr>
          <p:cNvSpPr txBox="1">
            <a:spLocks/>
          </p:cNvSpPr>
          <p:nvPr/>
        </p:nvSpPr>
        <p:spPr bwMode="auto">
          <a:xfrm>
            <a:off x="457200" y="1376362"/>
            <a:ext cx="82296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2800" b="1" dirty="0"/>
              <a:t>Article 33 – Mutual assistance regarding the real-time collection of traffic data</a:t>
            </a:r>
            <a:endParaRPr lang="en-US" altLang="en-US" sz="3000" b="1" dirty="0"/>
          </a:p>
          <a:p>
            <a:pPr algn="just">
              <a:buFont typeface="Arial" panose="020B0604020202020204" pitchFamily="34" charset="0"/>
              <a:buNone/>
            </a:pPr>
            <a:r>
              <a:rPr lang="en-US" altLang="en-US" sz="2800" dirty="0"/>
              <a:t>1 The Parties shall provide </a:t>
            </a:r>
            <a:r>
              <a:rPr lang="en-US" altLang="en-US" sz="2800" b="1" dirty="0">
                <a:solidFill>
                  <a:srgbClr val="FF0000"/>
                </a:solidFill>
              </a:rPr>
              <a:t>mutual assistance </a:t>
            </a:r>
            <a:r>
              <a:rPr lang="en-US" altLang="en-US" sz="2800" dirty="0"/>
              <a:t>to each other in the </a:t>
            </a:r>
            <a:r>
              <a:rPr lang="en-US" altLang="en-US" sz="2800" b="1" dirty="0">
                <a:solidFill>
                  <a:srgbClr val="FF0000"/>
                </a:solidFill>
              </a:rPr>
              <a:t>real-time collection of traffic data </a:t>
            </a:r>
            <a:r>
              <a:rPr lang="en-US" altLang="en-US" sz="2800" dirty="0"/>
              <a:t>associated with </a:t>
            </a:r>
            <a:r>
              <a:rPr lang="en-US" altLang="en-US" sz="2800" b="1" dirty="0">
                <a:solidFill>
                  <a:srgbClr val="FF0000"/>
                </a:solidFill>
              </a:rPr>
              <a:t>specified communications </a:t>
            </a:r>
            <a:r>
              <a:rPr lang="en-US" altLang="en-US" sz="2800" dirty="0"/>
              <a:t>in their territory transmitted by means of a computer system.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3">
            <a:extLst>
              <a:ext uri="{FF2B5EF4-FFF2-40B4-BE49-F238E27FC236}">
                <a16:creationId xmlns:a16="http://schemas.microsoft.com/office/drawing/2014/main" id="{C7DD5739-539F-4BAB-9C30-DCB07052F0DD}"/>
              </a:ext>
            </a:extLst>
          </p:cNvPr>
          <p:cNvSpPr txBox="1">
            <a:spLocks/>
          </p:cNvSpPr>
          <p:nvPr/>
        </p:nvSpPr>
        <p:spPr bwMode="auto">
          <a:xfrm>
            <a:off x="334963" y="323850"/>
            <a:ext cx="822960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Wingdings" panose="05000000000000000000" pitchFamily="2" charset="2"/>
              <a:buChar char="Ø"/>
            </a:pPr>
            <a:endParaRPr lang="en-US" altLang="en-US" sz="2600"/>
          </a:p>
          <a:p>
            <a:pPr algn="just">
              <a:buFont typeface="Wingdings" panose="05000000000000000000" pitchFamily="2" charset="2"/>
              <a:buChar char="Ø"/>
            </a:pPr>
            <a:endParaRPr lang="en-US" altLang="en-US" sz="2600"/>
          </a:p>
          <a:p>
            <a:pPr algn="just">
              <a:buFont typeface="Wingdings" panose="05000000000000000000" pitchFamily="2" charset="2"/>
              <a:buChar char="Ø"/>
            </a:pPr>
            <a:r>
              <a:rPr lang="en-US" altLang="en-US" sz="2600"/>
              <a:t>Middle Earth may </a:t>
            </a:r>
            <a:r>
              <a:rPr lang="en-US" altLang="en-US" sz="2600" b="1">
                <a:solidFill>
                  <a:srgbClr val="FF0000"/>
                </a:solidFill>
              </a:rPr>
              <a:t>request mutual assistance regarding real-time collection of traffic data </a:t>
            </a:r>
            <a:r>
              <a:rPr lang="en-US" altLang="en-US" sz="2600"/>
              <a:t>in regards to the specified communication at 17:00 the following day</a:t>
            </a:r>
          </a:p>
          <a:p>
            <a:pPr algn="just">
              <a:buFont typeface="Wingdings" panose="05000000000000000000" pitchFamily="2" charset="2"/>
              <a:buChar char="Ø"/>
            </a:pPr>
            <a:endParaRPr lang="en-US" altLang="en-US" sz="2600"/>
          </a:p>
          <a:p>
            <a:pPr algn="just">
              <a:buFont typeface="Wingdings" panose="05000000000000000000" pitchFamily="2" charset="2"/>
              <a:buChar char="Ø"/>
            </a:pPr>
            <a:r>
              <a:rPr lang="en-US" altLang="en-US" sz="2600"/>
              <a:t>Mordor will depending on domestic laws be </a:t>
            </a:r>
            <a:r>
              <a:rPr lang="en-US" altLang="en-US" sz="2600" b="1">
                <a:solidFill>
                  <a:srgbClr val="FF0000"/>
                </a:solidFill>
              </a:rPr>
              <a:t>bound to provide such assistance</a:t>
            </a:r>
            <a:r>
              <a:rPr lang="en-US" altLang="en-US" sz="2600"/>
              <a:t> at the least </a:t>
            </a:r>
            <a:r>
              <a:rPr lang="en-US" altLang="en-US" sz="2600" b="1">
                <a:solidFill>
                  <a:srgbClr val="FF0000"/>
                </a:solidFill>
              </a:rPr>
              <a:t>when such power is available in a similar domestic case</a:t>
            </a:r>
          </a:p>
          <a:p>
            <a:pPr algn="just" eaLnBrk="1" hangingPunct="1">
              <a:buFont typeface="Wingdings" panose="05000000000000000000" pitchFamily="2" charset="2"/>
              <a:buChar char="Ø"/>
            </a:pPr>
            <a:endParaRPr lang="en-GB" altLang="en-US"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368"/>
            <a:ext cx="8229600" cy="933116"/>
          </a:xfrm>
        </p:spPr>
        <p:txBody>
          <a:bodyPr/>
          <a:lstStyle/>
          <a:p>
            <a:pPr algn="r"/>
            <a:r>
              <a:rPr lang="en-US" b="1" dirty="0">
                <a:solidFill>
                  <a:schemeClr val="bg1"/>
                </a:solidFill>
              </a:rPr>
              <a:t>Focus Country: Middle Earth</a:t>
            </a:r>
          </a:p>
        </p:txBody>
      </p:sp>
      <p:sp>
        <p:nvSpPr>
          <p:cNvPr id="3" name="Content Placeholder 2"/>
          <p:cNvSpPr>
            <a:spLocks noGrp="1"/>
          </p:cNvSpPr>
          <p:nvPr>
            <p:ph idx="1"/>
          </p:nvPr>
        </p:nvSpPr>
        <p:spPr>
          <a:xfrm>
            <a:off x="238539" y="1232452"/>
            <a:ext cx="8448261" cy="5265906"/>
          </a:xfrm>
        </p:spPr>
        <p:txBody>
          <a:bodyPr>
            <a:normAutofit/>
          </a:bodyP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Party to Budapest Convention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Largest Bank: Middle Earth National Bank (MENB)</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Neighboring Countries: Rohan and Mordor</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Official Language: Middle </a:t>
            </a:r>
            <a:r>
              <a:rPr kumimoji="0" lang="en-US" sz="3000" b="0" i="0" u="none" strike="noStrike" kern="1200" cap="none" spc="0" normalizeH="0" baseline="0" noProof="0" dirty="0" err="1">
                <a:ln>
                  <a:noFill/>
                </a:ln>
                <a:solidFill>
                  <a:prstClr val="black"/>
                </a:solidFill>
                <a:effectLst/>
                <a:uLnTx/>
                <a:uFillTx/>
                <a:latin typeface="Calibri"/>
                <a:ea typeface="+mn-ea"/>
                <a:cs typeface="+mn-cs"/>
              </a:rPr>
              <a:t>Earthean</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808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1" descr="Questions outline">
            <a:extLst>
              <a:ext uri="{FF2B5EF4-FFF2-40B4-BE49-F238E27FC236}">
                <a16:creationId xmlns:a16="http://schemas.microsoft.com/office/drawing/2014/main" id="{B8235816-8527-425B-B739-B4AEB1B3E1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3596525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latin typeface="Verdana" panose="020B0604030504040204" pitchFamily="34" charset="0"/>
              </a:rPr>
              <a:t>Thank you</a:t>
            </a:r>
            <a:endParaRPr lang="en-GB" altLang="en-US" sz="16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en-GB" altLang="en-US" sz="1800" b="1" dirty="0" err="1">
                <a:latin typeface="Verdana" panose="020B0604030504040204" pitchFamily="34" charset="0"/>
              </a:rPr>
              <a:t>Xxxxx</a:t>
            </a:r>
            <a:r>
              <a:rPr lang="en-GB" altLang="en-US" sz="1800" b="1" dirty="0">
                <a:latin typeface="Verdana" panose="020B0604030504040204" pitchFamily="34" charset="0"/>
              </a:rPr>
              <a:t>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en-GB" altLang="en-US" sz="1400" i="1" dirty="0">
                <a:latin typeface="Verdana" panose="020B0604030504040204" pitchFamily="34" charset="0"/>
              </a:rPr>
              <a:t>Council of Europe</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3"/>
            </a:endParaRPr>
          </a:p>
          <a:p>
            <a:pPr algn="ctr" eaLnBrk="1" hangingPunct="1">
              <a:spcBef>
                <a:spcPct val="0"/>
              </a:spcBef>
              <a:buFontTx/>
              <a:buNone/>
            </a:pPr>
            <a:r>
              <a:rPr lang="en-GB" altLang="en-US" sz="1200" b="1" dirty="0">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en-GB" altLang="en-US" sz="1600" b="1" dirty="0">
                <a:latin typeface="Verdana" panose="020B0604030504040204" pitchFamily="34" charset="0"/>
              </a:rPr>
              <a:t>DD Month YYYY</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dirty="0"/>
              <a:t>Advanced Cybercrime and Electronic Evidence Training Course for Prosecutors and Judges </a:t>
            </a:r>
            <a:endParaRPr lang="en-US" sz="1800" dirty="0"/>
          </a:p>
        </p:txBody>
      </p:sp>
    </p:spTree>
    <p:extLst>
      <p:ext uri="{BB962C8B-B14F-4D97-AF65-F5344CB8AC3E}">
        <p14:creationId xmlns:p14="http://schemas.microsoft.com/office/powerpoint/2010/main" val="106430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C63E4-90E8-48FD-BAC6-608039ACE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7535"/>
            <a:ext cx="9144000" cy="55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02226"/>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2798</TotalTime>
  <Words>8942</Words>
  <Application>Microsoft Office PowerPoint</Application>
  <PresentationFormat>On-screen Show (4:3)</PresentationFormat>
  <Paragraphs>581</Paragraphs>
  <Slides>81</Slides>
  <Notes>68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Arial</vt:lpstr>
      <vt:lpstr>Calibri</vt:lpstr>
      <vt:lpstr>Calibri </vt:lpstr>
      <vt:lpstr>Calibri (Body)</vt:lpstr>
      <vt:lpstr>Calibri (heading)</vt:lpstr>
      <vt:lpstr>Georgia</vt:lpstr>
      <vt:lpstr>Helvetica</vt:lpstr>
      <vt:lpstr>Verdana</vt:lpstr>
      <vt:lpstr>Wingdings</vt:lpstr>
      <vt:lpstr>PPT_theme_v7</vt:lpstr>
      <vt:lpstr>PowerPoint Presentation</vt:lpstr>
      <vt:lpstr>PowerPoint Presentation</vt:lpstr>
      <vt:lpstr>PowerPoint Presentation</vt:lpstr>
      <vt:lpstr>SESSION OBJECTIVES</vt:lpstr>
      <vt:lpstr> Course Background</vt:lpstr>
      <vt:lpstr>Introduction TO THE CASE STUDY</vt:lpstr>
      <vt:lpstr>PowerPoint Presentation</vt:lpstr>
      <vt:lpstr>Focus Country: Middle Earth</vt:lpstr>
      <vt:lpstr>PowerPoint Presentation</vt:lpstr>
      <vt:lpstr>Background</vt:lpstr>
      <vt:lpstr>PowerPoint Presentation</vt:lpstr>
      <vt:lpstr>Background</vt:lpstr>
      <vt:lpstr>PowerPoint Presentation</vt:lpstr>
      <vt:lpstr>Background</vt:lpstr>
      <vt:lpstr>PowerPoint Presentation</vt:lpstr>
      <vt:lpstr>Questions (Substantive Law)</vt:lpstr>
      <vt:lpstr>PowerPoint Presentation</vt:lpstr>
      <vt:lpstr>PowerPoint Presentation</vt:lpstr>
      <vt:lpstr>PowerPoint Presentation</vt:lpstr>
      <vt:lpstr>PowerPoint Presentation</vt:lpstr>
      <vt:lpstr>PowerPoint Presentation</vt:lpstr>
      <vt:lpstr>PowerPoint Presentation</vt:lpstr>
      <vt:lpstr>Questions (Procedural Law)</vt:lpstr>
      <vt:lpstr>PowerPoint Presentation</vt:lpstr>
      <vt:lpstr>PowerPoint Presentation</vt:lpstr>
      <vt:lpstr>PowerPoint Presentation</vt:lpstr>
      <vt:lpstr>PowerPoint Presentation</vt:lpstr>
      <vt:lpstr>Questions (Other Cooperation)</vt:lpstr>
      <vt:lpstr>PowerPoint Presentation</vt:lpstr>
      <vt:lpstr>PowerPoint Presentation</vt:lpstr>
      <vt:lpstr>PowerPoint Presentation</vt:lpstr>
      <vt:lpstr>PowerPoint Presentation</vt:lpstr>
      <vt:lpstr>PowerPoint Presentation</vt:lpstr>
      <vt:lpstr>SUBSTANTIVE LAW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PROCEDURAL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COOPERATION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Five Mutual Legal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Hortensia Pasalau</cp:lastModifiedBy>
  <cp:revision>160</cp:revision>
  <dcterms:created xsi:type="dcterms:W3CDTF">2020-10-07T11:36:01Z</dcterms:created>
  <dcterms:modified xsi:type="dcterms:W3CDTF">2024-07-10T11:39:08Z</dcterms:modified>
</cp:coreProperties>
</file>