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7" r:id="rId2"/>
    <p:sldId id="338" r:id="rId3"/>
    <p:sldId id="399" r:id="rId4"/>
    <p:sldId id="347" r:id="rId5"/>
    <p:sldId id="648" r:id="rId6"/>
    <p:sldId id="647" r:id="rId7"/>
    <p:sldId id="651" r:id="rId8"/>
    <p:sldId id="644" r:id="rId9"/>
    <p:sldId id="600" r:id="rId10"/>
    <p:sldId id="653" r:id="rId11"/>
    <p:sldId id="654" r:id="rId12"/>
    <p:sldId id="655" r:id="rId13"/>
    <p:sldId id="637" r:id="rId14"/>
    <p:sldId id="656" r:id="rId15"/>
    <p:sldId id="663" r:id="rId16"/>
    <p:sldId id="652" r:id="rId17"/>
    <p:sldId id="697" r:id="rId18"/>
    <p:sldId id="557" r:id="rId19"/>
    <p:sldId id="701" r:id="rId20"/>
    <p:sldId id="702" r:id="rId21"/>
    <p:sldId id="704" r:id="rId22"/>
    <p:sldId id="703" r:id="rId23"/>
    <p:sldId id="661" r:id="rId24"/>
    <p:sldId id="709" r:id="rId25"/>
    <p:sldId id="645" r:id="rId26"/>
    <p:sldId id="669" r:id="rId27"/>
    <p:sldId id="670" r:id="rId28"/>
    <p:sldId id="671" r:id="rId29"/>
    <p:sldId id="685" r:id="rId30"/>
    <p:sldId id="673" r:id="rId31"/>
    <p:sldId id="676" r:id="rId32"/>
    <p:sldId id="611" r:id="rId33"/>
    <p:sldId id="674" r:id="rId34"/>
    <p:sldId id="677" r:id="rId35"/>
    <p:sldId id="678" r:id="rId36"/>
    <p:sldId id="679" r:id="rId37"/>
    <p:sldId id="683" r:id="rId38"/>
    <p:sldId id="684" r:id="rId39"/>
    <p:sldId id="682" r:id="rId40"/>
    <p:sldId id="681" r:id="rId41"/>
    <p:sldId id="686" r:id="rId42"/>
    <p:sldId id="687" r:id="rId43"/>
    <p:sldId id="688" r:id="rId44"/>
    <p:sldId id="689" r:id="rId45"/>
    <p:sldId id="690" r:id="rId46"/>
    <p:sldId id="700" r:id="rId47"/>
    <p:sldId id="646" r:id="rId48"/>
    <p:sldId id="649" r:id="rId49"/>
    <p:sldId id="570" r:id="rId50"/>
    <p:sldId id="691" r:id="rId51"/>
    <p:sldId id="571" r:id="rId52"/>
    <p:sldId id="692" r:id="rId53"/>
    <p:sldId id="575" r:id="rId54"/>
    <p:sldId id="693" r:id="rId55"/>
    <p:sldId id="630" r:id="rId56"/>
    <p:sldId id="694" r:id="rId57"/>
    <p:sldId id="572" r:id="rId58"/>
    <p:sldId id="619" r:id="rId59"/>
    <p:sldId id="696" r:id="rId60"/>
    <p:sldId id="695" r:id="rId61"/>
    <p:sldId id="632" r:id="rId62"/>
    <p:sldId id="618" r:id="rId63"/>
    <p:sldId id="578" r:id="rId64"/>
    <p:sldId id="705" r:id="rId65"/>
    <p:sldId id="621" r:id="rId66"/>
    <p:sldId id="580" r:id="rId67"/>
    <p:sldId id="708" r:id="rId68"/>
    <p:sldId id="641" r:id="rId69"/>
    <p:sldId id="707" r:id="rId70"/>
    <p:sldId id="352" r:id="rId71"/>
    <p:sldId id="558" r:id="rId72"/>
    <p:sldId id="353" r:id="rId7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ivierTraducteur" initials="OM"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54822" autoAdjust="0"/>
  </p:normalViewPr>
  <p:slideViewPr>
    <p:cSldViewPr snapToGrid="0" snapToObjects="1">
      <p:cViewPr varScale="1">
        <p:scale>
          <a:sx n="55" d="100"/>
          <a:sy n="55" d="100"/>
        </p:scale>
        <p:origin x="-1522" y="-67"/>
      </p:cViewPr>
      <p:guideLst>
        <p:guide orient="horz" pos="2160"/>
        <p:guide pos="2880"/>
      </p:guideLst>
    </p:cSldViewPr>
  </p:slideViewPr>
  <p:outlineViewPr>
    <p:cViewPr>
      <p:scale>
        <a:sx n="25" d="100"/>
        <a:sy n="25" d="100"/>
      </p:scale>
      <p:origin x="0" y="3893"/>
    </p:cViewPr>
  </p:outlineViewPr>
  <p:notesTextViewPr>
    <p:cViewPr>
      <p:scale>
        <a:sx n="100" d="100"/>
        <a:sy n="100" d="100"/>
      </p:scale>
      <p:origin x="0" y="0"/>
    </p:cViewPr>
  </p:notesTextViewPr>
  <p:sorterViewPr>
    <p:cViewPr>
      <p:scale>
        <a:sx n="80" d="100"/>
        <a:sy n="80" d="100"/>
      </p:scale>
      <p:origin x="0" y="1086"/>
    </p:cViewPr>
  </p:sorterViewPr>
  <p:notesViewPr>
    <p:cSldViewPr snapToGrid="0" snapToObjects="1">
      <p:cViewPr varScale="1">
        <p:scale>
          <a:sx n="54" d="100"/>
          <a:sy n="54" d="100"/>
        </p:scale>
        <p:origin x="279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7F7C1D3-5608-478E-8AB7-12D34972F7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 xmlns:a16="http://schemas.microsoft.com/office/drawing/2014/main" id="{8711992F-1A95-4A49-88E3-4BF83870BD1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anose="020B0600070205080204" pitchFamily="34" charset="-128"/>
                <a:cs typeface="Arial" pitchFamily="34" charset="0"/>
              </a:defRPr>
            </a:lvl1pPr>
          </a:lstStyle>
          <a:p>
            <a:pPr>
              <a:defRPr/>
            </a:pPr>
            <a:fld id="{C2BECCAC-EFDB-4505-BDA9-6EEBC9544566}" type="datetime1">
              <a:rPr lang="en-US"/>
              <a:pPr>
                <a:defRPr/>
              </a:pPr>
              <a:t>5/23/2018</a:t>
            </a:fld>
            <a:endParaRPr lang="en-US" dirty="0"/>
          </a:p>
        </p:txBody>
      </p:sp>
      <p:sp>
        <p:nvSpPr>
          <p:cNvPr id="4" name="Slide Image Placeholder 3">
            <a:extLst>
              <a:ext uri="{FF2B5EF4-FFF2-40B4-BE49-F238E27FC236}">
                <a16:creationId xmlns="" xmlns:a16="http://schemas.microsoft.com/office/drawing/2014/main" id="{F6B803E7-28AF-4F30-AD06-EB4C2F9EFA5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 xmlns:a16="http://schemas.microsoft.com/office/drawing/2014/main" id="{6A05B241-8ABC-4528-BD6E-5B57F69FEA8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 xmlns:a16="http://schemas.microsoft.com/office/drawing/2014/main" id="{B643101B-1EC5-434A-8956-D7C7F7B03B3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 xmlns:a16="http://schemas.microsoft.com/office/drawing/2014/main" id="{F490FC36-A7DB-4BB0-9B59-1B38C9961C6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2718EC7B-3C71-496B-85BD-3966BD688228}" type="slidenum">
              <a:rPr lang="en-US" altLang="en-US"/>
              <a:pPr>
                <a:defRPr/>
              </a:pPr>
              <a:t>‹N°›</a:t>
            </a:fld>
            <a:endParaRPr lang="en-US" altLang="en-US" dirty="0"/>
          </a:p>
        </p:txBody>
      </p:sp>
    </p:spTree>
    <p:extLst>
      <p:ext uri="{BB962C8B-B14F-4D97-AF65-F5344CB8AC3E}">
        <p14:creationId xmlns:p14="http://schemas.microsoft.com/office/powerpoint/2010/main" val="258928256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a:extLst>
              <a:ext uri="{FF2B5EF4-FFF2-40B4-BE49-F238E27FC236}">
                <a16:creationId xmlns="" xmlns:a16="http://schemas.microsoft.com/office/drawing/2014/main" id="{6DDCF9DD-058F-4BAC-9019-43CFD5228B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a:extLst>
              <a:ext uri="{FF2B5EF4-FFF2-40B4-BE49-F238E27FC236}">
                <a16:creationId xmlns="" xmlns:a16="http://schemas.microsoft.com/office/drawing/2014/main" id="{F79CC8DC-DE54-4AE5-B32F-BB5A7CBB6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00" name="Espace réservé du numéro de diapositive 3">
            <a:extLst>
              <a:ext uri="{FF2B5EF4-FFF2-40B4-BE49-F238E27FC236}">
                <a16:creationId xmlns="" xmlns:a16="http://schemas.microsoft.com/office/drawing/2014/main" id="{B8093441-AE94-4682-9538-1562E70356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E08267C-E28F-45A1-B09F-BBCD40CB85D4}"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zervirano mjesto slike slajda 1">
            <a:extLst>
              <a:ext uri="{FF2B5EF4-FFF2-40B4-BE49-F238E27FC236}">
                <a16:creationId xmlns="" xmlns:a16="http://schemas.microsoft.com/office/drawing/2014/main" id="{0AD9EC1C-262E-407D-8CCB-CF7AF10FAA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zervirano mjesto bilježaka 2">
            <a:extLst>
              <a:ext uri="{FF2B5EF4-FFF2-40B4-BE49-F238E27FC236}">
                <a16:creationId xmlns="" xmlns:a16="http://schemas.microsoft.com/office/drawing/2014/main" id="{93BBBC1D-7C6C-4FA0-8022-A4F7A9709E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Ce transparent est un exemple de la façon dont le demandeur peut s'identifier lorsqu'il dépose une demande de saisie de données informatiques dans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 dans le cadre d'une enquête.</a:t>
            </a:r>
            <a:endParaRPr lang="hr-HR" altLang="en-US" dirty="0"/>
          </a:p>
        </p:txBody>
      </p:sp>
      <p:sp>
        <p:nvSpPr>
          <p:cNvPr id="24580" name="Rezervirano mjesto broja slajda 3">
            <a:extLst>
              <a:ext uri="{FF2B5EF4-FFF2-40B4-BE49-F238E27FC236}">
                <a16:creationId xmlns="" xmlns:a16="http://schemas.microsoft.com/office/drawing/2014/main" id="{C7069770-5CC7-4253-BFB6-C346840E80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501277-466B-4CE8-83CD-D7F463134991}"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zervirano mjesto slike slajda 1">
            <a:extLst>
              <a:ext uri="{FF2B5EF4-FFF2-40B4-BE49-F238E27FC236}">
                <a16:creationId xmlns="" xmlns:a16="http://schemas.microsoft.com/office/drawing/2014/main" id="{31CBB237-E17B-4465-B927-9DF023C48B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zervirano mjesto bilježaka 2">
            <a:extLst>
              <a:ext uri="{FF2B5EF4-FFF2-40B4-BE49-F238E27FC236}">
                <a16:creationId xmlns="" xmlns:a16="http://schemas.microsoft.com/office/drawing/2014/main" id="{C218E061-C80F-42B0-8F9D-A5342A06E8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Ce transparent est un exemple de la façon dont le demandeur peut identifier le pouvoir procédural pour lequel une autorisation est demandée lorsqu'il dépose une demande de saisie de données informatiques dans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 dans le cadre d'une enquête.</a:t>
            </a:r>
            <a:endParaRPr lang="hr-HR" altLang="en-US" dirty="0"/>
          </a:p>
        </p:txBody>
      </p:sp>
      <p:sp>
        <p:nvSpPr>
          <p:cNvPr id="26628" name="Rezervirano mjesto broja slajda 3">
            <a:extLst>
              <a:ext uri="{FF2B5EF4-FFF2-40B4-BE49-F238E27FC236}">
                <a16:creationId xmlns="" xmlns:a16="http://schemas.microsoft.com/office/drawing/2014/main" id="{2FD9C286-4093-4E38-B57D-F4C2342FF1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B3311E-1202-40A9-BF98-19CCF7213737}"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zervirano mjesto slike slajda 1">
            <a:extLst>
              <a:ext uri="{FF2B5EF4-FFF2-40B4-BE49-F238E27FC236}">
                <a16:creationId xmlns="" xmlns:a16="http://schemas.microsoft.com/office/drawing/2014/main" id="{9557D7F7-D3BF-42DE-B999-6739EE557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zervirano mjesto bilježaka 2">
            <a:extLst>
              <a:ext uri="{FF2B5EF4-FFF2-40B4-BE49-F238E27FC236}">
                <a16:creationId xmlns="" xmlns:a16="http://schemas.microsoft.com/office/drawing/2014/main" id="{5EEAC538-859C-4AAE-BC8C-AB78005839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Tous les faits ayant un lien avec la demande doivent être présentés à l'autorité compétente. Ce transparent ne contient qu'un exemple constitué d'une ligne, mais le demandeur doit présenter clairement et avec concision à l'autorité compétente tous les faits ayant un lien avec la demande.</a:t>
            </a:r>
            <a:endParaRPr lang="hr-HR" altLang="en-US" dirty="0"/>
          </a:p>
          <a:p>
            <a:endParaRPr lang="hr-HR" altLang="en-US" dirty="0"/>
          </a:p>
          <a:p>
            <a:endParaRPr lang="hr-HR" altLang="en-US" dirty="0"/>
          </a:p>
        </p:txBody>
      </p:sp>
      <p:sp>
        <p:nvSpPr>
          <p:cNvPr id="28676" name="Rezervirano mjesto broja slajda 3">
            <a:extLst>
              <a:ext uri="{FF2B5EF4-FFF2-40B4-BE49-F238E27FC236}">
                <a16:creationId xmlns="" xmlns:a16="http://schemas.microsoft.com/office/drawing/2014/main" id="{785DC027-58C2-4E34-9039-A9640A1970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483B60-51CA-4236-BDCB-BDED02EC92D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zervirano mjesto slike slajda 1">
            <a:extLst>
              <a:ext uri="{FF2B5EF4-FFF2-40B4-BE49-F238E27FC236}">
                <a16:creationId xmlns="" xmlns:a16="http://schemas.microsoft.com/office/drawing/2014/main" id="{0460DDE1-850C-48DD-8BF2-232EEB228B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zervirano mjesto bilježaka 2">
            <a:extLst>
              <a:ext uri="{FF2B5EF4-FFF2-40B4-BE49-F238E27FC236}">
                <a16:creationId xmlns="" xmlns:a16="http://schemas.microsoft.com/office/drawing/2014/main" id="{231B26DC-6A5D-403A-9004-8F0A4ECC01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Lors de l'examen d'une demande d'exercice de pouvoirs procéduraux, l'accent doit être mis sur les motifs justifiant la demande. On attend de la personne qui demande l'autorisation d'exercer des pouvoirs procéduraux qu'elle motive sa demande. Le formateur doit expliquer que les motifs sont un aspect nécessaire de l'obligation de prévoir des conditions et des sauvegardes en vertu de l'article 15.</a:t>
            </a:r>
            <a:endParaRPr lang="hr-HR" altLang="en-US" dirty="0"/>
          </a:p>
        </p:txBody>
      </p:sp>
      <p:sp>
        <p:nvSpPr>
          <p:cNvPr id="30724" name="Rezervirano mjesto broja slajda 3">
            <a:extLst>
              <a:ext uri="{FF2B5EF4-FFF2-40B4-BE49-F238E27FC236}">
                <a16:creationId xmlns="" xmlns:a16="http://schemas.microsoft.com/office/drawing/2014/main" id="{A2B7128E-A421-456D-A6E6-4D677323F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C34B93-62CF-45FC-AC9A-32508E68A2D4}"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 xmlns:a16="http://schemas.microsoft.com/office/drawing/2014/main" id="{4BF29F16-04CF-4EDB-BA48-A4F95D8FD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 xmlns:a16="http://schemas.microsoft.com/office/drawing/2014/main" id="{A5018A07-3C13-4402-8077-B12DAA2349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sz="1200" kern="1200" dirty="0" smtClean="0">
                <a:solidFill>
                  <a:schemeClr val="tx1"/>
                </a:solidFill>
                <a:effectLst/>
                <a:latin typeface="+mn-lt"/>
                <a:ea typeface="MS PGothic" pitchFamily="34" charset="-128"/>
                <a:cs typeface="ＭＳ Ｐゴシック" charset="0"/>
              </a:rPr>
              <a:t>Ce transparent fournit, à titre d'exemple, quelques-uns des motifs qui pourraient être présentés et explicités par le procureur. Il faut bien préciser aux participants qu'il ne s'agit là que d'un échantillon des motifs possibles.</a:t>
            </a:r>
            <a:endParaRPr lang="en-US" altLang="en-US" dirty="0"/>
          </a:p>
        </p:txBody>
      </p:sp>
      <p:sp>
        <p:nvSpPr>
          <p:cNvPr id="32772" name="Slide Number Placeholder 3">
            <a:extLst>
              <a:ext uri="{FF2B5EF4-FFF2-40B4-BE49-F238E27FC236}">
                <a16:creationId xmlns="" xmlns:a16="http://schemas.microsoft.com/office/drawing/2014/main" id="{0A5A75FB-FB75-4BE9-AA0A-88FCDB39E8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7223C5-2AFC-4D76-A64C-52DDBE01BF86}"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zervirano mjesto slike slajda 1">
            <a:extLst>
              <a:ext uri="{FF2B5EF4-FFF2-40B4-BE49-F238E27FC236}">
                <a16:creationId xmlns="" xmlns:a16="http://schemas.microsoft.com/office/drawing/2014/main" id="{960647C2-E43F-4DDC-8BB2-0C57B399D1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zervirano mjesto bilježaka 2">
            <a:extLst>
              <a:ext uri="{FF2B5EF4-FFF2-40B4-BE49-F238E27FC236}">
                <a16:creationId xmlns="" xmlns:a16="http://schemas.microsoft.com/office/drawing/2014/main" id="{79D334EA-3E23-4048-801A-2E96F88A47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Le formateur doit insister sur l'importance d'identifier avec soin les questions-clés. Même si la législation ne l'exige pas, le juge devrait identifier les motifs factuels et juridiques clés sur lesquels il faut statuer pour autoriser ou interdire une demande d'exercice de pouvoirs procéduraux.</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 transparent fournit des exemples généraux de questions qu'un juge pourrait être amené à se poser. Dans le cadre d'une affaire donné, les questions peuvent être plus spécifiques (par exemple, y </a:t>
            </a:r>
            <a:r>
              <a:rPr lang="fr-FR" sz="1200" kern="1200" dirty="0" err="1" smtClean="0">
                <a:solidFill>
                  <a:schemeClr val="tx1"/>
                </a:solidFill>
                <a:effectLst/>
                <a:latin typeface="+mn-lt"/>
                <a:ea typeface="MS PGothic" pitchFamily="34" charset="-128"/>
                <a:cs typeface="ＭＳ Ｐゴシック" charset="0"/>
              </a:rPr>
              <a:t>a-t-il</a:t>
            </a:r>
            <a:r>
              <a:rPr lang="fr-FR" sz="1200" kern="1200" dirty="0" smtClean="0">
                <a:solidFill>
                  <a:schemeClr val="tx1"/>
                </a:solidFill>
                <a:effectLst/>
                <a:latin typeface="+mn-lt"/>
                <a:ea typeface="MS PGothic" pitchFamily="34" charset="-128"/>
                <a:cs typeface="ＭＳ Ｐゴシック" charset="0"/>
              </a:rPr>
              <a:t> suffisamment de documents annexés à la demande qui laissent penser qu'une communication doit être interceptée ?).</a:t>
            </a:r>
            <a:endParaRPr lang="fr-FR" sz="1200" kern="1200" dirty="0">
              <a:solidFill>
                <a:schemeClr val="tx1"/>
              </a:solidFill>
              <a:effectLst/>
              <a:latin typeface="+mn-lt"/>
              <a:ea typeface="MS PGothic" pitchFamily="34" charset="-128"/>
              <a:cs typeface="ＭＳ Ｐゴシック" charset="0"/>
            </a:endParaRPr>
          </a:p>
        </p:txBody>
      </p:sp>
      <p:sp>
        <p:nvSpPr>
          <p:cNvPr id="34820" name="Rezervirano mjesto broja slajda 3">
            <a:extLst>
              <a:ext uri="{FF2B5EF4-FFF2-40B4-BE49-F238E27FC236}">
                <a16:creationId xmlns="" xmlns:a16="http://schemas.microsoft.com/office/drawing/2014/main" id="{C06C8237-1377-4E1A-84B2-2B4E67953A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4A338F-1429-4AE2-A70D-8E8A2AE65910}"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zervirano mjesto slike slajda 1">
            <a:extLst>
              <a:ext uri="{FF2B5EF4-FFF2-40B4-BE49-F238E27FC236}">
                <a16:creationId xmlns="" xmlns:a16="http://schemas.microsoft.com/office/drawing/2014/main" id="{3CFEEACC-273F-40C1-8B53-87F5A749DD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zervirano mjesto bilježaka 2">
            <a:extLst>
              <a:ext uri="{FF2B5EF4-FFF2-40B4-BE49-F238E27FC236}">
                <a16:creationId xmlns="" xmlns:a16="http://schemas.microsoft.com/office/drawing/2014/main" id="{6AA78928-D127-4DDA-90DB-355CBDAD3A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Si le système juridique interne le permet, lors de l'examen de la demande d'exercice des mesures procédurales, le juge devrait saisir l'occasion pour poser toutes les questions qui se présentent. Il aura ainsi la possibilité de préciser certains points concernant la demande, le cas échéant.  Le formateur doit insister ici sur le fait qu'il est important de veiller à ce que toutes les questions posées soient claires, concises et utiles au regard des questions-clés identifiées. Le transparent fournit une liste de domaines sur lesquels peuvent porter les questions.</a:t>
            </a:r>
            <a:endParaRPr lang="fr-FR" sz="1200" kern="1200" dirty="0">
              <a:solidFill>
                <a:schemeClr val="tx1"/>
              </a:solidFill>
              <a:effectLst/>
              <a:latin typeface="+mn-lt"/>
              <a:ea typeface="MS PGothic" pitchFamily="34" charset="-128"/>
              <a:cs typeface="ＭＳ Ｐゴシック" charset="0"/>
            </a:endParaRPr>
          </a:p>
        </p:txBody>
      </p:sp>
      <p:sp>
        <p:nvSpPr>
          <p:cNvPr id="36868" name="Rezervirano mjesto broja slajda 3">
            <a:extLst>
              <a:ext uri="{FF2B5EF4-FFF2-40B4-BE49-F238E27FC236}">
                <a16:creationId xmlns="" xmlns:a16="http://schemas.microsoft.com/office/drawing/2014/main" id="{2B93D0B7-DCF4-4436-9AAB-7A17F800F7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49AC437-4142-47BE-BBA1-FFA452A0FC48}"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zervirano mjesto slike slajda 1">
            <a:extLst>
              <a:ext uri="{FF2B5EF4-FFF2-40B4-BE49-F238E27FC236}">
                <a16:creationId xmlns="" xmlns:a16="http://schemas.microsoft.com/office/drawing/2014/main" id="{8B050AA0-1F5F-45C4-8BCB-692EF4ACA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zervirano mjesto bilježaka 2">
            <a:extLst>
              <a:ext uri="{FF2B5EF4-FFF2-40B4-BE49-F238E27FC236}">
                <a16:creationId xmlns="" xmlns:a16="http://schemas.microsoft.com/office/drawing/2014/main" id="{AD2605ED-EB36-4FB8-9C1B-A66DDC70AE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 </a:t>
            </a:r>
          </a:p>
          <a:p>
            <a:pPr lvl="0" eaLnBrk="0"/>
            <a:r>
              <a:rPr lang="fr-FR" sz="1200" kern="1200" dirty="0" smtClean="0">
                <a:solidFill>
                  <a:schemeClr val="tx1"/>
                </a:solidFill>
                <a:effectLst/>
                <a:latin typeface="+mn-lt"/>
                <a:ea typeface="MS PGothic" pitchFamily="34" charset="-128"/>
                <a:cs typeface="ＭＳ Ｐゴシック" charset="0"/>
              </a:rPr>
              <a:t>Les transparents suivants fournissent des exemples de questions que le juge peut être amené à poser pour cerner le périmètre de la demande d'exercice de pouvoirs d'enquête.</a:t>
            </a:r>
            <a:r>
              <a:rPr lang="fr-FR" dirty="0" smtClean="0">
                <a:effectLst/>
              </a:rPr>
              <a:t> </a:t>
            </a:r>
          </a:p>
          <a:p>
            <a:pPr lvl="0" eaLnBrk="0"/>
            <a:endParaRPr lang="fr-FR" sz="1200" kern="1200" dirty="0" smtClean="0">
              <a:solidFill>
                <a:schemeClr val="tx1"/>
              </a:solidFill>
              <a:effectLst/>
              <a:latin typeface="+mn-lt"/>
              <a:ea typeface="MS PGothic" pitchFamily="34" charset="-128"/>
              <a:cs typeface="ＭＳ Ｐゴシック" charset="0"/>
            </a:endParaRP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L'autorisation est-elle demandée dans le cadre d'une enquête criminelle précise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Dans le cas d'une demande de conservation de données, les données du sujet à conserver sans délai sont-elles précisément identifiées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Dans le cas d'une injonction de produire, les données informatiques du sujet ou les informations d'abonné à produire sont-elles précisément identifiées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Dans le cas d'une perquisition et d'une saisie, les données informatiques du sujet sont-elles précisément identifiées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Dans le cas d'une demande d'interception, les données relatives au contenu concernent-elles une communication bien précise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Dans le cas d'une demande de collecte en temps réel, les données relatives au trafic sont-elles associées à une communication bien précise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Quelle est la source d'information et quels sont les faits et les motifs mentionnés dans la demande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Comment les informations/faits mentionnés dans la demande ont-ils été vérifiés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Dans le cas de l'examen d'une demande de conservation de données relatives au contenu ou au trafic, quels sont les motifs invoqués qui laissent penser que les données informatiques en question risquent d'être perdues ou modifiées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Pourquoi des mesures coercitives ou invasives comme la perquisition, la saisie, la collecte en temps réel ou l'interception de données sont-elles nécessaires au bon déroulement de l'enquête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L'infraction qui fait l'objet de l'enquête est-elle suffisamment grave pour nécessiter une interception?</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L'interception d'une communication porte-t-elle atteinte de façon injustifiée au droit à la vie privée d'un tiers ?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Le fait de demander à un fournisseur de services de conserver un gros volume de données fait-il porter une charge financière injuste sur l'accusé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La saisie de systèmes informatiques porterait-elle atteinte de façon injustifiée à la bonne marche de l'entreprise ? Le périmètre de la saisie peut-il être réduit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Le délai demandé au sujet pour produire les données est-il raisonnable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La dépense liée à la mise en œuvre de la mesure procédurale est-elle justifiée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La mesure procédurale causerait-elle un préjudice injustifié au sujet ?</a:t>
            </a:r>
          </a:p>
          <a:p>
            <a:pPr marL="171450" lvl="0" indent="-171450" eaLnBrk="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La mesure procédurale perturberait-elle de façon excessive la bonne marche de l'action ?</a:t>
            </a:r>
          </a:p>
          <a:p>
            <a:pPr marL="171450" indent="-171450">
              <a:buFont typeface="Arial" panose="020B0604020202020204" pitchFamily="34" charset="0"/>
              <a:buChar char="•"/>
            </a:pPr>
            <a:r>
              <a:rPr lang="fr-FR" sz="1200" kern="1200" dirty="0" smtClean="0">
                <a:solidFill>
                  <a:schemeClr val="tx1"/>
                </a:solidFill>
                <a:effectLst/>
                <a:latin typeface="+mn-lt"/>
                <a:ea typeface="MS PGothic" pitchFamily="34" charset="-128"/>
                <a:cs typeface="ＭＳ Ｐゴシック" charset="0"/>
              </a:rPr>
              <a:t>Le volume de données dont il est question dans la mesure procédurale est-il excessif ?</a:t>
            </a:r>
            <a:endParaRPr lang="en-GB" altLang="sr-Latn-RS" b="0" dirty="0"/>
          </a:p>
        </p:txBody>
      </p:sp>
      <p:sp>
        <p:nvSpPr>
          <p:cNvPr id="38916" name="Rezervirano mjesto broja slajda 3">
            <a:extLst>
              <a:ext uri="{FF2B5EF4-FFF2-40B4-BE49-F238E27FC236}">
                <a16:creationId xmlns="" xmlns:a16="http://schemas.microsoft.com/office/drawing/2014/main" id="{90604E33-BC49-4C79-92D4-D44B7E4C15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CFD52A-A234-41FB-83FE-17A441093808}"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GB" altLang="sr-Latn-RS" b="0" dirty="0"/>
          </a:p>
        </p:txBody>
      </p:sp>
      <p:sp>
        <p:nvSpPr>
          <p:cNvPr id="40964" name="Rezervirano mjesto broja slajda 3">
            <a:extLst>
              <a:ext uri="{FF2B5EF4-FFF2-40B4-BE49-F238E27FC236}">
                <a16:creationId xmlns=""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19</a:t>
            </a:fld>
            <a:endParaRPr lang="en-US" altLang="en-US"/>
          </a:p>
        </p:txBody>
      </p:sp>
    </p:spTree>
    <p:extLst>
      <p:ext uri="{BB962C8B-B14F-4D97-AF65-F5344CB8AC3E}">
        <p14:creationId xmlns:p14="http://schemas.microsoft.com/office/powerpoint/2010/main" val="234904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zervirano mjesto slike slajda 1">
            <a:extLst>
              <a:ext uri="{FF2B5EF4-FFF2-40B4-BE49-F238E27FC236}">
                <a16:creationId xmlns="" xmlns:a16="http://schemas.microsoft.com/office/drawing/2014/main" id="{20BB3656-D416-4857-8DA2-82C53A69D1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Rezervirano mjesto bilježaka 2">
            <a:extLst>
              <a:ext uri="{FF2B5EF4-FFF2-40B4-BE49-F238E27FC236}">
                <a16:creationId xmlns="" xmlns:a16="http://schemas.microsoft.com/office/drawing/2014/main" id="{6A096CFD-DE97-4F1E-9FD5-79F2701F6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Programme</a:t>
            </a:r>
            <a:endParaRPr lang="hr-HR" altLang="en-US" dirty="0"/>
          </a:p>
          <a:p>
            <a:pPr eaLnBrk="0"/>
            <a:r>
              <a:rPr lang="fr-FR" sz="1200" kern="1200" dirty="0" smtClean="0">
                <a:solidFill>
                  <a:schemeClr val="tx1"/>
                </a:solidFill>
                <a:effectLst/>
                <a:latin typeface="+mn-lt"/>
                <a:ea typeface="MS PGothic" pitchFamily="34" charset="-128"/>
                <a:cs typeface="ＭＳ Ｐゴシック" charset="0"/>
              </a:rPr>
              <a:t>Cette session est composée de quatre parties :</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La partie I est une brève introduction à la façon dont les différentes juridictions abordent l'examen des demandes d'autorisation.</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La partie II traite de l'examen proprement dit des demandes par les autorités compétentes.</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La partie III examine comment les compétences juridiques traditionnelles peuvent être adaptées aux fins de l'examen des demandes de preuves électroniques dans les affaires de cybercriminalité.</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La partie IV aborde différents aspects de la délivrance des autorisations.</a:t>
            </a:r>
            <a:endParaRPr lang="fr-FR" sz="1200" kern="1200" dirty="0">
              <a:solidFill>
                <a:schemeClr val="tx1"/>
              </a:solidFill>
              <a:effectLst/>
              <a:latin typeface="+mn-lt"/>
              <a:ea typeface="MS PGothic" pitchFamily="34" charset="-128"/>
              <a:cs typeface="ＭＳ Ｐゴシック" charset="0"/>
            </a:endParaRPr>
          </a:p>
        </p:txBody>
      </p:sp>
      <p:sp>
        <p:nvSpPr>
          <p:cNvPr id="6148" name="Rezervirano mjesto broja slajda 3">
            <a:extLst>
              <a:ext uri="{FF2B5EF4-FFF2-40B4-BE49-F238E27FC236}">
                <a16:creationId xmlns="" xmlns:a16="http://schemas.microsoft.com/office/drawing/2014/main" id="{F15E202C-8566-4316-8462-AA9BA3B74C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6449013-9E37-46D9-A463-E42393BA6F7E}"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20</a:t>
            </a:fld>
            <a:endParaRPr lang="en-US" altLang="en-US"/>
          </a:p>
        </p:txBody>
      </p:sp>
    </p:spTree>
    <p:extLst>
      <p:ext uri="{BB962C8B-B14F-4D97-AF65-F5344CB8AC3E}">
        <p14:creationId xmlns:p14="http://schemas.microsoft.com/office/powerpoint/2010/main" val="1493203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94968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zervirano mjesto slike slajda 1">
            <a:extLst>
              <a:ext uri="{FF2B5EF4-FFF2-40B4-BE49-F238E27FC236}">
                <a16:creationId xmlns="" xmlns:a16="http://schemas.microsoft.com/office/drawing/2014/main" id="{7570E759-ADE9-434F-B5DF-70C1FED2F9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zervirano mjesto bilježaka 2">
            <a:extLst>
              <a:ext uri="{FF2B5EF4-FFF2-40B4-BE49-F238E27FC236}">
                <a16:creationId xmlns="" xmlns:a16="http://schemas.microsoft.com/office/drawing/2014/main" id="{A794CA22-613D-406E-9C74-7B4A3786F0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hr-HR" altLang="en-US" dirty="0"/>
          </a:p>
        </p:txBody>
      </p:sp>
      <p:sp>
        <p:nvSpPr>
          <p:cNvPr id="40964" name="Rezervirano mjesto broja slajda 3">
            <a:extLst>
              <a:ext uri="{FF2B5EF4-FFF2-40B4-BE49-F238E27FC236}">
                <a16:creationId xmlns="" xmlns:a16="http://schemas.microsoft.com/office/drawing/2014/main" id="{C7045970-F842-4AE3-9FDD-5A332A16B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91961-CAED-4CB2-9804-0B96B3FB370C}"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95216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zervirano mjesto slike slajda 1">
            <a:extLst>
              <a:ext uri="{FF2B5EF4-FFF2-40B4-BE49-F238E27FC236}">
                <a16:creationId xmlns="" xmlns:a16="http://schemas.microsoft.com/office/drawing/2014/main" id="{8CF8326A-725B-4FE2-934D-A23DDACE3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zervirano mjesto bilježaka 2">
            <a:extLst>
              <a:ext uri="{FF2B5EF4-FFF2-40B4-BE49-F238E27FC236}">
                <a16:creationId xmlns="" xmlns:a16="http://schemas.microsoft.com/office/drawing/2014/main" id="{E20F29ED-3FA5-474A-9E94-E5B0C1A14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sz="1200" kern="1200" dirty="0" smtClean="0">
                <a:solidFill>
                  <a:schemeClr val="tx1"/>
                </a:solidFill>
                <a:effectLst/>
                <a:latin typeface="+mn-lt"/>
                <a:ea typeface="MS PGothic" pitchFamily="34" charset="-128"/>
                <a:cs typeface="ＭＳ Ｐゴシック" charset="0"/>
              </a:rPr>
              <a:t>L'autorité compétente qui examine la demande d'exercice de pouvoirs procéduraux peut demander un complément d'information. Elle peut accorder la demande et demander que des informations complémentaires soient présentées ultérieurement.</a:t>
            </a:r>
            <a:endParaRPr lang="hr-HR" altLang="en-US" dirty="0"/>
          </a:p>
        </p:txBody>
      </p:sp>
      <p:sp>
        <p:nvSpPr>
          <p:cNvPr id="55300" name="Rezervirano mjesto broja slajda 3">
            <a:extLst>
              <a:ext uri="{FF2B5EF4-FFF2-40B4-BE49-F238E27FC236}">
                <a16:creationId xmlns="" xmlns:a16="http://schemas.microsoft.com/office/drawing/2014/main" id="{E2156464-EB66-481E-8BA4-3B7CE31C6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EDBEACD-9D89-4EB7-9BA7-5906497BF85A}"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zervirano mjesto slike slajda 1">
            <a:extLst>
              <a:ext uri="{FF2B5EF4-FFF2-40B4-BE49-F238E27FC236}">
                <a16:creationId xmlns="" xmlns:a16="http://schemas.microsoft.com/office/drawing/2014/main" id="{8CF8326A-725B-4FE2-934D-A23DDACE3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zervirano mjesto bilježaka 2">
            <a:extLst>
              <a:ext uri="{FF2B5EF4-FFF2-40B4-BE49-F238E27FC236}">
                <a16:creationId xmlns="" xmlns:a16="http://schemas.microsoft.com/office/drawing/2014/main" id="{E20F29ED-3FA5-474A-9E94-E5B0C1A14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L'autorité compétente qui examine la demande d'exercice de pouvoirs procéduraux peut demander un complément d'information. Elle peut accorder la demande et demander que des informations complémentaires soient présentées ultérieurement.</a:t>
            </a:r>
            <a:endParaRPr lang="fr-FR" sz="1200" kern="1200" dirty="0">
              <a:solidFill>
                <a:schemeClr val="tx1"/>
              </a:solidFill>
              <a:effectLst/>
              <a:latin typeface="+mn-lt"/>
              <a:ea typeface="MS PGothic" pitchFamily="34" charset="-128"/>
              <a:cs typeface="ＭＳ Ｐゴシック" charset="0"/>
            </a:endParaRPr>
          </a:p>
        </p:txBody>
      </p:sp>
      <p:sp>
        <p:nvSpPr>
          <p:cNvPr id="55300" name="Rezervirano mjesto broja slajda 3">
            <a:extLst>
              <a:ext uri="{FF2B5EF4-FFF2-40B4-BE49-F238E27FC236}">
                <a16:creationId xmlns="" xmlns:a16="http://schemas.microsoft.com/office/drawing/2014/main" id="{E2156464-EB66-481E-8BA4-3B7CE31C6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EDBEACD-9D89-4EB7-9BA7-5906497BF85A}"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200588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zervirano mjesto slike slajda 1">
            <a:extLst>
              <a:ext uri="{FF2B5EF4-FFF2-40B4-BE49-F238E27FC236}">
                <a16:creationId xmlns="" xmlns:a16="http://schemas.microsoft.com/office/drawing/2014/main" id="{69690275-584A-46D3-861A-068514DBD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zervirano mjesto bilježaka 2">
            <a:extLst>
              <a:ext uri="{FF2B5EF4-FFF2-40B4-BE49-F238E27FC236}">
                <a16:creationId xmlns="" xmlns:a16="http://schemas.microsoft.com/office/drawing/2014/main" id="{CFFD54FB-DC04-4736-966B-3F48E2E2F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Cette partie de la session couvre d'importantes compétences judiciaires qui sont nécessaires pour examiner les demandes d'exercice de pouvoirs procéduraux liés à des preuves électroniques.  Ces compétences peuvent aussi être requises de la part du procureur, moyennant quelques modifications le cas échéant.</a:t>
            </a:r>
            <a:r>
              <a:rPr lang="fr-FR" dirty="0" smtClean="0">
                <a:effectLst/>
              </a:rPr>
              <a:t> </a:t>
            </a:r>
            <a:endParaRPr lang="hr-HR" altLang="en-US" dirty="0"/>
          </a:p>
        </p:txBody>
      </p:sp>
      <p:sp>
        <p:nvSpPr>
          <p:cNvPr id="57348" name="Rezervirano mjesto broja slajda 3">
            <a:extLst>
              <a:ext uri="{FF2B5EF4-FFF2-40B4-BE49-F238E27FC236}">
                <a16:creationId xmlns="" xmlns:a16="http://schemas.microsoft.com/office/drawing/2014/main" id="{E2DB3DE5-9003-43B6-A6E6-36E9FCA469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9D3087-054A-4F71-AB63-20B1C17800F1}"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zervirano mjesto slike slajda 1">
            <a:extLst>
              <a:ext uri="{FF2B5EF4-FFF2-40B4-BE49-F238E27FC236}">
                <a16:creationId xmlns="" xmlns:a16="http://schemas.microsoft.com/office/drawing/2014/main" id="{2DA11CD6-7675-4407-BFFE-6A0940276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zervirano mjesto bilježaka 2">
            <a:extLst>
              <a:ext uri="{FF2B5EF4-FFF2-40B4-BE49-F238E27FC236}">
                <a16:creationId xmlns="" xmlns:a16="http://schemas.microsoft.com/office/drawing/2014/main" id="{FB0FD106-0200-4365-902C-D0B9E4D4A9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Le formateur doit utiliser ce transparent pour établir une distinction entre les crimes traditionnels et les crimes technologiques comme les cybercrimes, en insistant sur le fait que dans la société, les aspects techniques des preuves électroniques sont en général mal compris.</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 formateur doit ensuite poser les questions qui figurent sur le transparent : Les compétences judiciaires liées à la criminalité technologique/cybercriminalité sont-elles différentes des compétences judiciaires ordinaires ? Cette question introduit le transparent suivant.</a:t>
            </a:r>
            <a:endParaRPr lang="fr-FR" sz="1200" kern="1200" dirty="0">
              <a:solidFill>
                <a:schemeClr val="tx1"/>
              </a:solidFill>
              <a:effectLst/>
              <a:latin typeface="+mn-lt"/>
              <a:ea typeface="MS PGothic" pitchFamily="34" charset="-128"/>
              <a:cs typeface="ＭＳ Ｐゴシック" charset="0"/>
            </a:endParaRPr>
          </a:p>
        </p:txBody>
      </p:sp>
      <p:sp>
        <p:nvSpPr>
          <p:cNvPr id="59396" name="Rezervirano mjesto broja slajda 3">
            <a:extLst>
              <a:ext uri="{FF2B5EF4-FFF2-40B4-BE49-F238E27FC236}">
                <a16:creationId xmlns="" xmlns:a16="http://schemas.microsoft.com/office/drawing/2014/main" id="{403A0F87-4EC7-4FD0-A7EE-F22803CCDD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BB8069-AF88-4EE1-8547-29E966747BDC}"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zervirano mjesto slike slajda 1">
            <a:extLst>
              <a:ext uri="{FF2B5EF4-FFF2-40B4-BE49-F238E27FC236}">
                <a16:creationId xmlns="" xmlns:a16="http://schemas.microsoft.com/office/drawing/2014/main" id="{B2AE6376-2200-4E37-83D6-EDBC1C19C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zervirano mjesto bilježaka 2">
            <a:extLst>
              <a:ext uri="{FF2B5EF4-FFF2-40B4-BE49-F238E27FC236}">
                <a16:creationId xmlns="" xmlns:a16="http://schemas.microsoft.com/office/drawing/2014/main" id="{E2C1F4AB-A5A2-42CA-AD20-DFD30AC6C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Le formateur doit utiliser ce transparent pour expliquer que les compétences judiciaires traditionnelles sont largement applicables à l'examen des demandes de preuves électroniques/relatives aux cybercrimes, mais que certains aspects doivent être adaptés à la nature particulière de ces affaires.</a:t>
            </a:r>
            <a:endParaRPr lang="fr-FR" sz="1200" kern="1200" dirty="0">
              <a:solidFill>
                <a:schemeClr val="tx1"/>
              </a:solidFill>
              <a:effectLst/>
              <a:latin typeface="+mn-lt"/>
              <a:ea typeface="MS PGothic" pitchFamily="34" charset="-128"/>
              <a:cs typeface="ＭＳ Ｐゴシック" charset="0"/>
            </a:endParaRPr>
          </a:p>
        </p:txBody>
      </p:sp>
      <p:sp>
        <p:nvSpPr>
          <p:cNvPr id="61444" name="Rezervirano mjesto broja slajda 3">
            <a:extLst>
              <a:ext uri="{FF2B5EF4-FFF2-40B4-BE49-F238E27FC236}">
                <a16:creationId xmlns="" xmlns:a16="http://schemas.microsoft.com/office/drawing/2014/main" id="{BF746CA3-784B-416E-9EA8-8158D0B8E4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3D37D62-4822-4997-BD75-D7E6A1C4BD70}"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zervirano mjesto slike slajda 1">
            <a:extLst>
              <a:ext uri="{FF2B5EF4-FFF2-40B4-BE49-F238E27FC236}">
                <a16:creationId xmlns="" xmlns:a16="http://schemas.microsoft.com/office/drawing/2014/main" id="{BB7146CC-1A66-457D-8F21-020FEEE7F4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zervirano mjesto bilježaka 2">
            <a:extLst>
              <a:ext uri="{FF2B5EF4-FFF2-40B4-BE49-F238E27FC236}">
                <a16:creationId xmlns="" xmlns:a16="http://schemas.microsoft.com/office/drawing/2014/main" id="{122482D2-E7EC-44C9-B6A8-3C478080B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Le Cadre de compétences et d'aptitudes judiciaires élaboré par les magistrats des cours et des tribunaux du Royaume-Uni est un cadre de bonnes pratiques très souvent utilisé qui montre les compétences que doivent avoir les auxiliaires de justice de façon générale.</a:t>
            </a:r>
            <a:endParaRPr lang="fr-FR" sz="1200" kern="1200" dirty="0">
              <a:solidFill>
                <a:schemeClr val="tx1"/>
              </a:solidFill>
              <a:effectLst/>
              <a:latin typeface="+mn-lt"/>
              <a:ea typeface="MS PGothic" pitchFamily="34" charset="-128"/>
              <a:cs typeface="ＭＳ Ｐゴシック" charset="0"/>
            </a:endParaRPr>
          </a:p>
        </p:txBody>
      </p:sp>
      <p:sp>
        <p:nvSpPr>
          <p:cNvPr id="63492" name="Rezervirano mjesto broja slajda 3">
            <a:extLst>
              <a:ext uri="{FF2B5EF4-FFF2-40B4-BE49-F238E27FC236}">
                <a16:creationId xmlns="" xmlns:a16="http://schemas.microsoft.com/office/drawing/2014/main" id="{DB75AEAE-1712-446C-A6C3-D35F50AA1F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AEDC08-DC24-4A94-92C7-57BA9AC2F572}"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zervirano mjesto slike slajda 1">
            <a:extLst>
              <a:ext uri="{FF2B5EF4-FFF2-40B4-BE49-F238E27FC236}">
                <a16:creationId xmlns="" xmlns:a16="http://schemas.microsoft.com/office/drawing/2014/main" id="{E91E3F93-69D6-443E-9085-F94E3FC3A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zervirano mjesto bilježaka 2">
            <a:extLst>
              <a:ext uri="{FF2B5EF4-FFF2-40B4-BE49-F238E27FC236}">
                <a16:creationId xmlns="" xmlns:a16="http://schemas.microsoft.com/office/drawing/2014/main" id="{BAE55AE4-B029-479D-8E35-DC3204C8CE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présente les titres des six chapitres du Cadre de compétences et d'aptitudes judiciaires du Royaume-Uni.</a:t>
            </a:r>
          </a:p>
        </p:txBody>
      </p:sp>
      <p:sp>
        <p:nvSpPr>
          <p:cNvPr id="65540" name="Rezervirano mjesto broja slajda 3">
            <a:extLst>
              <a:ext uri="{FF2B5EF4-FFF2-40B4-BE49-F238E27FC236}">
                <a16:creationId xmlns="" xmlns:a16="http://schemas.microsoft.com/office/drawing/2014/main" id="{9EC9BBE7-30C6-4B1A-B63D-18F809E8B3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93F51F-7A84-4B2D-A61A-F475C9B25F70}"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zervirano mjesto slike slajda 1">
            <a:extLst>
              <a:ext uri="{FF2B5EF4-FFF2-40B4-BE49-F238E27FC236}">
                <a16:creationId xmlns="" xmlns:a16="http://schemas.microsoft.com/office/drawing/2014/main" id="{CEFD1D44-32D3-420A-92DB-269718872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zervirano mjesto bilježaka 2">
            <a:extLst>
              <a:ext uri="{FF2B5EF4-FFF2-40B4-BE49-F238E27FC236}">
                <a16:creationId xmlns="" xmlns:a16="http://schemas.microsoft.com/office/drawing/2014/main" id="{2F3627FC-EE5B-405C-8E39-80707D0C5D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récapitule les objectifs de la session.</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 formateur doit expliquer clairement aux participants quels sont les objectifs de la session.</a:t>
            </a:r>
            <a:endParaRPr lang="fr-FR" sz="1200" kern="1200" dirty="0">
              <a:solidFill>
                <a:schemeClr val="tx1"/>
              </a:solidFill>
              <a:effectLst/>
              <a:latin typeface="+mn-lt"/>
              <a:ea typeface="MS PGothic" pitchFamily="34" charset="-128"/>
              <a:cs typeface="ＭＳ Ｐゴシック" charset="0"/>
            </a:endParaRPr>
          </a:p>
        </p:txBody>
      </p:sp>
      <p:sp>
        <p:nvSpPr>
          <p:cNvPr id="8196" name="Rezervirano mjesto broja slajda 3">
            <a:extLst>
              <a:ext uri="{FF2B5EF4-FFF2-40B4-BE49-F238E27FC236}">
                <a16:creationId xmlns="" xmlns:a16="http://schemas.microsoft.com/office/drawing/2014/main" id="{24C95C54-DF26-4481-A0ED-03B988A2A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79C816-C690-4478-AFE5-15CBA29892B1}"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zervirano mjesto slike slajda 1">
            <a:extLst>
              <a:ext uri="{FF2B5EF4-FFF2-40B4-BE49-F238E27FC236}">
                <a16:creationId xmlns="" xmlns:a16="http://schemas.microsoft.com/office/drawing/2014/main" id="{EA2BF83D-93EB-4316-8E99-AABE128C13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zervirano mjesto bilježaka 2">
            <a:extLst>
              <a:ext uri="{FF2B5EF4-FFF2-40B4-BE49-F238E27FC236}">
                <a16:creationId xmlns="" xmlns:a16="http://schemas.microsoft.com/office/drawing/2014/main" id="{D705A6A1-FEF7-420D-BC08-ED6B9307F3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Ce transparent est une introduction aux autres transparents de cette partie, qui concernent l'adaptation des compétences judiciaires d'excellence au domaine de la cybercriminalité technologique.</a:t>
            </a:r>
            <a:endParaRPr lang="en-US" altLang="en-US" dirty="0"/>
          </a:p>
        </p:txBody>
      </p:sp>
      <p:sp>
        <p:nvSpPr>
          <p:cNvPr id="67588" name="Rezervirano mjesto broja slajda 3">
            <a:extLst>
              <a:ext uri="{FF2B5EF4-FFF2-40B4-BE49-F238E27FC236}">
                <a16:creationId xmlns="" xmlns:a16="http://schemas.microsoft.com/office/drawing/2014/main" id="{2BD6EFF9-4E24-44FC-A345-D3B526A123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E83198-F8C2-414B-B7E3-8F4ADB391AAB}"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zervirano mjesto slike slajda 1">
            <a:extLst>
              <a:ext uri="{FF2B5EF4-FFF2-40B4-BE49-F238E27FC236}">
                <a16:creationId xmlns="" xmlns:a16="http://schemas.microsoft.com/office/drawing/2014/main" id="{F7E6A9A9-DAE8-4612-A996-8E36F9A702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zervirano mjesto bilježaka 2">
            <a:extLst>
              <a:ext uri="{FF2B5EF4-FFF2-40B4-BE49-F238E27FC236}">
                <a16:creationId xmlns="" xmlns:a16="http://schemas.microsoft.com/office/drawing/2014/main" id="{50FDCE6C-2E2F-46F4-89D8-52D8BF1ACF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"communiquer efficacement".</a:t>
            </a:r>
            <a:endParaRPr lang="fr-FR" sz="1200" kern="1200" dirty="0">
              <a:solidFill>
                <a:schemeClr val="tx1"/>
              </a:solidFill>
              <a:effectLst/>
              <a:latin typeface="+mn-lt"/>
              <a:ea typeface="MS PGothic" pitchFamily="34" charset="-128"/>
              <a:cs typeface="ＭＳ Ｐゴシック" charset="0"/>
            </a:endParaRPr>
          </a:p>
        </p:txBody>
      </p:sp>
      <p:sp>
        <p:nvSpPr>
          <p:cNvPr id="69636" name="Rezervirano mjesto broja slajda 3">
            <a:extLst>
              <a:ext uri="{FF2B5EF4-FFF2-40B4-BE49-F238E27FC236}">
                <a16:creationId xmlns="" xmlns:a16="http://schemas.microsoft.com/office/drawing/2014/main" id="{1D36BDE4-0CE8-4578-9C68-2FF3868D8F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581901-CDDE-41B7-9049-88846206DF32}"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zervirano mjesto slike slajda 1">
            <a:extLst>
              <a:ext uri="{FF2B5EF4-FFF2-40B4-BE49-F238E27FC236}">
                <a16:creationId xmlns="" xmlns:a16="http://schemas.microsoft.com/office/drawing/2014/main" id="{33F6AFDF-C8B6-4AB3-82A0-02D9CC8B9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zervirano mjesto bilježaka 2">
            <a:extLst>
              <a:ext uri="{FF2B5EF4-FFF2-40B4-BE49-F238E27FC236}">
                <a16:creationId xmlns="" xmlns:a16="http://schemas.microsoft.com/office/drawing/2014/main" id="{A8462F2B-9FF1-4BEF-ADB1-4CDEA4426F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"communiquer efficacement".</a:t>
            </a:r>
          </a:p>
        </p:txBody>
      </p:sp>
      <p:sp>
        <p:nvSpPr>
          <p:cNvPr id="71684" name="Rezervirano mjesto broja slajda 3">
            <a:extLst>
              <a:ext uri="{FF2B5EF4-FFF2-40B4-BE49-F238E27FC236}">
                <a16:creationId xmlns="" xmlns:a16="http://schemas.microsoft.com/office/drawing/2014/main" id="{9F0EBF4E-31C3-401E-A149-D275D1BB5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F4E8644-6431-44C6-B345-DE6BD0ED792A}"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zervirano mjesto slike slajda 1">
            <a:extLst>
              <a:ext uri="{FF2B5EF4-FFF2-40B4-BE49-F238E27FC236}">
                <a16:creationId xmlns="" xmlns:a16="http://schemas.microsoft.com/office/drawing/2014/main" id="{497A4AE8-754D-45BE-BBCB-C74B37D33A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zervirano mjesto bilježaka 2">
            <a:extLst>
              <a:ext uri="{FF2B5EF4-FFF2-40B4-BE49-F238E27FC236}">
                <a16:creationId xmlns="" xmlns:a16="http://schemas.microsoft.com/office/drawing/2014/main" id="{0D076DBA-C2C1-4543-A8C1-013C5DA97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"communiquer efficacement".</a:t>
            </a:r>
          </a:p>
        </p:txBody>
      </p:sp>
      <p:sp>
        <p:nvSpPr>
          <p:cNvPr id="73732" name="Rezervirano mjesto broja slajda 3">
            <a:extLst>
              <a:ext uri="{FF2B5EF4-FFF2-40B4-BE49-F238E27FC236}">
                <a16:creationId xmlns="" xmlns:a16="http://schemas.microsoft.com/office/drawing/2014/main" id="{ED10B951-F4EC-41E5-A46B-C3FB190470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555014-1F11-492D-B987-09192ACEAF0F}"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zervirano mjesto slike slajda 1">
            <a:extLst>
              <a:ext uri="{FF2B5EF4-FFF2-40B4-BE49-F238E27FC236}">
                <a16:creationId xmlns="" xmlns:a16="http://schemas.microsoft.com/office/drawing/2014/main" id="{D069F897-A0EA-4C2E-B341-5EB0437CB5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zervirano mjesto bilježaka 2">
            <a:extLst>
              <a:ext uri="{FF2B5EF4-FFF2-40B4-BE49-F238E27FC236}">
                <a16:creationId xmlns="" xmlns:a16="http://schemas.microsoft.com/office/drawing/2014/main" id="{C3BA2E56-E61B-443A-848F-8F78B0CD5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"collaborer".</a:t>
            </a:r>
          </a:p>
        </p:txBody>
      </p:sp>
      <p:sp>
        <p:nvSpPr>
          <p:cNvPr id="75780" name="Rezervirano mjesto broja slajda 3">
            <a:extLst>
              <a:ext uri="{FF2B5EF4-FFF2-40B4-BE49-F238E27FC236}">
                <a16:creationId xmlns="" xmlns:a16="http://schemas.microsoft.com/office/drawing/2014/main" id="{118A51CE-D5E3-4DDD-9A53-0B89BB368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1F9CBC-B748-43F5-80E2-12E7E2E6E0BE}"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zervirano mjesto slike slajda 1">
            <a:extLst>
              <a:ext uri="{FF2B5EF4-FFF2-40B4-BE49-F238E27FC236}">
                <a16:creationId xmlns="" xmlns:a16="http://schemas.microsoft.com/office/drawing/2014/main" id="{C679F35F-0CDE-463A-B84F-D376A2E84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zervirano mjesto bilježaka 2">
            <a:extLst>
              <a:ext uri="{FF2B5EF4-FFF2-40B4-BE49-F238E27FC236}">
                <a16:creationId xmlns="" xmlns:a16="http://schemas.microsoft.com/office/drawing/2014/main" id="{9CEB5CE5-FC4B-4C48-A37E-3F48A057AE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"collaborer".</a:t>
            </a:r>
          </a:p>
        </p:txBody>
      </p:sp>
      <p:sp>
        <p:nvSpPr>
          <p:cNvPr id="77828" name="Rezervirano mjesto broja slajda 3">
            <a:extLst>
              <a:ext uri="{FF2B5EF4-FFF2-40B4-BE49-F238E27FC236}">
                <a16:creationId xmlns="" xmlns:a16="http://schemas.microsoft.com/office/drawing/2014/main" id="{95BAD7E0-C8FC-453E-8768-5B85241C80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10D9DA-2A45-4129-8AFD-FB595D5780EA}"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zervirano mjesto slike slajda 1">
            <a:extLst>
              <a:ext uri="{FF2B5EF4-FFF2-40B4-BE49-F238E27FC236}">
                <a16:creationId xmlns="" xmlns:a16="http://schemas.microsoft.com/office/drawing/2014/main" id="{93BC139C-EBEB-4C51-933B-CCBC205C68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zervirano mjesto bilježaka 2">
            <a:extLst>
              <a:ext uri="{FF2B5EF4-FFF2-40B4-BE49-F238E27FC236}">
                <a16:creationId xmlns="" xmlns:a16="http://schemas.microsoft.com/office/drawing/2014/main" id="{3762A6F4-0BE9-4D21-BFC7-B224ABE326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"collaborer".</a:t>
            </a:r>
            <a:endParaRPr lang="en-US" altLang="en-US" dirty="0"/>
          </a:p>
          <a:p>
            <a:endParaRPr lang="en-US" altLang="en-US" dirty="0"/>
          </a:p>
        </p:txBody>
      </p:sp>
      <p:sp>
        <p:nvSpPr>
          <p:cNvPr id="79876" name="Rezervirano mjesto broja slajda 3">
            <a:extLst>
              <a:ext uri="{FF2B5EF4-FFF2-40B4-BE49-F238E27FC236}">
                <a16:creationId xmlns="" xmlns:a16="http://schemas.microsoft.com/office/drawing/2014/main" id="{D1D3E367-879F-40AA-97BB-D53FC39565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A87DDC-5B76-41C3-9B80-894CF5BAE52D}"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zervirano mjesto slike slajda 1">
            <a:extLst>
              <a:ext uri="{FF2B5EF4-FFF2-40B4-BE49-F238E27FC236}">
                <a16:creationId xmlns="" xmlns:a16="http://schemas.microsoft.com/office/drawing/2014/main" id="{8BCA5BED-BF15-4B7E-A21D-B06B6FEB5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zervirano mjesto bilježaka 2">
            <a:extLst>
              <a:ext uri="{FF2B5EF4-FFF2-40B4-BE49-F238E27FC236}">
                <a16:creationId xmlns="" xmlns:a16="http://schemas.microsoft.com/office/drawing/2014/main" id="{B082D7D6-AF3C-4DAE-AB3D-017DBFD2A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"posséder et se forger des connaissances".</a:t>
            </a:r>
            <a:endParaRPr lang="fr-FR" sz="1200" kern="1200" dirty="0">
              <a:solidFill>
                <a:schemeClr val="tx1"/>
              </a:solidFill>
              <a:effectLst/>
              <a:latin typeface="+mn-lt"/>
              <a:ea typeface="MS PGothic" pitchFamily="34" charset="-128"/>
              <a:cs typeface="ＭＳ Ｐゴシック" charset="0"/>
            </a:endParaRPr>
          </a:p>
        </p:txBody>
      </p:sp>
      <p:sp>
        <p:nvSpPr>
          <p:cNvPr id="81924" name="Rezervirano mjesto broja slajda 3">
            <a:extLst>
              <a:ext uri="{FF2B5EF4-FFF2-40B4-BE49-F238E27FC236}">
                <a16:creationId xmlns="" xmlns:a16="http://schemas.microsoft.com/office/drawing/2014/main" id="{4B01AE42-B6B4-41E6-BCF0-EDEDB4407B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E62A4A1-3DBD-4E73-B984-4CE71BB6B600}"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zervirano mjesto slike slajda 1">
            <a:extLst>
              <a:ext uri="{FF2B5EF4-FFF2-40B4-BE49-F238E27FC236}">
                <a16:creationId xmlns="" xmlns:a16="http://schemas.microsoft.com/office/drawing/2014/main" id="{C94BFE1A-2133-42C3-B22A-F8364CC8B5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zervirano mjesto bilježaka 2">
            <a:extLst>
              <a:ext uri="{FF2B5EF4-FFF2-40B4-BE49-F238E27FC236}">
                <a16:creationId xmlns="" xmlns:a16="http://schemas.microsoft.com/office/drawing/2014/main" id="{C500C40D-34AC-49BE-B297-79B96DA59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"posséder et se forger des connaissances".</a:t>
            </a:r>
            <a:endParaRPr lang="en-US" altLang="en-US" dirty="0"/>
          </a:p>
          <a:p>
            <a:endParaRPr lang="en-US" altLang="en-US" dirty="0"/>
          </a:p>
        </p:txBody>
      </p:sp>
      <p:sp>
        <p:nvSpPr>
          <p:cNvPr id="83972" name="Rezervirano mjesto broja slajda 3">
            <a:extLst>
              <a:ext uri="{FF2B5EF4-FFF2-40B4-BE49-F238E27FC236}">
                <a16:creationId xmlns="" xmlns:a16="http://schemas.microsoft.com/office/drawing/2014/main" id="{47A7AF49-4A62-4E1D-87C6-97F10341B3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7AA7D8-46D4-41ED-9154-C85E27CE407C}"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zervirano mjesto slike slajda 1">
            <a:extLst>
              <a:ext uri="{FF2B5EF4-FFF2-40B4-BE49-F238E27FC236}">
                <a16:creationId xmlns="" xmlns:a16="http://schemas.microsoft.com/office/drawing/2014/main" id="{6B7AE3A8-BE24-47E3-B0DC-CC083E7484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zervirano mjesto bilježaka 2">
            <a:extLst>
              <a:ext uri="{FF2B5EF4-FFF2-40B4-BE49-F238E27FC236}">
                <a16:creationId xmlns="" xmlns:a16="http://schemas.microsoft.com/office/drawing/2014/main" id="{663A56AE-4964-4B1B-ACB1-176D5A80AE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Ce transparent concerne la compétence judiciaire "assimiler de l'information".</a:t>
            </a:r>
            <a:endParaRPr lang="en-US" altLang="en-US" dirty="0"/>
          </a:p>
        </p:txBody>
      </p:sp>
      <p:sp>
        <p:nvSpPr>
          <p:cNvPr id="86020" name="Rezervirano mjesto broja slajda 3">
            <a:extLst>
              <a:ext uri="{FF2B5EF4-FFF2-40B4-BE49-F238E27FC236}">
                <a16:creationId xmlns="" xmlns:a16="http://schemas.microsoft.com/office/drawing/2014/main" id="{25C4C5DA-034C-4EBD-8115-9F9B80B25B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9FF416-28B9-42D0-954D-304793085D70}"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zervirano mjesto slike slajda 1">
            <a:extLst>
              <a:ext uri="{FF2B5EF4-FFF2-40B4-BE49-F238E27FC236}">
                <a16:creationId xmlns="" xmlns:a16="http://schemas.microsoft.com/office/drawing/2014/main" id="{48905299-0DBB-48AD-A0CD-D06DDD2A48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zervirano mjesto bilježaka 2">
            <a:extLst>
              <a:ext uri="{FF2B5EF4-FFF2-40B4-BE49-F238E27FC236}">
                <a16:creationId xmlns="" xmlns:a16="http://schemas.microsoft.com/office/drawing/2014/main" id="{EB971A9E-DA22-4C66-A260-6A77E76515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0"/>
            <a:r>
              <a:rPr lang="fr-FR" sz="1200" kern="1200" dirty="0" smtClean="0">
                <a:solidFill>
                  <a:schemeClr val="tx1"/>
                </a:solidFill>
                <a:effectLst/>
                <a:latin typeface="+mn-lt"/>
                <a:ea typeface="MS PGothic" pitchFamily="34" charset="-128"/>
                <a:cs typeface="ＭＳ Ｐゴシック" charset="0"/>
              </a:rPr>
              <a:t>La partie I est une brève introduction à l'examen des demandes d'autorisation et aux différentes manières de les traiter en fonction des juridictions.</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Dans le cadre de l'application de l'article 15 de la Convention de Budapest, certains pays exigent, dans leur législation interne, que pour exercer un pouvoir procédural, les services de répression/procureurs doivent présenter une demande écrite  à une autorité judiciaire. Cette autorité judiciaire doit ensuite examiner la demande avant de délivrer une injonction par laquelle</a:t>
            </a:r>
            <a:r>
              <a:rPr lang="fr-FR" sz="1200" kern="1200" baseline="0" dirty="0" smtClean="0">
                <a:solidFill>
                  <a:schemeClr val="tx1"/>
                </a:solidFill>
                <a:effectLst/>
                <a:latin typeface="+mn-lt"/>
                <a:ea typeface="MS PGothic" pitchFamily="34" charset="-128"/>
                <a:cs typeface="ＭＳ Ｐゴシック" charset="0"/>
              </a:rPr>
              <a:t> elle </a:t>
            </a:r>
            <a:r>
              <a:rPr lang="fr-FR" sz="1200" kern="1200" dirty="0" smtClean="0">
                <a:solidFill>
                  <a:schemeClr val="tx1"/>
                </a:solidFill>
                <a:effectLst/>
                <a:latin typeface="+mn-lt"/>
                <a:ea typeface="MS PGothic" pitchFamily="34" charset="-128"/>
                <a:cs typeface="ＭＳ Ｐゴシック" charset="0"/>
              </a:rPr>
              <a:t>autorise ou refuse l'exercice du pouvoir concerné.</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Dans les juridictions où une demande écrite n'est pas nécessaire, dans l'esprit de l'article 15 de la Convention de Budapest, les services de répression/procureurs demandent aux autorités judiciaires (éventuellement à des magistrats instructeurs) d'autoriser des mesures d'enquête. Les</a:t>
            </a:r>
            <a:r>
              <a:rPr lang="fr-FR" sz="1200" kern="1200" baseline="0" dirty="0" smtClean="0">
                <a:solidFill>
                  <a:schemeClr val="tx1"/>
                </a:solidFill>
                <a:effectLst/>
                <a:latin typeface="+mn-lt"/>
                <a:ea typeface="MS PGothic" pitchFamily="34" charset="-128"/>
                <a:cs typeface="ＭＳ Ｐゴシック" charset="0"/>
              </a:rPr>
              <a:t> </a:t>
            </a:r>
            <a:r>
              <a:rPr lang="fr-FR" sz="1200" kern="1200" dirty="0" smtClean="0">
                <a:solidFill>
                  <a:schemeClr val="tx1"/>
                </a:solidFill>
                <a:effectLst/>
                <a:latin typeface="+mn-lt"/>
                <a:ea typeface="MS PGothic" pitchFamily="34" charset="-128"/>
                <a:cs typeface="ＭＳ Ｐゴシック" charset="0"/>
              </a:rPr>
              <a:t>autorités judiciaires en question doivent examiner la demande avant de délivrer éventuellement une autorisation.</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Cette partie de la session doit servir de base au formateur pour introduire les deux parties suivantes.</a:t>
            </a:r>
          </a:p>
          <a:p>
            <a:pPr>
              <a:defRPr/>
            </a:pPr>
            <a:endParaRPr lang="en-US" altLang="en-US" dirty="0"/>
          </a:p>
        </p:txBody>
      </p:sp>
      <p:sp>
        <p:nvSpPr>
          <p:cNvPr id="10244" name="Rezervirano mjesto broja slajda 3">
            <a:extLst>
              <a:ext uri="{FF2B5EF4-FFF2-40B4-BE49-F238E27FC236}">
                <a16:creationId xmlns="" xmlns:a16="http://schemas.microsoft.com/office/drawing/2014/main" id="{6D5FAFF0-6842-4616-B591-A914AD646F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02CCDD4-4545-4D5F-B871-4B5988D3F191}"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zervirano mjesto slike slajda 1">
            <a:extLst>
              <a:ext uri="{FF2B5EF4-FFF2-40B4-BE49-F238E27FC236}">
                <a16:creationId xmlns="" xmlns:a16="http://schemas.microsoft.com/office/drawing/2014/main" id="{F6D06ADC-FB63-4C6F-BF86-A047B0B9E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zervirano mjesto bilježaka 2">
            <a:extLst>
              <a:ext uri="{FF2B5EF4-FFF2-40B4-BE49-F238E27FC236}">
                <a16:creationId xmlns="" xmlns:a16="http://schemas.microsoft.com/office/drawing/2014/main" id="{18A061A3-E3A8-48AF-BA14-321BAA081B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Ce transparent concerne la compétence judiciaire "assimiler de l'information".</a:t>
            </a:r>
            <a:endParaRPr lang="en-US" altLang="en-US" dirty="0"/>
          </a:p>
          <a:p>
            <a:endParaRPr lang="en-US" altLang="en-US" dirty="0"/>
          </a:p>
        </p:txBody>
      </p:sp>
      <p:sp>
        <p:nvSpPr>
          <p:cNvPr id="88068" name="Rezervirano mjesto broja slajda 3">
            <a:extLst>
              <a:ext uri="{FF2B5EF4-FFF2-40B4-BE49-F238E27FC236}">
                <a16:creationId xmlns="" xmlns:a16="http://schemas.microsoft.com/office/drawing/2014/main" id="{5E43D968-3277-46FE-8E7E-565E1C638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923B16-30DC-4DB5-B6CB-99A40CDDB516}"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zervirano mjesto slike slajda 1">
            <a:extLst>
              <a:ext uri="{FF2B5EF4-FFF2-40B4-BE49-F238E27FC236}">
                <a16:creationId xmlns="" xmlns:a16="http://schemas.microsoft.com/office/drawing/2014/main" id="{A5EA56C3-5B06-42EE-B4D2-FE91749D4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zervirano mjesto bilježaka 2">
            <a:extLst>
              <a:ext uri="{FF2B5EF4-FFF2-40B4-BE49-F238E27FC236}">
                <a16:creationId xmlns="" xmlns:a16="http://schemas.microsoft.com/office/drawing/2014/main" id="{3383E042-2E9D-4716-94CA-D8A999DEE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"exercer son  jugement".</a:t>
            </a:r>
            <a:endParaRPr lang="fr-FR" sz="1200" kern="1200" dirty="0">
              <a:solidFill>
                <a:schemeClr val="tx1"/>
              </a:solidFill>
              <a:effectLst/>
              <a:latin typeface="+mn-lt"/>
              <a:ea typeface="MS PGothic" pitchFamily="34" charset="-128"/>
              <a:cs typeface="ＭＳ Ｐゴシック" charset="0"/>
            </a:endParaRPr>
          </a:p>
        </p:txBody>
      </p:sp>
      <p:sp>
        <p:nvSpPr>
          <p:cNvPr id="90116" name="Rezervirano mjesto broja slajda 3">
            <a:extLst>
              <a:ext uri="{FF2B5EF4-FFF2-40B4-BE49-F238E27FC236}">
                <a16:creationId xmlns="" xmlns:a16="http://schemas.microsoft.com/office/drawing/2014/main" id="{67C37A4C-122B-4228-A6C6-C8EA8ED2D9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011392B-A9F6-4AB6-BDF3-4C57EB869BDE}"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zervirano mjesto slike slajda 1">
            <a:extLst>
              <a:ext uri="{FF2B5EF4-FFF2-40B4-BE49-F238E27FC236}">
                <a16:creationId xmlns="" xmlns:a16="http://schemas.microsoft.com/office/drawing/2014/main" id="{6B92B34E-CBAD-4081-B607-DF08ABA147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zervirano mjesto bilježaka 2">
            <a:extLst>
              <a:ext uri="{FF2B5EF4-FFF2-40B4-BE49-F238E27FC236}">
                <a16:creationId xmlns="" xmlns:a16="http://schemas.microsoft.com/office/drawing/2014/main" id="{ACF38A30-BACA-4F55-81FA-74CCEBB83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"exercer son  jugement".</a:t>
            </a:r>
            <a:endParaRPr lang="fr-FR" sz="1200" kern="1200" dirty="0">
              <a:solidFill>
                <a:schemeClr val="tx1"/>
              </a:solidFill>
              <a:effectLst/>
              <a:latin typeface="+mn-lt"/>
              <a:ea typeface="MS PGothic" pitchFamily="34" charset="-128"/>
              <a:cs typeface="ＭＳ Ｐゴシック" charset="0"/>
            </a:endParaRPr>
          </a:p>
        </p:txBody>
      </p:sp>
      <p:sp>
        <p:nvSpPr>
          <p:cNvPr id="92164" name="Rezervirano mjesto broja slajda 3">
            <a:extLst>
              <a:ext uri="{FF2B5EF4-FFF2-40B4-BE49-F238E27FC236}">
                <a16:creationId xmlns="" xmlns:a16="http://schemas.microsoft.com/office/drawing/2014/main" id="{3D5F4B51-A1C8-4E22-B760-55B3C2BA79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6B58CD3-454E-41A3-8BF4-03729DF94D8A}" type="slidenum">
              <a:rPr lang="en-US" altLang="en-US" smtClean="0"/>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zervirano mjesto slike slajda 1">
            <a:extLst>
              <a:ext uri="{FF2B5EF4-FFF2-40B4-BE49-F238E27FC236}">
                <a16:creationId xmlns="" xmlns:a16="http://schemas.microsoft.com/office/drawing/2014/main" id="{844E0897-F6F3-496E-8E04-468DF14A64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zervirano mjesto bilježaka 2">
            <a:extLst>
              <a:ext uri="{FF2B5EF4-FFF2-40B4-BE49-F238E27FC236}">
                <a16:creationId xmlns="" xmlns:a16="http://schemas.microsoft.com/office/drawing/2014/main" id="{823E1F59-A180-40EF-BD98-A14FEA13BD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"gérer le travail de manière efficace".</a:t>
            </a:r>
          </a:p>
        </p:txBody>
      </p:sp>
      <p:sp>
        <p:nvSpPr>
          <p:cNvPr id="94212" name="Rezervirano mjesto broja slajda 3">
            <a:extLst>
              <a:ext uri="{FF2B5EF4-FFF2-40B4-BE49-F238E27FC236}">
                <a16:creationId xmlns="" xmlns:a16="http://schemas.microsoft.com/office/drawing/2014/main" id="{03097829-BB9E-40BD-BCD7-4DDA8A60E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AEC32E9-F071-449C-B4C7-13792CFE137B}" type="slidenum">
              <a:rPr lang="en-US" altLang="en-US" smtClean="0"/>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zervirano mjesto slike slajda 1">
            <a:extLst>
              <a:ext uri="{FF2B5EF4-FFF2-40B4-BE49-F238E27FC236}">
                <a16:creationId xmlns="" xmlns:a16="http://schemas.microsoft.com/office/drawing/2014/main" id="{1747BFAC-9A18-46A8-8980-90C3779C59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zervirano mjesto bilježaka 2">
            <a:extLst>
              <a:ext uri="{FF2B5EF4-FFF2-40B4-BE49-F238E27FC236}">
                <a16:creationId xmlns="" xmlns:a16="http://schemas.microsoft.com/office/drawing/2014/main" id="{8F18EE2B-33F5-4734-BF9A-BDA5319BD8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kern="1200" dirty="0" smtClean="0">
                <a:solidFill>
                  <a:schemeClr val="tx1"/>
                </a:solidFill>
                <a:effectLst/>
                <a:latin typeface="+mn-lt"/>
                <a:ea typeface="MS PGothic" pitchFamily="34" charset="-128"/>
                <a:cs typeface="ＭＳ Ｐゴシック" charset="0"/>
              </a:rPr>
              <a:t>Ce transparent concerne la compétence judiciaire "gérer le travail de manière efficace".</a:t>
            </a:r>
            <a:endParaRPr lang="en-US" altLang="en-US" dirty="0"/>
          </a:p>
          <a:p>
            <a:endParaRPr lang="en-US" altLang="en-US" dirty="0"/>
          </a:p>
        </p:txBody>
      </p:sp>
      <p:sp>
        <p:nvSpPr>
          <p:cNvPr id="96260" name="Rezervirano mjesto broja slajda 3">
            <a:extLst>
              <a:ext uri="{FF2B5EF4-FFF2-40B4-BE49-F238E27FC236}">
                <a16:creationId xmlns="" xmlns:a16="http://schemas.microsoft.com/office/drawing/2014/main" id="{D03BD66B-1938-468D-B0C7-2D405A0CB9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E7CB19-0FDF-452C-9791-0BDAD6592FF9}" type="slidenum">
              <a:rPr lang="en-US" altLang="en-US" smtClean="0"/>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zervirano mjesto slike slajda 1">
            <a:extLst>
              <a:ext uri="{FF2B5EF4-FFF2-40B4-BE49-F238E27FC236}">
                <a16:creationId xmlns="" xmlns:a16="http://schemas.microsoft.com/office/drawing/2014/main" id="{ED3A7C15-F98E-4512-95AE-DA0967DD0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zervirano mjesto bilježaka 2">
            <a:extLst>
              <a:ext uri="{FF2B5EF4-FFF2-40B4-BE49-F238E27FC236}">
                <a16:creationId xmlns="" xmlns:a16="http://schemas.microsoft.com/office/drawing/2014/main" id="{806DC3E6-56C8-4E0F-88D8-3FE8F63E6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la compétence judiciaire "gérer le travail de manière efficace".</a:t>
            </a:r>
          </a:p>
          <a:p>
            <a:endParaRPr lang="en-US" altLang="en-US" dirty="0"/>
          </a:p>
          <a:p>
            <a:endParaRPr lang="en-US" altLang="en-US" dirty="0"/>
          </a:p>
        </p:txBody>
      </p:sp>
      <p:sp>
        <p:nvSpPr>
          <p:cNvPr id="98308" name="Rezervirano mjesto broja slajda 3">
            <a:extLst>
              <a:ext uri="{FF2B5EF4-FFF2-40B4-BE49-F238E27FC236}">
                <a16:creationId xmlns="" xmlns:a16="http://schemas.microsoft.com/office/drawing/2014/main" id="{AD69B6F8-403A-4229-A78F-72A58CBEF3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55F8F2-A0E7-44D9-BF07-757FE8001938}" type="slidenum">
              <a:rPr lang="en-US" altLang="en-US" smtClean="0"/>
              <a:pPr>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zervirano mjesto slike slajda 1">
            <a:extLst>
              <a:ext uri="{FF2B5EF4-FFF2-40B4-BE49-F238E27FC236}">
                <a16:creationId xmlns="" xmlns:a16="http://schemas.microsoft.com/office/drawing/2014/main" id="{F6D06ADC-FB63-4C6F-BF86-A047B0B9E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zervirano mjesto bilježaka 2">
            <a:extLst>
              <a:ext uri="{FF2B5EF4-FFF2-40B4-BE49-F238E27FC236}">
                <a16:creationId xmlns="" xmlns:a16="http://schemas.microsoft.com/office/drawing/2014/main" id="{18A061A3-E3A8-48AF-BA14-321BAA081B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fournit un exemple de la façon dont une autorité compétente doit gérer son travail pour être efficace. Il porte sur l'étude de cas d'exercice de pouvoirs procéduraux dans le cadre d'une enquête. Le formateur doit l'utiliser pour rappeler aux participants que l'examen d'une demande relative à des preuves électroniques ne doit pas être considéré comme un procès. Il n'y a pas d'obligation de prouver qu'une infraction a été commise,</a:t>
            </a:r>
          </a:p>
          <a:p>
            <a:endParaRPr lang="en-US" altLang="en-US" dirty="0"/>
          </a:p>
        </p:txBody>
      </p:sp>
      <p:sp>
        <p:nvSpPr>
          <p:cNvPr id="88068" name="Rezervirano mjesto broja slajda 3">
            <a:extLst>
              <a:ext uri="{FF2B5EF4-FFF2-40B4-BE49-F238E27FC236}">
                <a16:creationId xmlns="" xmlns:a16="http://schemas.microsoft.com/office/drawing/2014/main" id="{5E43D968-3277-46FE-8E7E-565E1C6384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923B16-30DC-4DB5-B6CB-99A40CDDB516}" type="slidenum">
              <a:rPr lang="en-US" altLang="en-US" smtClean="0"/>
              <a:pPr>
                <a:spcBef>
                  <a:spcPct val="0"/>
                </a:spcBef>
              </a:pPr>
              <a:t>46</a:t>
            </a:fld>
            <a:endParaRPr lang="en-US" altLang="en-US"/>
          </a:p>
        </p:txBody>
      </p:sp>
    </p:spTree>
    <p:extLst>
      <p:ext uri="{BB962C8B-B14F-4D97-AF65-F5344CB8AC3E}">
        <p14:creationId xmlns:p14="http://schemas.microsoft.com/office/powerpoint/2010/main" val="1895497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zervirano mjesto slike slajda 1">
            <a:extLst>
              <a:ext uri="{FF2B5EF4-FFF2-40B4-BE49-F238E27FC236}">
                <a16:creationId xmlns="" xmlns:a16="http://schemas.microsoft.com/office/drawing/2014/main" id="{D995C145-351C-4DCF-BFC7-A50335AF99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zervirano mjesto bilježaka 2">
            <a:extLst>
              <a:ext uri="{FF2B5EF4-FFF2-40B4-BE49-F238E27FC236}">
                <a16:creationId xmlns="" xmlns:a16="http://schemas.microsoft.com/office/drawing/2014/main" id="{B589E378-9012-42A0-98FE-65361F0A7E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On trouve dans cette partie des recommandations et des considérations essentielles en lien avec la rédaction des injonctions ou la délivrance des autorisations permettant l'exercice de pouvoirs procéduraux.</a:t>
            </a:r>
            <a:endParaRPr lang="fr-FR" sz="1200" kern="1200" dirty="0">
              <a:solidFill>
                <a:schemeClr val="tx1"/>
              </a:solidFill>
              <a:effectLst/>
              <a:latin typeface="+mn-lt"/>
              <a:ea typeface="MS PGothic" pitchFamily="34" charset="-128"/>
              <a:cs typeface="ＭＳ Ｐゴシック" charset="0"/>
            </a:endParaRPr>
          </a:p>
        </p:txBody>
      </p:sp>
      <p:sp>
        <p:nvSpPr>
          <p:cNvPr id="100356" name="Rezervirano mjesto broja slajda 3">
            <a:extLst>
              <a:ext uri="{FF2B5EF4-FFF2-40B4-BE49-F238E27FC236}">
                <a16:creationId xmlns="" xmlns:a16="http://schemas.microsoft.com/office/drawing/2014/main" id="{FDADF9C8-8640-415E-8D26-552331949E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6E5A3F-BEAA-4CC5-8C87-A5E47152EA47}" type="slidenum">
              <a:rPr lang="en-US" altLang="en-US" smtClean="0"/>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zervirano mjesto slike slajda 1">
            <a:extLst>
              <a:ext uri="{FF2B5EF4-FFF2-40B4-BE49-F238E27FC236}">
                <a16:creationId xmlns="" xmlns:a16="http://schemas.microsoft.com/office/drawing/2014/main" id="{13BAE5D2-A049-4D1E-AFBA-63CB63C07E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zervirano mjesto bilježaka 2">
            <a:extLst>
              <a:ext uri="{FF2B5EF4-FFF2-40B4-BE49-F238E27FC236}">
                <a16:creationId xmlns="" xmlns:a16="http://schemas.microsoft.com/office/drawing/2014/main" id="{FC387622-4F32-4FC1-8C03-14FB07EBD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est une introduction aux autorisations et aux injonctions. Il montre qu'il y a en gros deux types d'exigences selon le système juridique. Lors de l'examen des demandes, dans le premier système, l'autorité compétente est habituellement tenue d'émettre une injonction écrite, tandis que dans le second système, l'autorité compétente doit généralement délivrer une autorisation orale.</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 formateur doit expliquer que la plupart des obligations mentionnées dans cette partie de la leçon s'appliquent aussi bien aux autorisations qu'aux injonctions, et aux deux systèmes juridiques.</a:t>
            </a:r>
            <a:endParaRPr lang="fr-FR" sz="1200" kern="1200" dirty="0">
              <a:solidFill>
                <a:schemeClr val="tx1"/>
              </a:solidFill>
              <a:effectLst/>
              <a:latin typeface="+mn-lt"/>
              <a:ea typeface="MS PGothic" pitchFamily="34" charset="-128"/>
              <a:cs typeface="ＭＳ Ｐゴシック" charset="0"/>
            </a:endParaRPr>
          </a:p>
        </p:txBody>
      </p:sp>
      <p:sp>
        <p:nvSpPr>
          <p:cNvPr id="102404" name="Rezervirano mjesto broja slajda 3">
            <a:extLst>
              <a:ext uri="{FF2B5EF4-FFF2-40B4-BE49-F238E27FC236}">
                <a16:creationId xmlns="" xmlns:a16="http://schemas.microsoft.com/office/drawing/2014/main" id="{8B84A64C-9AB0-4A6D-996A-E56EE80F16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5E2C45-85FF-44EC-80A7-4148136FCB78}" type="slidenum">
              <a:rPr lang="en-US" altLang="en-US" smtClean="0"/>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zervirano mjesto slike slajda 1">
            <a:extLst>
              <a:ext uri="{FF2B5EF4-FFF2-40B4-BE49-F238E27FC236}">
                <a16:creationId xmlns="" xmlns:a16="http://schemas.microsoft.com/office/drawing/2014/main" id="{54518568-31AE-41E1-AAAB-FAD94655A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zervirano mjesto bilježaka 2">
            <a:extLst>
              <a:ext uri="{FF2B5EF4-FFF2-40B4-BE49-F238E27FC236}">
                <a16:creationId xmlns="" xmlns:a16="http://schemas.microsoft.com/office/drawing/2014/main" id="{774E1ED5-E4F2-4D34-938B-5E7E7024E3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L'un des aspects essentiels de l'élaboration d'une injonction est de veiller à ce que le sujet – personne ou entité – soit clairement identifié dans le texte de l'autorisation. On s'assurera ainsi que les parties qui sont tenues d'agir (ou contre lesquelles une action doit être entreprise) sont connues au moment de la délivrance de l'autorisation. En règle générale, le sujet d'une autorisation est soit un fournisseur de services, soit une personne qui possède ou contrôle des données informatiques ou un système informatique. Le formateur doit expliquer qu'il est important d'identifier clairement le sujet – personne ou entité, et il doit également souligner que, très souvent, cette information n'est pas connue au moment de formuler la demande, auquel cas elle peut ne pas être précisée.</a:t>
            </a:r>
            <a:endParaRPr lang="fr-FR" sz="1200" kern="1200" dirty="0">
              <a:solidFill>
                <a:schemeClr val="tx1"/>
              </a:solidFill>
              <a:effectLst/>
              <a:latin typeface="+mn-lt"/>
              <a:ea typeface="MS PGothic" pitchFamily="34" charset="-128"/>
              <a:cs typeface="ＭＳ Ｐゴシック" charset="0"/>
            </a:endParaRPr>
          </a:p>
        </p:txBody>
      </p:sp>
      <p:sp>
        <p:nvSpPr>
          <p:cNvPr id="104452" name="Rezervirano mjesto broja slajda 3">
            <a:extLst>
              <a:ext uri="{FF2B5EF4-FFF2-40B4-BE49-F238E27FC236}">
                <a16:creationId xmlns="" xmlns:a16="http://schemas.microsoft.com/office/drawing/2014/main" id="{6C5E02FD-4A17-44E2-BC57-73A91A2E2F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510D066-E621-47BA-A9E9-EAA2065C4DD9}" type="slidenum">
              <a:rPr lang="en-US" altLang="en-US" smtClean="0"/>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zervirano mjesto slike slajda 1">
            <a:extLst>
              <a:ext uri="{FF2B5EF4-FFF2-40B4-BE49-F238E27FC236}">
                <a16:creationId xmlns="" xmlns:a16="http://schemas.microsoft.com/office/drawing/2014/main" id="{830D1650-00B1-4385-BB97-3A260B9BA3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zervirano mjesto bilježaka 2">
            <a:extLst>
              <a:ext uri="{FF2B5EF4-FFF2-40B4-BE49-F238E27FC236}">
                <a16:creationId xmlns="" xmlns:a16="http://schemas.microsoft.com/office/drawing/2014/main" id="{1D86B97C-B5B4-45BC-B7FE-4207181795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Il importe de rappeler aux participants qu'en fonction de leur droit interne, la mise en œuvre d'une mesure donnée passera nécessairement par l'examen d'une demande ou sera simplement soumise à autorisation judiciaire sans examen préalable.</a:t>
            </a:r>
          </a:p>
          <a:p>
            <a:pPr eaLnBrk="0"/>
            <a:r>
              <a:rPr lang="fr-FR" sz="1200" kern="1200" dirty="0" smtClean="0">
                <a:solidFill>
                  <a:schemeClr val="tx1"/>
                </a:solidFill>
                <a:effectLst/>
                <a:latin typeface="+mn-lt"/>
                <a:ea typeface="MS PGothic" pitchFamily="34" charset="-128"/>
                <a:cs typeface="ＭＳ Ｐゴシック" charset="0"/>
              </a:rPr>
              <a:t>Ce transparent concerne la deuxième situation, pour laquelle les principes de proportionnalité et de protection des droits de l'homme doivent également s'appliquer.</a:t>
            </a:r>
            <a:endParaRPr lang="fr-FR" sz="1200" kern="1200" dirty="0">
              <a:solidFill>
                <a:schemeClr val="tx1"/>
              </a:solidFill>
              <a:effectLst/>
              <a:latin typeface="+mn-lt"/>
              <a:ea typeface="MS PGothic" pitchFamily="34" charset="-128"/>
              <a:cs typeface="ＭＳ Ｐゴシック" charset="0"/>
            </a:endParaRPr>
          </a:p>
        </p:txBody>
      </p:sp>
      <p:sp>
        <p:nvSpPr>
          <p:cNvPr id="14340" name="Rezervirano mjesto broja slajda 3">
            <a:extLst>
              <a:ext uri="{FF2B5EF4-FFF2-40B4-BE49-F238E27FC236}">
                <a16:creationId xmlns="" xmlns:a16="http://schemas.microsoft.com/office/drawing/2014/main" id="{3B19E7F3-2055-4A93-B546-B6C5C3F8F1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D4658C-2472-4811-AB95-5D527F73C3DE}" type="slidenum">
              <a:rPr lang="en-US" altLang="en-US" smtClean="0"/>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zervirano mjesto slike slajda 1">
            <a:extLst>
              <a:ext uri="{FF2B5EF4-FFF2-40B4-BE49-F238E27FC236}">
                <a16:creationId xmlns="" xmlns:a16="http://schemas.microsoft.com/office/drawing/2014/main" id="{EBF33FE5-A513-4165-A6FA-51B1644A4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zervirano mjesto bilježaka 2">
            <a:extLst>
              <a:ext uri="{FF2B5EF4-FFF2-40B4-BE49-F238E27FC236}">
                <a16:creationId xmlns="" xmlns:a16="http://schemas.microsoft.com/office/drawing/2014/main" id="{92012F0B-147B-4705-8161-BDAE683814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fournit un exemple de sujet-entité figurant dans une autorisation destinée à obtenir des données de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 Le formateur doit préciser que ce transparent n'est qu'un exemple.</a:t>
            </a:r>
            <a:endParaRPr lang="fr-FR" sz="1200" kern="1200" dirty="0">
              <a:solidFill>
                <a:schemeClr val="tx1"/>
              </a:solidFill>
              <a:effectLst/>
              <a:latin typeface="+mn-lt"/>
              <a:ea typeface="MS PGothic" pitchFamily="34" charset="-128"/>
              <a:cs typeface="ＭＳ Ｐゴシック" charset="0"/>
            </a:endParaRPr>
          </a:p>
        </p:txBody>
      </p:sp>
      <p:sp>
        <p:nvSpPr>
          <p:cNvPr id="106500" name="Rezervirano mjesto broja slajda 3">
            <a:extLst>
              <a:ext uri="{FF2B5EF4-FFF2-40B4-BE49-F238E27FC236}">
                <a16:creationId xmlns="" xmlns:a16="http://schemas.microsoft.com/office/drawing/2014/main" id="{C3AE604F-6C7F-47EF-A46F-D5F53391B0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81BC83-BFEB-47A7-B7DE-7720E682E46A}" type="slidenum">
              <a:rPr lang="en-US" altLang="en-US" smtClean="0"/>
              <a:pPr>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zervirano mjesto slike slajda 1">
            <a:extLst>
              <a:ext uri="{FF2B5EF4-FFF2-40B4-BE49-F238E27FC236}">
                <a16:creationId xmlns="" xmlns:a16="http://schemas.microsoft.com/office/drawing/2014/main" id="{5A132B80-2956-44F6-9672-5BE16D5720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zervirano mjesto bilježaka 2">
            <a:extLst>
              <a:ext uri="{FF2B5EF4-FFF2-40B4-BE49-F238E27FC236}">
                <a16:creationId xmlns="" xmlns:a16="http://schemas.microsoft.com/office/drawing/2014/main" id="{AD2CFCBB-D085-470B-9599-BC58E1AE0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En plus de spécifier le sujet – personne ou entité – concerné, l'autorisation doit aussi spécifier le sujet – données ou communication – sur lequel elle porte. La mention précise des données ou de la communication concernées est une obligation qui s'applique à de nombreuses dispositions de la Convention de Budapest liées aux pouvoirs procéduraux.</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 formateur doit souligner que l'application de l'article 15 de la Convention de Budapest exige que les autorisations soient spécifiques en ce qui concerne les données. Même lorsqu'il n'est pas possible ou approprié de définir exactement sur quelles données informatiques ou communications porte l'injonction, il est recommandé d'être aussi précis que possible.</a:t>
            </a:r>
            <a:endParaRPr lang="fr-FR" sz="1200" kern="1200" dirty="0">
              <a:solidFill>
                <a:schemeClr val="tx1"/>
              </a:solidFill>
              <a:effectLst/>
              <a:latin typeface="+mn-lt"/>
              <a:ea typeface="MS PGothic" pitchFamily="34" charset="-128"/>
              <a:cs typeface="ＭＳ Ｐゴシック" charset="0"/>
            </a:endParaRPr>
          </a:p>
        </p:txBody>
      </p:sp>
      <p:sp>
        <p:nvSpPr>
          <p:cNvPr id="108548" name="Rezervirano mjesto broja slajda 3">
            <a:extLst>
              <a:ext uri="{FF2B5EF4-FFF2-40B4-BE49-F238E27FC236}">
                <a16:creationId xmlns="" xmlns:a16="http://schemas.microsoft.com/office/drawing/2014/main" id="{E6A78296-04BA-450A-A389-7B7CA59846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5F24059-D86F-4F6B-A1D7-2009685690C1}" type="slidenum">
              <a:rPr lang="en-US" altLang="en-US" smtClean="0"/>
              <a:pPr>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zervirano mjesto slike slajda 1">
            <a:extLst>
              <a:ext uri="{FF2B5EF4-FFF2-40B4-BE49-F238E27FC236}">
                <a16:creationId xmlns="" xmlns:a16="http://schemas.microsoft.com/office/drawing/2014/main" id="{0A05BB34-9EA3-4F3A-B439-42BDA5188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zervirano mjesto bilježaka 2">
            <a:extLst>
              <a:ext uri="{FF2B5EF4-FFF2-40B4-BE49-F238E27FC236}">
                <a16:creationId xmlns="" xmlns:a16="http://schemas.microsoft.com/office/drawing/2014/main" id="{BD5921AE-FA25-4E76-9221-15331F8D5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fournit un exemple de sujet-données figurant dans une autorisation destinée à obtenir des données de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 Le formateur doit préciser que ce transparent n'est qu'un exemple et qu'il ne dresse pas une liste exhaustive des sujets-données figurant dans l'autorisation.</a:t>
            </a:r>
            <a:endParaRPr lang="fr-FR" sz="1200" kern="1200" dirty="0">
              <a:solidFill>
                <a:schemeClr val="tx1"/>
              </a:solidFill>
              <a:effectLst/>
              <a:latin typeface="+mn-lt"/>
              <a:ea typeface="MS PGothic" pitchFamily="34" charset="-128"/>
              <a:cs typeface="ＭＳ Ｐゴシック" charset="0"/>
            </a:endParaRPr>
          </a:p>
        </p:txBody>
      </p:sp>
      <p:sp>
        <p:nvSpPr>
          <p:cNvPr id="110596" name="Rezervirano mjesto broja slajda 3">
            <a:extLst>
              <a:ext uri="{FF2B5EF4-FFF2-40B4-BE49-F238E27FC236}">
                <a16:creationId xmlns="" xmlns:a16="http://schemas.microsoft.com/office/drawing/2014/main" id="{47701C65-039E-43A4-99C9-3A30E4148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8AB792E-5D2F-45AE-91F5-A443D5E55E0D}" type="slidenum">
              <a:rPr lang="en-US" altLang="en-US" smtClean="0"/>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zervirano mjesto slike slajda 1">
            <a:extLst>
              <a:ext uri="{FF2B5EF4-FFF2-40B4-BE49-F238E27FC236}">
                <a16:creationId xmlns="" xmlns:a16="http://schemas.microsoft.com/office/drawing/2014/main" id="{580FE102-723C-4A63-8AC6-13E3BE4D95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zervirano mjesto bilježaka 2">
            <a:extLst>
              <a:ext uri="{FF2B5EF4-FFF2-40B4-BE49-F238E27FC236}">
                <a16:creationId xmlns="" xmlns:a16="http://schemas.microsoft.com/office/drawing/2014/main" id="{7290BD6E-E81A-4350-8A22-43ACDC7643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La portée du pouvoir doit être clairement précisée. Il s'agit d'indiquer ce que l'auxiliaire de justice est autorisé à faire dans le cadre du pouvoir procédural qui fait l'objet de la demande. Le transparent fournit un exemple des différentes mentions pouvant apparaître dans l'autorisation de perquisition et de saisie. De même, d'autres pouvoirs procéduraux relevant de la Convention de Budapest peuvent avoir des champs d'application variables, qu'il convient de prendre en compte et de préciser clairement. Dans le cas d'une injonction d'intercepter des données relatives au contenu par exemple, il convient de préciser si les données interceptées doivent être stockées et, si oui, comment.</a:t>
            </a:r>
            <a:endParaRPr lang="fr-FR" sz="1200" kern="1200" dirty="0">
              <a:solidFill>
                <a:schemeClr val="tx1"/>
              </a:solidFill>
              <a:effectLst/>
              <a:latin typeface="+mn-lt"/>
              <a:ea typeface="MS PGothic" pitchFamily="34" charset="-128"/>
              <a:cs typeface="ＭＳ Ｐゴシック" charset="0"/>
            </a:endParaRPr>
          </a:p>
        </p:txBody>
      </p:sp>
      <p:sp>
        <p:nvSpPr>
          <p:cNvPr id="112644" name="Rezervirano mjesto broja slajda 3">
            <a:extLst>
              <a:ext uri="{FF2B5EF4-FFF2-40B4-BE49-F238E27FC236}">
                <a16:creationId xmlns="" xmlns:a16="http://schemas.microsoft.com/office/drawing/2014/main" id="{1EEEC426-5C7C-4C8C-99C4-2A3AA765B7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70CE3F-3264-411A-836C-15C87FC503B2}" type="slidenum">
              <a:rPr lang="en-US" altLang="en-US" smtClean="0"/>
              <a:pPr>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zervirano mjesto slike slajda 1">
            <a:extLst>
              <a:ext uri="{FF2B5EF4-FFF2-40B4-BE49-F238E27FC236}">
                <a16:creationId xmlns="" xmlns:a16="http://schemas.microsoft.com/office/drawing/2014/main" id="{2A7694DA-DFD8-4AC8-8D89-85FF39064E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zervirano mjesto bilježaka 2">
            <a:extLst>
              <a:ext uri="{FF2B5EF4-FFF2-40B4-BE49-F238E27FC236}">
                <a16:creationId xmlns="" xmlns:a16="http://schemas.microsoft.com/office/drawing/2014/main" id="{36BF2614-B181-498C-A7DC-C2506DDE46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fournit un exemple de champ d'application des pouvoirs tel qu'il figure dans la demande d'autorisation en vue d'obtenir des données de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 Le formateur doit préciser que ce transparent n'est qu'un exemple et qu'il ne dresse pas une liste exhaustive des pouvoirs pouvant faire l'objet d'une demande.</a:t>
            </a:r>
            <a:endParaRPr lang="fr-FR" sz="1200" kern="1200" dirty="0">
              <a:solidFill>
                <a:schemeClr val="tx1"/>
              </a:solidFill>
              <a:effectLst/>
              <a:latin typeface="+mn-lt"/>
              <a:ea typeface="MS PGothic" pitchFamily="34" charset="-128"/>
              <a:cs typeface="ＭＳ Ｐゴシック" charset="0"/>
            </a:endParaRPr>
          </a:p>
        </p:txBody>
      </p:sp>
      <p:sp>
        <p:nvSpPr>
          <p:cNvPr id="114692" name="Rezervirano mjesto broja slajda 3">
            <a:extLst>
              <a:ext uri="{FF2B5EF4-FFF2-40B4-BE49-F238E27FC236}">
                <a16:creationId xmlns="" xmlns:a16="http://schemas.microsoft.com/office/drawing/2014/main" id="{63C8AC77-57B5-4405-8639-57101E026B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606F62D-9464-4F8D-B16A-192CF913BEC7}" type="slidenum">
              <a:rPr lang="en-US" altLang="en-US" smtClean="0"/>
              <a:pPr>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zervirano mjesto slike slajda 1">
            <a:extLst>
              <a:ext uri="{FF2B5EF4-FFF2-40B4-BE49-F238E27FC236}">
                <a16:creationId xmlns="" xmlns:a16="http://schemas.microsoft.com/office/drawing/2014/main" id="{2E674857-2F03-4B84-9CE7-9A01CA8807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zervirano mjesto bilježaka 2">
            <a:extLst>
              <a:ext uri="{FF2B5EF4-FFF2-40B4-BE49-F238E27FC236}">
                <a16:creationId xmlns="" xmlns:a16="http://schemas.microsoft.com/office/drawing/2014/main" id="{48FA3989-7319-4F57-A74C-AA31BD68E9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Autre sauvegarde prévue par l'article 15 de la Convention de Budapest : la durée de l'exercice du pouvoir procédural doit être clairement spécifiée. La délivrance d'une autorisation de durée indéterminée n'est pas compatible avec l'article 15.</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Ce transparent fournit des exemples de la façon dont la durée de différents pouvoirs procéduraux peut être limitée et clairement spécifiée. Certaines autorisations peuvent nécessiter d'être renouvelées dans le cas où les objectifs ne seraient pas atteints dans le délai prescrit. En pareil cas, l'autorisation peut indiquer la marche à suivre pour demander un renouvellement (sans avoir à déposer une nouvelle demande, qui, sans cela, serait obligatoire en vertu de la législation). L'autorisation peut aussi restreindre les renouvellements à certains motifs.</a:t>
            </a:r>
            <a:endParaRPr lang="fr-FR" sz="1200" kern="1200" dirty="0">
              <a:solidFill>
                <a:schemeClr val="tx1"/>
              </a:solidFill>
              <a:effectLst/>
              <a:latin typeface="+mn-lt"/>
              <a:ea typeface="MS PGothic" pitchFamily="34" charset="-128"/>
              <a:cs typeface="ＭＳ Ｐゴシック" charset="0"/>
            </a:endParaRPr>
          </a:p>
        </p:txBody>
      </p:sp>
      <p:sp>
        <p:nvSpPr>
          <p:cNvPr id="116740" name="Rezervirano mjesto broja slajda 3">
            <a:extLst>
              <a:ext uri="{FF2B5EF4-FFF2-40B4-BE49-F238E27FC236}">
                <a16:creationId xmlns="" xmlns:a16="http://schemas.microsoft.com/office/drawing/2014/main" id="{73B1511F-A91F-4EB0-ACFC-4151CEAE22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E85C5E-D709-4921-83DF-26CE4EA5C227}" type="slidenum">
              <a:rPr lang="en-US" altLang="en-US" smtClean="0"/>
              <a:pPr>
                <a:spcBef>
                  <a:spcPct val="0"/>
                </a:spcBef>
              </a:pPr>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zervirano mjesto slike slajda 1">
            <a:extLst>
              <a:ext uri="{FF2B5EF4-FFF2-40B4-BE49-F238E27FC236}">
                <a16:creationId xmlns="" xmlns:a16="http://schemas.microsoft.com/office/drawing/2014/main" id="{BA64E3CC-AC3F-4CE3-B9D5-EB48D37A60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zervirano mjesto bilježaka 2">
            <a:extLst>
              <a:ext uri="{FF2B5EF4-FFF2-40B4-BE49-F238E27FC236}">
                <a16:creationId xmlns="" xmlns:a16="http://schemas.microsoft.com/office/drawing/2014/main" id="{EAEE636E-116B-42BE-A86C-60483EA0A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fournit un exemple de la durée d'exercice des pouvoirs telle qu'elle figure dans la demande d'autorisation en vue d'obtenir des données de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 Le formateur doit préciser que ce transparent n'est qu'un exemple.</a:t>
            </a:r>
            <a:endParaRPr lang="fr-FR" sz="1200" kern="1200" dirty="0">
              <a:solidFill>
                <a:schemeClr val="tx1"/>
              </a:solidFill>
              <a:effectLst/>
              <a:latin typeface="+mn-lt"/>
              <a:ea typeface="MS PGothic" pitchFamily="34" charset="-128"/>
              <a:cs typeface="ＭＳ Ｐゴシック" charset="0"/>
            </a:endParaRPr>
          </a:p>
        </p:txBody>
      </p:sp>
      <p:sp>
        <p:nvSpPr>
          <p:cNvPr id="118788" name="Rezervirano mjesto broja slajda 3">
            <a:extLst>
              <a:ext uri="{FF2B5EF4-FFF2-40B4-BE49-F238E27FC236}">
                <a16:creationId xmlns="" xmlns:a16="http://schemas.microsoft.com/office/drawing/2014/main" id="{09CABFC9-AAC5-411E-96BD-4AAA630FE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9AA39CB-FBFE-4296-B589-100DB59113DA}" type="slidenum">
              <a:rPr lang="en-US" altLang="en-US" smtClean="0"/>
              <a:pPr>
                <a:spcBef>
                  <a:spcPct val="0"/>
                </a:spcBef>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zervirano mjesto slike slajda 1">
            <a:extLst>
              <a:ext uri="{FF2B5EF4-FFF2-40B4-BE49-F238E27FC236}">
                <a16:creationId xmlns="" xmlns:a16="http://schemas.microsoft.com/office/drawing/2014/main" id="{F7D19A3A-3E28-4595-B575-8C506DB771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zervirano mjesto bilježaka 2">
            <a:extLst>
              <a:ext uri="{FF2B5EF4-FFF2-40B4-BE49-F238E27FC236}">
                <a16:creationId xmlns="" xmlns:a16="http://schemas.microsoft.com/office/drawing/2014/main" id="{502A1E35-3781-4007-AEDA-3016C96BC6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L'autorisation ne doit pas être vague; elle doit indiquer précisément comment le pouvoir procédural doit être mis en œuvre. Le manque de clarté à cet égard pourrait conduire à un abus du pouvoir procédural concerné, ce qui serait contraire à l'esprit de l'article 15 de la Convention de Budapest. Le formateur doit utiliser ce transparent pour fournir </a:t>
            </a:r>
            <a:r>
              <a:rPr lang="fr-FR" sz="1200" kern="1200" smtClean="0">
                <a:solidFill>
                  <a:schemeClr val="tx1"/>
                </a:solidFill>
                <a:effectLst/>
                <a:latin typeface="+mn-lt"/>
                <a:ea typeface="MS PGothic" pitchFamily="34" charset="-128"/>
                <a:cs typeface="ＭＳ Ｐゴシック" charset="0"/>
              </a:rPr>
              <a:t>aux </a:t>
            </a:r>
            <a:r>
              <a:rPr lang="fr-FR" sz="1200" kern="1200" smtClean="0">
                <a:solidFill>
                  <a:schemeClr val="tx1"/>
                </a:solidFill>
                <a:effectLst/>
                <a:latin typeface="+mn-lt"/>
                <a:ea typeface="MS PGothic" pitchFamily="34" charset="-128"/>
                <a:cs typeface="ＭＳ Ｐゴシック" charset="0"/>
              </a:rPr>
              <a:t>stagiaires des </a:t>
            </a:r>
            <a:r>
              <a:rPr lang="fr-FR" sz="1200" kern="1200" dirty="0" smtClean="0">
                <a:solidFill>
                  <a:schemeClr val="tx1"/>
                </a:solidFill>
                <a:effectLst/>
                <a:latin typeface="+mn-lt"/>
                <a:ea typeface="MS PGothic" pitchFamily="34" charset="-128"/>
                <a:cs typeface="ＭＳ Ｐゴシック" charset="0"/>
              </a:rPr>
              <a:t>exemples de mentions à faire figurer dans l'injonction. Il convient d'expliquer au juge que les mécanismes peuvent varier selon les scénarios, et le juge doit faire preuve d'une certaine souplesse, dans les limites du droit interne, pour ménager un juste équilibre entre les intérêts des services de répression et les droits des parties concernées.</a:t>
            </a:r>
            <a:endParaRPr lang="fr-FR" sz="1200" kern="1200" dirty="0">
              <a:solidFill>
                <a:schemeClr val="tx1"/>
              </a:solidFill>
              <a:effectLst/>
              <a:latin typeface="+mn-lt"/>
              <a:ea typeface="MS PGothic" pitchFamily="34" charset="-128"/>
              <a:cs typeface="ＭＳ Ｐゴシック" charset="0"/>
            </a:endParaRPr>
          </a:p>
        </p:txBody>
      </p:sp>
      <p:sp>
        <p:nvSpPr>
          <p:cNvPr id="120836" name="Rezervirano mjesto broja slajda 3">
            <a:extLst>
              <a:ext uri="{FF2B5EF4-FFF2-40B4-BE49-F238E27FC236}">
                <a16:creationId xmlns="" xmlns:a16="http://schemas.microsoft.com/office/drawing/2014/main" id="{B92B4982-CFB9-4CC0-AA38-27656BB49A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B8A8A8-BCA4-4911-86A7-319594EA5ED0}" type="slidenum">
              <a:rPr lang="en-US" altLang="en-US" smtClean="0"/>
              <a:pPr>
                <a:spcBef>
                  <a:spcPct val="0"/>
                </a:spcBef>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zervirano mjesto slike slajda 1">
            <a:extLst>
              <a:ext uri="{FF2B5EF4-FFF2-40B4-BE49-F238E27FC236}">
                <a16:creationId xmlns="" xmlns:a16="http://schemas.microsoft.com/office/drawing/2014/main" id="{44AE8E24-D444-46E1-9F9B-DD36D8AD3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zervirano mjesto bilježaka 2">
            <a:extLst>
              <a:ext uri="{FF2B5EF4-FFF2-40B4-BE49-F238E27FC236}">
                <a16:creationId xmlns="" xmlns:a16="http://schemas.microsoft.com/office/drawing/2014/main" id="{4249A7DE-A250-45AF-B1C3-73DDF02BF5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L'autorisation doit aussi préciser comment le pouvoir doit être exercé. Il s'agit par exemple d'indiquer la durée de l'exécution, le nom des personnes chargées de l'exécution et le nom des personnes qui pourront accompagner le ou les exécutants. Le formateur peut aussi présenter d'autres aspects relatifs à l'exercice du pouvoir concerné : confidentialité, exigences de communication pendant et après l'exercice du pouvoir, etc.</a:t>
            </a:r>
            <a:endParaRPr lang="fr-FR" sz="1200" kern="1200" dirty="0">
              <a:solidFill>
                <a:schemeClr val="tx1"/>
              </a:solidFill>
              <a:effectLst/>
              <a:latin typeface="+mn-lt"/>
              <a:ea typeface="MS PGothic" pitchFamily="34" charset="-128"/>
              <a:cs typeface="ＭＳ Ｐゴシック" charset="0"/>
            </a:endParaRPr>
          </a:p>
        </p:txBody>
      </p:sp>
      <p:sp>
        <p:nvSpPr>
          <p:cNvPr id="122884" name="Rezervirano mjesto broja slajda 3">
            <a:extLst>
              <a:ext uri="{FF2B5EF4-FFF2-40B4-BE49-F238E27FC236}">
                <a16:creationId xmlns="" xmlns:a16="http://schemas.microsoft.com/office/drawing/2014/main" id="{2711DA87-AF5A-41C4-8F37-36FF59D3A8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F37A80-9A35-4C98-A05E-9A62B3AD8C89}" type="slidenum">
              <a:rPr lang="en-US" altLang="en-US" smtClean="0"/>
              <a:pPr>
                <a:spcBef>
                  <a:spcPct val="0"/>
                </a:spcBef>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zervirano mjesto slike slajda 1">
            <a:extLst>
              <a:ext uri="{FF2B5EF4-FFF2-40B4-BE49-F238E27FC236}">
                <a16:creationId xmlns="" xmlns:a16="http://schemas.microsoft.com/office/drawing/2014/main" id="{79CDE7EB-4CE6-4CEE-85D6-725C62796A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zervirano mjesto bilježaka 2">
            <a:extLst>
              <a:ext uri="{FF2B5EF4-FFF2-40B4-BE49-F238E27FC236}">
                <a16:creationId xmlns="" xmlns:a16="http://schemas.microsoft.com/office/drawing/2014/main" id="{8888D780-F260-421F-AC0C-B1F4CDCD60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Il arrive que le procureur ne dispose pas de l'expertise technique ou des informations nécessaires sur les données informatiques ou le fonctionnement des ordinateurs pour exercer comme il convient les pouvoirs faisant l'objet de la demande.  Dans ce cas, il est probable que la demande inclue une demande d'assistance par des personnes désignées ou non désignées pour exercer le pouvoir. Le formateur doit utiliser ce transparent pour fournir des exemples de la fourniture éventuelle d'une assistance indiquée dans l'autorisation.</a:t>
            </a:r>
            <a:endParaRPr lang="fr-FR" sz="1200" kern="1200" dirty="0">
              <a:solidFill>
                <a:schemeClr val="tx1"/>
              </a:solidFill>
              <a:effectLst/>
              <a:latin typeface="+mn-lt"/>
              <a:ea typeface="MS PGothic" pitchFamily="34" charset="-128"/>
              <a:cs typeface="ＭＳ Ｐゴシック" charset="0"/>
            </a:endParaRPr>
          </a:p>
        </p:txBody>
      </p:sp>
      <p:sp>
        <p:nvSpPr>
          <p:cNvPr id="124932" name="Rezervirano mjesto broja slajda 3">
            <a:extLst>
              <a:ext uri="{FF2B5EF4-FFF2-40B4-BE49-F238E27FC236}">
                <a16:creationId xmlns="" xmlns:a16="http://schemas.microsoft.com/office/drawing/2014/main" id="{D7A2EE86-B23B-4303-BA41-19D08E25C3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4C4B49A-E6E0-426C-8CEB-C74075DE6AAA}" type="slidenum">
              <a:rPr lang="en-US" altLang="en-US" smtClean="0"/>
              <a:pPr>
                <a:spcBef>
                  <a:spcPct val="0"/>
                </a:spcBef>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zervirano mjesto slike slajda 1">
            <a:extLst>
              <a:ext uri="{FF2B5EF4-FFF2-40B4-BE49-F238E27FC236}">
                <a16:creationId xmlns="" xmlns:a16="http://schemas.microsoft.com/office/drawing/2014/main" id="{EBCA2912-A5A4-4346-9910-3DCE3868E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zervirano mjesto bilježaka 2">
            <a:extLst>
              <a:ext uri="{FF2B5EF4-FFF2-40B4-BE49-F238E27FC236}">
                <a16:creationId xmlns="" xmlns:a16="http://schemas.microsoft.com/office/drawing/2014/main" id="{9660C1A5-CEE0-41F1-9986-0D10C09ED6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Il importe de rappeler aux participants qu'en fonction de leur droit interne, la mise en œuvre d'une mesure donnée passera nécessairement par l'examen d'une demande ou sera simplement soumise à autorisation judiciaire sans examen préalable.</a:t>
            </a:r>
          </a:p>
          <a:p>
            <a:pPr eaLnBrk="0"/>
            <a:r>
              <a:rPr lang="fr-FR" sz="1200" kern="1200" dirty="0" smtClean="0">
                <a:solidFill>
                  <a:schemeClr val="tx1"/>
                </a:solidFill>
                <a:effectLst/>
                <a:latin typeface="+mn-lt"/>
                <a:ea typeface="MS PGothic" pitchFamily="34" charset="-128"/>
                <a:cs typeface="ＭＳ Ｐゴシック" charset="0"/>
              </a:rPr>
              <a:t>Ce transparent concerne la première situation.</a:t>
            </a:r>
            <a:endParaRPr lang="fr-FR" sz="1200" kern="1200" dirty="0">
              <a:solidFill>
                <a:schemeClr val="tx1"/>
              </a:solidFill>
              <a:effectLst/>
              <a:latin typeface="+mn-lt"/>
              <a:ea typeface="MS PGothic" pitchFamily="34" charset="-128"/>
              <a:cs typeface="ＭＳ Ｐゴシック" charset="0"/>
            </a:endParaRPr>
          </a:p>
        </p:txBody>
      </p:sp>
      <p:sp>
        <p:nvSpPr>
          <p:cNvPr id="12292" name="Rezervirano mjesto broja slajda 3">
            <a:extLst>
              <a:ext uri="{FF2B5EF4-FFF2-40B4-BE49-F238E27FC236}">
                <a16:creationId xmlns="" xmlns:a16="http://schemas.microsoft.com/office/drawing/2014/main" id="{AEEFE235-27A3-473E-ACBE-7462C7A844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48F028-1927-4830-9B1A-BDCC47FDC606}" type="slidenum">
              <a:rPr lang="en-US" altLang="en-US" smtClean="0"/>
              <a:pPr>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zervirano mjesto slike slajda 1">
            <a:extLst>
              <a:ext uri="{FF2B5EF4-FFF2-40B4-BE49-F238E27FC236}">
                <a16:creationId xmlns="" xmlns:a16="http://schemas.microsoft.com/office/drawing/2014/main" id="{45B5C8B9-E696-4ABF-8C24-5E0259BD2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zervirano mjesto bilježaka 2">
            <a:extLst>
              <a:ext uri="{FF2B5EF4-FFF2-40B4-BE49-F238E27FC236}">
                <a16:creationId xmlns="" xmlns:a16="http://schemas.microsoft.com/office/drawing/2014/main" id="{4CE5B9F9-5BBC-4B9C-9F5C-CC86A7763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fournit un exemple de personnes qui accompagnent le demandeur pour obtenir des données de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 Le formateur doit préciser que ce transparent n'est qu'un exemple.</a:t>
            </a:r>
            <a:endParaRPr lang="fr-FR" sz="1200" kern="1200" dirty="0">
              <a:solidFill>
                <a:schemeClr val="tx1"/>
              </a:solidFill>
              <a:effectLst/>
              <a:latin typeface="+mn-lt"/>
              <a:ea typeface="MS PGothic" pitchFamily="34" charset="-128"/>
              <a:cs typeface="ＭＳ Ｐゴシック" charset="0"/>
            </a:endParaRPr>
          </a:p>
        </p:txBody>
      </p:sp>
      <p:sp>
        <p:nvSpPr>
          <p:cNvPr id="126980" name="Rezervirano mjesto broja slajda 3">
            <a:extLst>
              <a:ext uri="{FF2B5EF4-FFF2-40B4-BE49-F238E27FC236}">
                <a16:creationId xmlns="" xmlns:a16="http://schemas.microsoft.com/office/drawing/2014/main" id="{18A2AB34-E19B-43BD-B640-67D5A9444B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59FE354-ED72-4368-A137-E8FC8B16B630}" type="slidenum">
              <a:rPr lang="en-US" altLang="en-US" smtClean="0"/>
              <a:pPr>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zervirano mjesto slike slajda 1">
            <a:extLst>
              <a:ext uri="{FF2B5EF4-FFF2-40B4-BE49-F238E27FC236}">
                <a16:creationId xmlns="" xmlns:a16="http://schemas.microsoft.com/office/drawing/2014/main" id="{08343154-578D-4BED-8BF9-963244D18B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zervirano mjesto bilježaka 2">
            <a:extLst>
              <a:ext uri="{FF2B5EF4-FFF2-40B4-BE49-F238E27FC236}">
                <a16:creationId xmlns="" xmlns:a16="http://schemas.microsoft.com/office/drawing/2014/main" id="{5CBAFAB2-16FF-4C54-8065-08B85E28B1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just" defTabSz="4572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mn-lt"/>
                <a:ea typeface="MS PGothic" pitchFamily="34" charset="-128"/>
                <a:cs typeface="ＭＳ Ｐゴシック" charset="0"/>
              </a:rPr>
              <a:t>Très souvent, les informations nécessaires pour appuyer les raisons invoquées dans une demande ne sont pas disponibles au stade initial (c'est-à-dire au moment de l'examen de la demande). Le formateur doit expliquer qu'il peut être possible, conformément au droit interne, de délivrer une autorisation provisoire permettant l'exercice préliminaire ou limité d'un pouvoir procédural sous réserve que des informations complémentaires soient présentées ultérieurement. Dès que ces informations complémentaires sont disponibles, l'autorisation provisoire peut être confirmée ou prolongée, éventuellement après un examen de la demande. </a:t>
            </a:r>
          </a:p>
          <a:p>
            <a:pPr algn="just"/>
            <a:endParaRPr lang="hr-HR" altLang="en-US" dirty="0"/>
          </a:p>
        </p:txBody>
      </p:sp>
      <p:sp>
        <p:nvSpPr>
          <p:cNvPr id="129028" name="Rezervirano mjesto broja slajda 3">
            <a:extLst>
              <a:ext uri="{FF2B5EF4-FFF2-40B4-BE49-F238E27FC236}">
                <a16:creationId xmlns="" xmlns:a16="http://schemas.microsoft.com/office/drawing/2014/main" id="{429E7065-6057-44DD-B2B4-EAD7C17BFC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0B828D-74C6-4BDF-8E4E-40F53D1E5DEE}" type="slidenum">
              <a:rPr lang="en-US" altLang="en-US" smtClean="0"/>
              <a:pPr>
                <a:spcBef>
                  <a:spcPct val="0"/>
                </a:spcBef>
              </a:pPr>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 xmlns:a16="http://schemas.microsoft.com/office/drawing/2014/main" id="{20847964-C813-44D1-A249-1EA7746E8E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 xmlns:a16="http://schemas.microsoft.com/office/drawing/2014/main" id="{28973949-8894-4C07-90A2-97E5FD3BFAF1}"/>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1200" kern="1200" dirty="0" smtClean="0">
                <a:solidFill>
                  <a:schemeClr val="tx1"/>
                </a:solidFill>
                <a:effectLst/>
                <a:latin typeface="+mn-lt"/>
                <a:ea typeface="MS PGothic" pitchFamily="34" charset="-128"/>
                <a:cs typeface="ＭＳ Ｐゴシック" charset="0"/>
              </a:rPr>
              <a:t>Cette sous-partie de la leçon décrit des exemples de sauvegardes qui peuvent être mentionnés dans une partie de l'autorisation.</a:t>
            </a:r>
            <a:endParaRPr lang="en-GB" altLang="sr-Latn-R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zervirano mjesto slike slajda 1">
            <a:extLst>
              <a:ext uri="{FF2B5EF4-FFF2-40B4-BE49-F238E27FC236}">
                <a16:creationId xmlns="" xmlns:a16="http://schemas.microsoft.com/office/drawing/2014/main" id="{55A171B3-5332-4B66-B1BB-5EABAFAFB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zervirano mjesto bilježaka 2">
            <a:extLst>
              <a:ext uri="{FF2B5EF4-FFF2-40B4-BE49-F238E27FC236}">
                <a16:creationId xmlns="" xmlns:a16="http://schemas.microsoft.com/office/drawing/2014/main" id="{AE87E1C5-5F0E-4A70-BDD4-5C14086E1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concerne le principe de la proportionnalité et les considérations touchant à ce principe qui doivent figurer dans toute autorisation accordée. Le formateur doit expliquer qu'il est important de respecter le principe de la proportionnalité dans l'autorisation et, en particulier, de ménager un juste équilibre entre les droits des services de répression/de poursuite, des personnes concernées par l'enquête et des tiers touchés par l'exercice du pouvoir procédural.</a:t>
            </a:r>
            <a:endParaRPr lang="fr-FR" sz="1200" kern="1200" dirty="0">
              <a:solidFill>
                <a:schemeClr val="tx1"/>
              </a:solidFill>
              <a:effectLst/>
              <a:latin typeface="+mn-lt"/>
              <a:ea typeface="MS PGothic" pitchFamily="34" charset="-128"/>
              <a:cs typeface="ＭＳ Ｐゴシック" charset="0"/>
            </a:endParaRPr>
          </a:p>
        </p:txBody>
      </p:sp>
      <p:sp>
        <p:nvSpPr>
          <p:cNvPr id="137220" name="Rezervirano mjesto broja slajda 3">
            <a:extLst>
              <a:ext uri="{FF2B5EF4-FFF2-40B4-BE49-F238E27FC236}">
                <a16:creationId xmlns="" xmlns:a16="http://schemas.microsoft.com/office/drawing/2014/main" id="{A0620F4B-5EC9-4180-AE5F-A77BC7908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2B80DF-D6B5-4585-BD24-8271A562BC9E}" type="slidenum">
              <a:rPr lang="en-US" altLang="en-US" smtClean="0"/>
              <a:pPr>
                <a:spcBef>
                  <a:spcPct val="0"/>
                </a:spcBef>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zervirano mjesto slike slajda 1">
            <a:extLst>
              <a:ext uri="{FF2B5EF4-FFF2-40B4-BE49-F238E27FC236}">
                <a16:creationId xmlns="" xmlns:a16="http://schemas.microsoft.com/office/drawing/2014/main" id="{55A171B3-5332-4B66-B1BB-5EABAFAFB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zervirano mjesto bilježaka 2">
            <a:extLst>
              <a:ext uri="{FF2B5EF4-FFF2-40B4-BE49-F238E27FC236}">
                <a16:creationId xmlns="" xmlns:a16="http://schemas.microsoft.com/office/drawing/2014/main" id="{AE87E1C5-5F0E-4A70-BDD4-5C14086E1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met en avant certains aspects qu'il faut examiner pour déterminer si l'autorisation de la demande respecte le principe de la proportionnalité.</a:t>
            </a:r>
            <a:endParaRPr lang="fr-FR" sz="1200" kern="1200" dirty="0">
              <a:solidFill>
                <a:schemeClr val="tx1"/>
              </a:solidFill>
              <a:effectLst/>
              <a:latin typeface="+mn-lt"/>
              <a:ea typeface="MS PGothic" pitchFamily="34" charset="-128"/>
              <a:cs typeface="ＭＳ Ｐゴシック" charset="0"/>
            </a:endParaRPr>
          </a:p>
        </p:txBody>
      </p:sp>
      <p:sp>
        <p:nvSpPr>
          <p:cNvPr id="137220" name="Rezervirano mjesto broja slajda 3">
            <a:extLst>
              <a:ext uri="{FF2B5EF4-FFF2-40B4-BE49-F238E27FC236}">
                <a16:creationId xmlns="" xmlns:a16="http://schemas.microsoft.com/office/drawing/2014/main" id="{A0620F4B-5EC9-4180-AE5F-A77BC7908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2B80DF-D6B5-4585-BD24-8271A562BC9E}" type="slidenum">
              <a:rPr lang="en-US" altLang="en-US" smtClean="0"/>
              <a:pPr>
                <a:spcBef>
                  <a:spcPct val="0"/>
                </a:spcBef>
              </a:pPr>
              <a:t>64</a:t>
            </a:fld>
            <a:endParaRPr lang="en-US" altLang="en-US"/>
          </a:p>
        </p:txBody>
      </p:sp>
    </p:spTree>
    <p:extLst>
      <p:ext uri="{BB962C8B-B14F-4D97-AF65-F5344CB8AC3E}">
        <p14:creationId xmlns:p14="http://schemas.microsoft.com/office/powerpoint/2010/main" val="30473757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zervirano mjesto slike slajda 1">
            <a:extLst>
              <a:ext uri="{FF2B5EF4-FFF2-40B4-BE49-F238E27FC236}">
                <a16:creationId xmlns="" xmlns:a16="http://schemas.microsoft.com/office/drawing/2014/main" id="{640976EA-AF76-4AD1-8087-8B2C8716AA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zervirano mjesto bilježaka 2">
            <a:extLst>
              <a:ext uri="{FF2B5EF4-FFF2-40B4-BE49-F238E27FC236}">
                <a16:creationId xmlns="" xmlns:a16="http://schemas.microsoft.com/office/drawing/2014/main" id="{79F59BE6-96CC-4571-A25F-289299B930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présente un certain nombre de mesures pouvant</a:t>
            </a:r>
            <a:r>
              <a:rPr lang="fr-FR" sz="1200" kern="1200" baseline="0" dirty="0" smtClean="0">
                <a:solidFill>
                  <a:schemeClr val="tx1"/>
                </a:solidFill>
                <a:effectLst/>
                <a:latin typeface="+mn-lt"/>
                <a:ea typeface="MS PGothic" pitchFamily="34" charset="-128"/>
                <a:cs typeface="ＭＳ Ｐゴシック" charset="0"/>
              </a:rPr>
              <a:t> </a:t>
            </a:r>
            <a:r>
              <a:rPr lang="fr-FR" sz="1200" kern="1200" dirty="0" smtClean="0">
                <a:solidFill>
                  <a:schemeClr val="tx1"/>
                </a:solidFill>
                <a:effectLst/>
                <a:latin typeface="+mn-lt"/>
                <a:ea typeface="MS PGothic" pitchFamily="34" charset="-128"/>
                <a:cs typeface="ＭＳ Ｐゴシック" charset="0"/>
              </a:rPr>
              <a:t>être mentionnées dans l'autorisation</a:t>
            </a:r>
            <a:r>
              <a:rPr lang="fr-FR" sz="1200" kern="1200" baseline="0" dirty="0" smtClean="0">
                <a:solidFill>
                  <a:schemeClr val="tx1"/>
                </a:solidFill>
                <a:effectLst/>
                <a:latin typeface="+mn-lt"/>
                <a:ea typeface="MS PGothic" pitchFamily="34" charset="-128"/>
                <a:cs typeface="ＭＳ Ｐゴシック" charset="0"/>
              </a:rPr>
              <a:t> et </a:t>
            </a:r>
            <a:r>
              <a:rPr lang="fr-FR" sz="1200" kern="1200" dirty="0" smtClean="0">
                <a:solidFill>
                  <a:schemeClr val="tx1"/>
                </a:solidFill>
                <a:effectLst/>
                <a:latin typeface="+mn-lt"/>
                <a:ea typeface="MS PGothic" pitchFamily="34" charset="-128"/>
                <a:cs typeface="ＭＳ Ｐゴシック" charset="0"/>
              </a:rPr>
              <a:t>dont le but est d'offrir une protection pendant l'exercice des pouvoirs. Il s'agit notamment de prévoir la présence de personnes neutres ou, selon le cas, de délivrer aux personnes concernées, après l'application des mesures, une note d'information concernant les pouvoirs qui ont été exercés.</a:t>
            </a:r>
            <a:endParaRPr lang="fr-FR" sz="1200" kern="1200" dirty="0">
              <a:solidFill>
                <a:schemeClr val="tx1"/>
              </a:solidFill>
              <a:effectLst/>
              <a:latin typeface="+mn-lt"/>
              <a:ea typeface="MS PGothic" pitchFamily="34" charset="-128"/>
              <a:cs typeface="ＭＳ Ｐゴシック" charset="0"/>
            </a:endParaRPr>
          </a:p>
        </p:txBody>
      </p:sp>
      <p:sp>
        <p:nvSpPr>
          <p:cNvPr id="139268" name="Rezervirano mjesto broja slajda 3">
            <a:extLst>
              <a:ext uri="{FF2B5EF4-FFF2-40B4-BE49-F238E27FC236}">
                <a16:creationId xmlns="" xmlns:a16="http://schemas.microsoft.com/office/drawing/2014/main" id="{57F04BF8-B68A-49A3-BBF3-E33AA1A6E7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4FA076-81C2-4260-831A-9A72C4384CAE}" type="slidenum">
              <a:rPr lang="en-US" altLang="en-US" smtClean="0"/>
              <a:pPr>
                <a:spcBef>
                  <a:spcPct val="0"/>
                </a:spcBef>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zervirano mjesto slike slajda 1">
            <a:extLst>
              <a:ext uri="{FF2B5EF4-FFF2-40B4-BE49-F238E27FC236}">
                <a16:creationId xmlns="" xmlns:a16="http://schemas.microsoft.com/office/drawing/2014/main" id="{80305BFB-E629-45D0-BC95-742D381D4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zervirano mjesto bilježaka 2">
            <a:extLst>
              <a:ext uri="{FF2B5EF4-FFF2-40B4-BE49-F238E27FC236}">
                <a16:creationId xmlns="" xmlns:a16="http://schemas.microsoft.com/office/drawing/2014/main" id="{5F2C4E49-AC0A-43BC-82EB-3EA7418CED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Le respect de la vie privée est une exigence essentielle qui est prévue par l'article 15 de la Convention de Budapest. Le formateur doit souligner qu'il est important de prévoir, dans l'autorisation, des sauvegardes suffisantes pour garantir le respect de la vie privée des personnes concernées et des tiers. Ce transparent énumère un certain nombre de considérations essentielles concernant l'exercice de pouvoirs procéduraux, que le formateur doit expliquer aux participants.</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b="0" kern="1200" dirty="0" smtClean="0">
                <a:solidFill>
                  <a:schemeClr val="tx1"/>
                </a:solidFill>
                <a:effectLst/>
                <a:latin typeface="+mn-lt"/>
                <a:ea typeface="MS PGothic" pitchFamily="34" charset="-128"/>
                <a:cs typeface="ＭＳ Ｐゴシック" charset="0"/>
              </a:rPr>
              <a:t>La restriction ou la limitation </a:t>
            </a:r>
            <a:r>
              <a:rPr lang="fr-FR" sz="1200" kern="1200" dirty="0" smtClean="0">
                <a:solidFill>
                  <a:schemeClr val="tx1"/>
                </a:solidFill>
                <a:effectLst/>
                <a:latin typeface="+mn-lt"/>
                <a:ea typeface="MS PGothic" pitchFamily="34" charset="-128"/>
                <a:cs typeface="ＭＳ Ｐゴシック" charset="0"/>
              </a:rPr>
              <a:t>de l'accès concernent le contrôle d'accès appliqué aux données informatiques/communications après leur obtention grâce à l'exercice des pouvoirs procéduraux. </a:t>
            </a:r>
            <a:r>
              <a:rPr lang="fr-FR" sz="1200" b="0" kern="1200" dirty="0" smtClean="0">
                <a:solidFill>
                  <a:schemeClr val="tx1"/>
                </a:solidFill>
                <a:effectLst/>
                <a:latin typeface="+mn-lt"/>
                <a:ea typeface="MS PGothic" pitchFamily="34" charset="-128"/>
                <a:cs typeface="ＭＳ Ｐゴシック" charset="0"/>
              </a:rPr>
              <a:t>Les limitations concernant la conservation s’appliquent</a:t>
            </a:r>
            <a:r>
              <a:rPr lang="fr-FR" sz="1200" b="0" kern="1200" baseline="0" dirty="0" smtClean="0">
                <a:solidFill>
                  <a:schemeClr val="tx1"/>
                </a:solidFill>
                <a:effectLst/>
                <a:latin typeface="+mn-lt"/>
                <a:ea typeface="MS PGothic" pitchFamily="34" charset="-128"/>
                <a:cs typeface="ＭＳ Ｐゴシック" charset="0"/>
              </a:rPr>
              <a:t> à </a:t>
            </a:r>
            <a:r>
              <a:rPr lang="fr-FR" sz="1200" kern="1200" dirty="0" smtClean="0">
                <a:solidFill>
                  <a:schemeClr val="tx1"/>
                </a:solidFill>
                <a:effectLst/>
                <a:latin typeface="+mn-lt"/>
                <a:ea typeface="MS PGothic" pitchFamily="34" charset="-128"/>
                <a:cs typeface="ＭＳ Ｐゴシック" charset="0"/>
              </a:rPr>
              <a:t>la conservation des données informatiques/communications après leur obtention grâce à l'exercice des pouvoirs procéduraux.</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Les systèmes automatiques offrent une solution d'interception des communications plus respectueuse de la vie privée que les systèmes d'interception manuels/humains. Lorsque cela est possible, l'autorisation peut préciser que toute communication sera enregistrée au moyen d'un système automatique.</a:t>
            </a:r>
            <a:endParaRPr lang="fr-FR" sz="1200" kern="1200" dirty="0">
              <a:solidFill>
                <a:schemeClr val="tx1"/>
              </a:solidFill>
              <a:effectLst/>
              <a:latin typeface="+mn-lt"/>
              <a:ea typeface="MS PGothic" pitchFamily="34" charset="-128"/>
              <a:cs typeface="ＭＳ Ｐゴシック" charset="0"/>
            </a:endParaRPr>
          </a:p>
        </p:txBody>
      </p:sp>
      <p:sp>
        <p:nvSpPr>
          <p:cNvPr id="141316" name="Rezervirano mjesto broja slajda 3">
            <a:extLst>
              <a:ext uri="{FF2B5EF4-FFF2-40B4-BE49-F238E27FC236}">
                <a16:creationId xmlns="" xmlns:a16="http://schemas.microsoft.com/office/drawing/2014/main" id="{CE1E0905-ACBF-4542-8B06-11603C7874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EC5A320-054F-41D0-99A0-FB164AAA7193}" type="slidenum">
              <a:rPr lang="en-US" altLang="en-US" smtClean="0"/>
              <a:pPr>
                <a:spcBef>
                  <a:spcPct val="0"/>
                </a:spcBef>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a:extLst>
              <a:ext uri="{FF2B5EF4-FFF2-40B4-BE49-F238E27FC236}">
                <a16:creationId xmlns="" xmlns:a16="http://schemas.microsoft.com/office/drawing/2014/main" id="{9BC2BD36-1D53-49D7-BF8D-FCB56DF87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 xmlns:a16="http://schemas.microsoft.com/office/drawing/2014/main" id="{1DCAD093-FC16-4EDA-82B6-64B565BEC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examine le concept d'obligation d'information dans le contexte du cas d'étude, en donnant des exemples de sauvegardes relatives à la vie privée qu'une autorité compétente pourrait inclure dans une autorisation de saisie de données informatiques de la succursale en </a:t>
            </a:r>
            <a:r>
              <a:rPr lang="fr-FR" sz="1200" kern="1200" dirty="0" err="1" smtClean="0">
                <a:solidFill>
                  <a:schemeClr val="tx1"/>
                </a:solidFill>
                <a:effectLst/>
                <a:latin typeface="+mn-lt"/>
                <a:ea typeface="MS PGothic" pitchFamily="34" charset="-128"/>
                <a:cs typeface="ＭＳ Ｐゴシック" charset="0"/>
              </a:rPr>
              <a:t>Ostland</a:t>
            </a:r>
            <a:r>
              <a:rPr lang="fr-FR" sz="1200" kern="1200" dirty="0" smtClean="0">
                <a:solidFill>
                  <a:schemeClr val="tx1"/>
                </a:solidFill>
                <a:effectLst/>
                <a:latin typeface="+mn-lt"/>
                <a:ea typeface="MS PGothic" pitchFamily="34" charset="-128"/>
                <a:cs typeface="ＭＳ Ｐゴシック" charset="0"/>
              </a:rPr>
              <a:t>.</a:t>
            </a:r>
            <a:endParaRPr lang="fr-FR" sz="1200" kern="1200" dirty="0">
              <a:solidFill>
                <a:schemeClr val="tx1"/>
              </a:solidFill>
              <a:effectLst/>
              <a:latin typeface="+mn-lt"/>
              <a:ea typeface="MS PGothic" pitchFamily="34" charset="-128"/>
              <a:cs typeface="ＭＳ Ｐゴシック" charset="0"/>
            </a:endParaRPr>
          </a:p>
        </p:txBody>
      </p:sp>
      <p:sp>
        <p:nvSpPr>
          <p:cNvPr id="143364" name="Rezervirano mjesto broja slajda 3">
            <a:extLst>
              <a:ext uri="{FF2B5EF4-FFF2-40B4-BE49-F238E27FC236}">
                <a16:creationId xmlns="" xmlns:a16="http://schemas.microsoft.com/office/drawing/2014/main" id="{8E427118-6368-41EE-BA9D-057DA357B7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D80C1E-E5C5-4CF4-A645-0243A5E19D0D}" type="slidenum">
              <a:rPr lang="en-US" altLang="en-US" smtClean="0"/>
              <a:pPr>
                <a:spcBef>
                  <a:spcPct val="0"/>
                </a:spcBef>
              </a:pPr>
              <a:t>67</a:t>
            </a:fld>
            <a:endParaRPr lang="en-US" altLang="en-US"/>
          </a:p>
        </p:txBody>
      </p:sp>
    </p:spTree>
    <p:extLst>
      <p:ext uri="{BB962C8B-B14F-4D97-AF65-F5344CB8AC3E}">
        <p14:creationId xmlns:p14="http://schemas.microsoft.com/office/powerpoint/2010/main" val="14203354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a:extLst>
              <a:ext uri="{FF2B5EF4-FFF2-40B4-BE49-F238E27FC236}">
                <a16:creationId xmlns="" xmlns:a16="http://schemas.microsoft.com/office/drawing/2014/main" id="{9BC2BD36-1D53-49D7-BF8D-FCB56DF87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 xmlns:a16="http://schemas.microsoft.com/office/drawing/2014/main" id="{1DCAD093-FC16-4EDA-82B6-64B565BEC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En ce qui concerne la mise en œuvre des sauvegardes, une exigence essentielle est de demander à la personne chargée d'exécuter le pouvoir de faire rapport à l'auxiliaire de justice qui a autorisé l'application de la mesure d'enquête. L'autorisation peut préciser la fréquence ainsi que le contenu des rapports à présenter à l'auxiliaire de justice.</a:t>
            </a:r>
            <a:endParaRPr lang="fr-FR" sz="1200" kern="1200" dirty="0">
              <a:solidFill>
                <a:schemeClr val="tx1"/>
              </a:solidFill>
              <a:effectLst/>
              <a:latin typeface="+mn-lt"/>
              <a:ea typeface="MS PGothic" pitchFamily="34" charset="-128"/>
              <a:cs typeface="ＭＳ Ｐゴシック" charset="0"/>
            </a:endParaRPr>
          </a:p>
        </p:txBody>
      </p:sp>
      <p:sp>
        <p:nvSpPr>
          <p:cNvPr id="143364" name="Rezervirano mjesto broja slajda 3">
            <a:extLst>
              <a:ext uri="{FF2B5EF4-FFF2-40B4-BE49-F238E27FC236}">
                <a16:creationId xmlns="" xmlns:a16="http://schemas.microsoft.com/office/drawing/2014/main" id="{8E427118-6368-41EE-BA9D-057DA357B7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D80C1E-E5C5-4CF4-A645-0243A5E19D0D}" type="slidenum">
              <a:rPr lang="en-US" altLang="en-US" smtClean="0"/>
              <a:pPr>
                <a:spcBef>
                  <a:spcPct val="0"/>
                </a:spcBef>
              </a:pPr>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a:extLst>
              <a:ext uri="{FF2B5EF4-FFF2-40B4-BE49-F238E27FC236}">
                <a16:creationId xmlns="" xmlns:a16="http://schemas.microsoft.com/office/drawing/2014/main" id="{9BC2BD36-1D53-49D7-BF8D-FCB56DF87A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 xmlns:a16="http://schemas.microsoft.com/office/drawing/2014/main" id="{1DCAD093-FC16-4EDA-82B6-64B565BEC8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Ce transparent examine le concept d'obligation d'information dans le contexte du cas d'étude, en donnant des exemples d’informations qu'une autorité compétente peut demander aux services de répression.</a:t>
            </a:r>
            <a:endParaRPr lang="fr-FR" sz="1200" kern="1200" dirty="0">
              <a:solidFill>
                <a:schemeClr val="tx1"/>
              </a:solidFill>
              <a:effectLst/>
              <a:latin typeface="+mn-lt"/>
              <a:ea typeface="MS PGothic" pitchFamily="34" charset="-128"/>
              <a:cs typeface="ＭＳ Ｐゴシック" charset="0"/>
            </a:endParaRPr>
          </a:p>
        </p:txBody>
      </p:sp>
      <p:sp>
        <p:nvSpPr>
          <p:cNvPr id="143364" name="Rezervirano mjesto broja slajda 3">
            <a:extLst>
              <a:ext uri="{FF2B5EF4-FFF2-40B4-BE49-F238E27FC236}">
                <a16:creationId xmlns="" xmlns:a16="http://schemas.microsoft.com/office/drawing/2014/main" id="{8E427118-6368-41EE-BA9D-057DA357B7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D80C1E-E5C5-4CF4-A645-0243A5E19D0D}" type="slidenum">
              <a:rPr lang="en-US" altLang="en-US" smtClean="0"/>
              <a:pPr>
                <a:spcBef>
                  <a:spcPct val="0"/>
                </a:spcBef>
              </a:pPr>
              <a:t>69</a:t>
            </a:fld>
            <a:endParaRPr lang="en-US" altLang="en-US"/>
          </a:p>
        </p:txBody>
      </p:sp>
    </p:spTree>
    <p:extLst>
      <p:ext uri="{BB962C8B-B14F-4D97-AF65-F5344CB8AC3E}">
        <p14:creationId xmlns:p14="http://schemas.microsoft.com/office/powerpoint/2010/main" val="45276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zervirano mjesto slike slajda 1">
            <a:extLst>
              <a:ext uri="{FF2B5EF4-FFF2-40B4-BE49-F238E27FC236}">
                <a16:creationId xmlns="" xmlns:a16="http://schemas.microsoft.com/office/drawing/2014/main" id="{8623FC53-FAC6-48D4-A0D6-7B87833185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zervirano mjesto bilježaka 2">
            <a:extLst>
              <a:ext uri="{FF2B5EF4-FFF2-40B4-BE49-F238E27FC236}">
                <a16:creationId xmlns="" xmlns:a16="http://schemas.microsoft.com/office/drawing/2014/main" id="{2DD13199-352D-4F60-B799-27F88862B68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0"/>
            <a:r>
              <a:rPr lang="fr-FR" sz="1200" kern="1200" dirty="0" smtClean="0">
                <a:solidFill>
                  <a:schemeClr val="tx1"/>
                </a:solidFill>
                <a:effectLst/>
                <a:latin typeface="+mn-lt"/>
                <a:ea typeface="MS PGothic" pitchFamily="34" charset="-128"/>
                <a:cs typeface="ＭＳ Ｐゴシック" charset="0"/>
              </a:rPr>
              <a:t>Au début de cette leçon, il est important que le formateur insiste sur les conditions et les sauvegardes. Il pourra expliquer pourquoi les pouvoirs procéduraux en lien avec des preuves électroniques précisément exigent la mise en œuvre effective de conditions et de sauvegardes lors de l'élaboration et de l'examen des demandes de pouvoirs et au moment de délivrer les autorisations. Il faut toutefois trouver un juste équilibre entre les intérêts des services de répression et les droits fondamentaux des personnes concernées.</a:t>
            </a:r>
          </a:p>
          <a:p>
            <a:pPr eaLnBrk="0"/>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Les sauvegardes procédurales peuvent varier d'une juridiction à l'autre ou selon le système juridique en place. Cela étant, d'importantes considérations sont énumérées dans ce transparent:</a:t>
            </a:r>
          </a:p>
          <a:p>
            <a:pPr lvl="1" eaLnBrk="0"/>
            <a:r>
              <a:rPr lang="fr-FR" sz="1200" b="1" kern="1200" dirty="0" smtClean="0">
                <a:solidFill>
                  <a:schemeClr val="tx1"/>
                </a:solidFill>
                <a:effectLst/>
                <a:latin typeface="+mn-lt"/>
                <a:ea typeface="MS PGothic" pitchFamily="34" charset="-128"/>
                <a:cs typeface="ＭＳ Ｐゴシック" charset="0"/>
              </a:rPr>
              <a:t>Principe de la proportionnalité</a:t>
            </a:r>
            <a:r>
              <a:rPr lang="fr-FR" sz="1200" kern="1200" dirty="0" smtClean="0">
                <a:solidFill>
                  <a:schemeClr val="tx1"/>
                </a:solidFill>
                <a:effectLst/>
                <a:latin typeface="+mn-lt"/>
                <a:ea typeface="MS PGothic" pitchFamily="34" charset="-128"/>
                <a:cs typeface="ＭＳ Ｐゴシック" charset="0"/>
              </a:rPr>
              <a:t>. S'agissant de l'examen des demandes, les participants doivent garder à l'esprit le principe de la proportionnalité, c'est-à-dire la mise en balance de valeurs concurrentes. Ce principe se traduit notamment par la limitation de la portée des injonctions de produire et par le caractère raisonnable des exigences en matière de perquisition et de saisie.</a:t>
            </a:r>
          </a:p>
          <a:p>
            <a:pPr lvl="1" eaLnBrk="0"/>
            <a:r>
              <a:rPr lang="fr-FR" sz="1200" b="1" kern="1200" dirty="0" smtClean="0">
                <a:solidFill>
                  <a:schemeClr val="tx1"/>
                </a:solidFill>
                <a:effectLst/>
                <a:latin typeface="+mn-lt"/>
                <a:ea typeface="MS PGothic" pitchFamily="34" charset="-128"/>
                <a:cs typeface="ＭＳ Ｐゴシック" charset="0"/>
              </a:rPr>
              <a:t>Droits des tiers</a:t>
            </a:r>
            <a:r>
              <a:rPr lang="fr-FR" sz="1200" kern="1200" dirty="0" smtClean="0">
                <a:solidFill>
                  <a:schemeClr val="tx1"/>
                </a:solidFill>
                <a:effectLst/>
                <a:latin typeface="+mn-lt"/>
                <a:ea typeface="MS PGothic" pitchFamily="34" charset="-128"/>
                <a:cs typeface="ＭＳ Ｐゴシック" charset="0"/>
              </a:rPr>
              <a:t>. Il arrive que des tiers non concernés par l'enquête dans le cadre de laquelle l'exercice de pouvoirs procéduraux est demandé subissent les effets de cet exercice.  Il importe de veiller à ce que l'incidence sur les droits des tiers soit pris en compte de façon adéquate pendant le processus d'examen de la demande.</a:t>
            </a:r>
          </a:p>
          <a:p>
            <a:pPr lvl="1" eaLnBrk="0"/>
            <a:r>
              <a:rPr lang="fr-FR" sz="1200" b="1" kern="1200" dirty="0" smtClean="0">
                <a:solidFill>
                  <a:schemeClr val="tx1"/>
                </a:solidFill>
                <a:effectLst/>
                <a:latin typeface="+mn-lt"/>
                <a:ea typeface="MS PGothic" pitchFamily="34" charset="-128"/>
                <a:cs typeface="ＭＳ Ｐゴシック" charset="0"/>
              </a:rPr>
              <a:t>Obligation de justifier.</a:t>
            </a:r>
            <a:r>
              <a:rPr lang="fr-FR" sz="1200" kern="1200" dirty="0" smtClean="0">
                <a:solidFill>
                  <a:schemeClr val="tx1"/>
                </a:solidFill>
                <a:effectLst/>
                <a:latin typeface="+mn-lt"/>
                <a:ea typeface="MS PGothic" pitchFamily="34" charset="-128"/>
                <a:cs typeface="ＭＳ Ｐゴシック" charset="0"/>
              </a:rPr>
              <a:t> Il s'agit d'une obligation importante de l'article 15 de la Convention de Budapest. Il importe d'expliciter les motifs juridiques et factuels pendant l'examen d'une demande d'exercice de pouvoirs procéduraux.</a:t>
            </a:r>
          </a:p>
          <a:p>
            <a:pPr lvl="1" eaLnBrk="0"/>
            <a:r>
              <a:rPr lang="fr-FR" sz="1200" b="1" kern="1200" dirty="0" smtClean="0">
                <a:solidFill>
                  <a:schemeClr val="tx1"/>
                </a:solidFill>
                <a:effectLst/>
                <a:latin typeface="+mn-lt"/>
                <a:ea typeface="MS PGothic" pitchFamily="34" charset="-128"/>
                <a:cs typeface="ＭＳ Ｐゴシック" charset="0"/>
              </a:rPr>
              <a:t>Limitation du champ d'application</a:t>
            </a:r>
            <a:r>
              <a:rPr lang="fr-FR" sz="1200" kern="1200" dirty="0" smtClean="0">
                <a:solidFill>
                  <a:schemeClr val="tx1"/>
                </a:solidFill>
                <a:effectLst/>
                <a:latin typeface="+mn-lt"/>
                <a:ea typeface="MS PGothic" pitchFamily="34" charset="-128"/>
                <a:cs typeface="ＭＳ Ｐゴシック" charset="0"/>
              </a:rPr>
              <a:t>. A l'étape de l'examen, il importe de s'assurer que le champ d'application de la demande est bien circonscrit et qu'il n'est pas illimité s'agissant des données/systèmes informatiques concernés, de la durée du pouvoir faisant l'objet de la demande, etc.</a:t>
            </a:r>
            <a:endParaRPr lang="fr-FR" sz="1200" kern="1200" dirty="0">
              <a:solidFill>
                <a:schemeClr val="tx1"/>
              </a:solidFill>
              <a:effectLst/>
              <a:latin typeface="+mn-lt"/>
              <a:ea typeface="MS PGothic" pitchFamily="34" charset="-128"/>
              <a:cs typeface="ＭＳ Ｐゴシック" charset="0"/>
            </a:endParaRPr>
          </a:p>
        </p:txBody>
      </p:sp>
      <p:sp>
        <p:nvSpPr>
          <p:cNvPr id="16388" name="Rezervirano mjesto broja slajda 3">
            <a:extLst>
              <a:ext uri="{FF2B5EF4-FFF2-40B4-BE49-F238E27FC236}">
                <a16:creationId xmlns="" xmlns:a16="http://schemas.microsoft.com/office/drawing/2014/main" id="{AFB89BE5-E6A6-4BC8-8F0E-2D2BBE9CDA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75E4DF-935E-475B-A8B7-76156680450F}" type="slidenum">
              <a:rPr lang="en-US" altLang="en-US" smtClean="0"/>
              <a:pPr>
                <a:spcBef>
                  <a:spcPct val="0"/>
                </a:spcBef>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zervirano mjesto slike slajda 1">
            <a:extLst>
              <a:ext uri="{FF2B5EF4-FFF2-40B4-BE49-F238E27FC236}">
                <a16:creationId xmlns="" xmlns:a16="http://schemas.microsoft.com/office/drawing/2014/main" id="{D258D305-22F8-4034-B660-90A2BCF3B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zervirano mjesto bilježaka 2">
            <a:extLst>
              <a:ext uri="{FF2B5EF4-FFF2-40B4-BE49-F238E27FC236}">
                <a16:creationId xmlns="" xmlns:a16="http://schemas.microsoft.com/office/drawing/2014/main" id="{55AE385F-D000-403B-9020-E3DC7E366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endParaRPr lang="fr-FR" sz="1200" kern="1200" dirty="0">
              <a:solidFill>
                <a:schemeClr val="tx1"/>
              </a:solidFill>
              <a:effectLst/>
              <a:latin typeface="+mn-lt"/>
              <a:ea typeface="MS PGothic" pitchFamily="34" charset="-128"/>
              <a:cs typeface="ＭＳ Ｐゴシック" charset="0"/>
            </a:endParaRPr>
          </a:p>
        </p:txBody>
      </p:sp>
      <p:sp>
        <p:nvSpPr>
          <p:cNvPr id="145412" name="Rezervirano mjesto broja slajda 3">
            <a:extLst>
              <a:ext uri="{FF2B5EF4-FFF2-40B4-BE49-F238E27FC236}">
                <a16:creationId xmlns="" xmlns:a16="http://schemas.microsoft.com/office/drawing/2014/main" id="{4291AEA9-7D39-4C18-911E-C54E20D6F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DA40A35-2F0F-4A34-851D-EC05D63C9D20}" type="slidenum">
              <a:rPr lang="en-US" altLang="en-US" smtClean="0"/>
              <a:pPr>
                <a:spcBef>
                  <a:spcPct val="0"/>
                </a:spcBef>
              </a:pPr>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zervirano mjesto slike slajda 1">
            <a:extLst>
              <a:ext uri="{FF2B5EF4-FFF2-40B4-BE49-F238E27FC236}">
                <a16:creationId xmlns="" xmlns:a16="http://schemas.microsoft.com/office/drawing/2014/main" id="{FC352E96-F922-43BA-BE14-A1FCAE0671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zervirano mjesto bilježaka 2">
            <a:extLst>
              <a:ext uri="{FF2B5EF4-FFF2-40B4-BE49-F238E27FC236}">
                <a16:creationId xmlns="" xmlns:a16="http://schemas.microsoft.com/office/drawing/2014/main" id="{13EE281D-4689-44B4-8405-0612217567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Résumé/récapitulatif</a:t>
            </a:r>
          </a:p>
          <a:p>
            <a:pPr algn="just"/>
            <a:endParaRPr lang="en-GB" altLang="en-US" dirty="0"/>
          </a:p>
        </p:txBody>
      </p:sp>
      <p:sp>
        <p:nvSpPr>
          <p:cNvPr id="147460" name="Rezervirano mjesto broja slajda 3">
            <a:extLst>
              <a:ext uri="{FF2B5EF4-FFF2-40B4-BE49-F238E27FC236}">
                <a16:creationId xmlns="" xmlns:a16="http://schemas.microsoft.com/office/drawing/2014/main" id="{53300AB4-862D-407A-9313-DAD2B12AF7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C512EF-3078-4623-AB5B-0520ED7C5291}" type="slidenum">
              <a:rPr lang="en-US" altLang="en-US" smtClean="0"/>
              <a:pPr>
                <a:spcBef>
                  <a:spcPct val="0"/>
                </a:spcBef>
              </a:pPr>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 xmlns:a16="http://schemas.microsoft.com/office/drawing/2014/main" id="{2F05A789-7390-482F-A86D-21B70E01E0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 xmlns:a16="http://schemas.microsoft.com/office/drawing/2014/main" id="{E6B73673-282F-4488-B49F-A9BDE346E7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Le formateur doit donner aux participants la possibilité de poser des questions en lien avec la leçon. </a:t>
            </a:r>
          </a:p>
          <a:p>
            <a:pPr eaLnBrk="0"/>
            <a:endParaRPr lang="fr-FR" sz="1200" b="1" kern="1200" dirty="0" smtClean="0">
              <a:solidFill>
                <a:schemeClr val="tx1"/>
              </a:solidFill>
              <a:effectLst/>
              <a:latin typeface="+mn-lt"/>
              <a:ea typeface="MS PGothic" pitchFamily="34" charset="-128"/>
              <a:cs typeface="ＭＳ Ｐゴシック" charset="0"/>
            </a:endParaRPr>
          </a:p>
          <a:p>
            <a:pPr eaLnBrk="0"/>
            <a:r>
              <a:rPr lang="fr-FR" sz="1200" b="1" kern="1200" dirty="0" smtClean="0">
                <a:solidFill>
                  <a:schemeClr val="tx1"/>
                </a:solidFill>
                <a:effectLst/>
                <a:latin typeface="+mn-lt"/>
                <a:ea typeface="MS PGothic" pitchFamily="34" charset="-128"/>
                <a:cs typeface="ＭＳ Ｐゴシック" charset="0"/>
              </a:rPr>
              <a:t>Exercices pratiques</a:t>
            </a:r>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A l'issue de cette session, les participants seront divisés en groupes et recevront, en fonction du système juridique, la copie d'une demande de perquisition et de saisie. Chaque groupe sera subdivisé en un procureur/des agents des services de répression et des auxiliaires de justice, et, en fonction du système juridique, un examen de la demande sera effectué ou une demande orale de mesures d'enquête sera formulée et examinée. A l'issue de l'exercice, les auxiliaires de justice seront invités à formuler une autorisation orale en vue d'effectuer la mesure.</a:t>
            </a:r>
          </a:p>
          <a:p>
            <a:pPr eaLnBrk="0"/>
            <a:endParaRPr lang="fr-FR" sz="1200" b="1" kern="1200" dirty="0" smtClean="0">
              <a:solidFill>
                <a:schemeClr val="tx1"/>
              </a:solidFill>
              <a:effectLst/>
              <a:latin typeface="+mn-lt"/>
              <a:ea typeface="MS PGothic" pitchFamily="34" charset="-128"/>
              <a:cs typeface="ＭＳ Ｐゴシック" charset="0"/>
            </a:endParaRPr>
          </a:p>
          <a:p>
            <a:pPr eaLnBrk="0"/>
            <a:r>
              <a:rPr lang="fr-FR" sz="1200" b="1" kern="1200" dirty="0" smtClean="0">
                <a:solidFill>
                  <a:schemeClr val="tx1"/>
                </a:solidFill>
                <a:effectLst/>
                <a:latin typeface="+mn-lt"/>
                <a:ea typeface="MS PGothic" pitchFamily="34" charset="-128"/>
                <a:cs typeface="ＭＳ Ｐゴシック" charset="0"/>
              </a:rPr>
              <a:t>Contrôle des connaissances	</a:t>
            </a:r>
            <a:endParaRPr lang="fr-FR" sz="1200" kern="1200" dirty="0" smtClean="0">
              <a:solidFill>
                <a:schemeClr val="tx1"/>
              </a:solidFill>
              <a:effectLst/>
              <a:latin typeface="+mn-lt"/>
              <a:ea typeface="MS PGothic" pitchFamily="34" charset="-128"/>
              <a:cs typeface="ＭＳ Ｐゴシック" charset="0"/>
            </a:endParaRPr>
          </a:p>
          <a:p>
            <a:pPr eaLnBrk="0"/>
            <a:r>
              <a:rPr lang="fr-FR" sz="1200" kern="1200" dirty="0" smtClean="0">
                <a:solidFill>
                  <a:schemeClr val="tx1"/>
                </a:solidFill>
                <a:effectLst/>
                <a:latin typeface="+mn-lt"/>
                <a:ea typeface="MS PGothic" pitchFamily="34" charset="-128"/>
                <a:cs typeface="ＭＳ Ｐゴシック" charset="0"/>
              </a:rPr>
              <a:t>Le formateur contrôlera les connaissances en posant des questions pertinentes sur les différents aspects de la session.</a:t>
            </a:r>
            <a:endParaRPr lang="fr-FR" sz="1200" kern="1200" dirty="0">
              <a:solidFill>
                <a:schemeClr val="tx1"/>
              </a:solidFill>
              <a:effectLst/>
              <a:latin typeface="+mn-lt"/>
              <a:ea typeface="MS PGothic" pitchFamily="34" charset="-128"/>
              <a:cs typeface="ＭＳ Ｐゴシック" charset="0"/>
            </a:endParaRPr>
          </a:p>
        </p:txBody>
      </p:sp>
      <p:sp>
        <p:nvSpPr>
          <p:cNvPr id="149508" name="Slide Number Placeholder 3">
            <a:extLst>
              <a:ext uri="{FF2B5EF4-FFF2-40B4-BE49-F238E27FC236}">
                <a16:creationId xmlns="" xmlns:a16="http://schemas.microsoft.com/office/drawing/2014/main" id="{983C7FCC-E7C3-473A-A685-9AF832E847F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4044C96C-CA9A-45C3-BD4B-20C6E4D4BD65}" type="slidenum">
              <a:rPr lang="en-GB" altLang="sr-Latn-RS"/>
              <a:pPr algn="r" eaLnBrk="1" hangingPunct="1">
                <a:spcBef>
                  <a:spcPct val="0"/>
                </a:spcBef>
              </a:pPr>
              <a:t>72</a:t>
            </a:fld>
            <a:endParaRPr lang="en-GB" altLang="sr-Latn-R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zervirano mjesto slike slajda 1">
            <a:extLst>
              <a:ext uri="{FF2B5EF4-FFF2-40B4-BE49-F238E27FC236}">
                <a16:creationId xmlns="" xmlns:a16="http://schemas.microsoft.com/office/drawing/2014/main" id="{0392EDF5-0FC9-4B37-A699-2AE2E0C985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zervirano mjesto bilježaka 2">
            <a:extLst>
              <a:ext uri="{FF2B5EF4-FFF2-40B4-BE49-F238E27FC236}">
                <a16:creationId xmlns="" xmlns:a16="http://schemas.microsoft.com/office/drawing/2014/main" id="{5AD55A4E-0D68-41C4-B552-3C32FE6559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r>
              <a:rPr lang="fr-FR" sz="1200" kern="1200" dirty="0" smtClean="0">
                <a:solidFill>
                  <a:schemeClr val="tx1"/>
                </a:solidFill>
                <a:effectLst/>
                <a:latin typeface="+mn-lt"/>
                <a:ea typeface="MS PGothic" pitchFamily="34" charset="-128"/>
                <a:cs typeface="ＭＳ Ｐゴシック" charset="0"/>
              </a:rPr>
              <a:t>La partie II traite de l'examen proprement dit des demandes par les autorités compétentes.</a:t>
            </a:r>
            <a:r>
              <a:rPr lang="fr-FR" dirty="0" smtClean="0">
                <a:effectLst/>
              </a:rPr>
              <a:t> </a:t>
            </a:r>
            <a:endParaRPr lang="hr-HR" altLang="en-US" dirty="0"/>
          </a:p>
        </p:txBody>
      </p:sp>
      <p:sp>
        <p:nvSpPr>
          <p:cNvPr id="18436" name="Rezervirano mjesto broja slajda 3">
            <a:extLst>
              <a:ext uri="{FF2B5EF4-FFF2-40B4-BE49-F238E27FC236}">
                <a16:creationId xmlns="" xmlns:a16="http://schemas.microsoft.com/office/drawing/2014/main" id="{1582D5EA-DA68-4CD3-AB1C-FA6F4049C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6F37D63-FEDD-4DB7-A7EA-C8AE5D668E7C}"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zervirano mjesto slike slajda 1">
            <a:extLst>
              <a:ext uri="{FF2B5EF4-FFF2-40B4-BE49-F238E27FC236}">
                <a16:creationId xmlns="" xmlns:a16="http://schemas.microsoft.com/office/drawing/2014/main" id="{5930528A-1BEF-4C7B-9EE4-B4A41755A4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zervirano mjesto bilježaka 2">
            <a:extLst>
              <a:ext uri="{FF2B5EF4-FFF2-40B4-BE49-F238E27FC236}">
                <a16:creationId xmlns="" xmlns:a16="http://schemas.microsoft.com/office/drawing/2014/main" id="{FE531A3D-9691-41E3-A9AC-2034990CD1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r>
              <a:rPr lang="fr-FR" sz="1200" kern="1200" dirty="0" smtClean="0">
                <a:solidFill>
                  <a:schemeClr val="tx1"/>
                </a:solidFill>
                <a:effectLst/>
                <a:latin typeface="+mn-lt"/>
                <a:ea typeface="MS PGothic" pitchFamily="34" charset="-128"/>
                <a:cs typeface="ＭＳ Ｐゴシック" charset="0"/>
              </a:rPr>
              <a:t>L'auxiliaire de justice doit donner la possibilité d'une demande de mesures d'enquête. Le formateur doit expliquer que le processus peut dépendre de la législation procédurale interne en vigueur.</a:t>
            </a:r>
            <a:endParaRPr lang="fr-FR" sz="1200" kern="1200" dirty="0">
              <a:solidFill>
                <a:schemeClr val="tx1"/>
              </a:solidFill>
              <a:effectLst/>
              <a:latin typeface="+mn-lt"/>
              <a:ea typeface="MS PGothic" pitchFamily="34" charset="-128"/>
              <a:cs typeface="ＭＳ Ｐゴシック" charset="0"/>
            </a:endParaRPr>
          </a:p>
        </p:txBody>
      </p:sp>
      <p:sp>
        <p:nvSpPr>
          <p:cNvPr id="22532" name="Rezervirano mjesto broja slajda 3">
            <a:extLst>
              <a:ext uri="{FF2B5EF4-FFF2-40B4-BE49-F238E27FC236}">
                <a16:creationId xmlns="" xmlns:a16="http://schemas.microsoft.com/office/drawing/2014/main" id="{94CA185E-FF3D-4CD8-88B4-34C4E50A3D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FD4221-EACB-470C-ADF4-C7ACB69D2036}"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92FD78D3-B9A0-47BF-BE23-42C712CE534F}"/>
              </a:ext>
            </a:extLst>
          </p:cNvPr>
          <p:cNvSpPr>
            <a:spLocks noGrp="1"/>
          </p:cNvSpPr>
          <p:nvPr>
            <p:ph type="dt" sz="half" idx="10"/>
          </p:nvPr>
        </p:nvSpPr>
        <p:spPr/>
        <p:txBody>
          <a:bodyPr/>
          <a:lstStyle>
            <a:lvl1pPr>
              <a:defRPr/>
            </a:lvl1pPr>
          </a:lstStyle>
          <a:p>
            <a:pPr>
              <a:defRPr/>
            </a:pPr>
            <a:fld id="{0BD62AA8-36F1-46B0-81A6-BC9F2C4E3168}" type="datetime1">
              <a:rPr lang="en-US"/>
              <a:pPr>
                <a:defRPr/>
              </a:pPr>
              <a:t>5/23/2018</a:t>
            </a:fld>
            <a:endParaRPr lang="en-US" dirty="0"/>
          </a:p>
        </p:txBody>
      </p:sp>
      <p:sp>
        <p:nvSpPr>
          <p:cNvPr id="5" name="Footer Placeholder 4">
            <a:extLst>
              <a:ext uri="{FF2B5EF4-FFF2-40B4-BE49-F238E27FC236}">
                <a16:creationId xmlns="" xmlns:a16="http://schemas.microsoft.com/office/drawing/2014/main" id="{B785D1BC-BC56-428B-AF1C-C96D71E8F6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7ED53FF-5ADE-41D2-BC61-7900792CEFD4}"/>
              </a:ext>
            </a:extLst>
          </p:cNvPr>
          <p:cNvSpPr>
            <a:spLocks noGrp="1"/>
          </p:cNvSpPr>
          <p:nvPr>
            <p:ph type="sldNum" sz="quarter" idx="12"/>
          </p:nvPr>
        </p:nvSpPr>
        <p:spPr/>
        <p:txBody>
          <a:bodyPr/>
          <a:lstStyle>
            <a:lvl1pPr>
              <a:defRPr/>
            </a:lvl1pPr>
          </a:lstStyle>
          <a:p>
            <a:pPr>
              <a:defRPr/>
            </a:pPr>
            <a:fld id="{8572F7FF-C6AE-4969-A928-BCCE9478627B}" type="slidenum">
              <a:rPr lang="en-US" altLang="en-US"/>
              <a:pPr>
                <a:defRPr/>
              </a:pPr>
              <a:t>‹N°›</a:t>
            </a:fld>
            <a:endParaRPr lang="en-US" altLang="en-US" dirty="0"/>
          </a:p>
        </p:txBody>
      </p:sp>
    </p:spTree>
    <p:extLst>
      <p:ext uri="{BB962C8B-B14F-4D97-AF65-F5344CB8AC3E}">
        <p14:creationId xmlns:p14="http://schemas.microsoft.com/office/powerpoint/2010/main" val="167423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87277B67-404A-4CB7-B31A-AC634A5A6807}"/>
              </a:ext>
            </a:extLst>
          </p:cNvPr>
          <p:cNvSpPr>
            <a:spLocks noGrp="1"/>
          </p:cNvSpPr>
          <p:nvPr>
            <p:ph type="dt" sz="half" idx="10"/>
          </p:nvPr>
        </p:nvSpPr>
        <p:spPr/>
        <p:txBody>
          <a:bodyPr/>
          <a:lstStyle>
            <a:lvl1pPr>
              <a:defRPr/>
            </a:lvl1pPr>
          </a:lstStyle>
          <a:p>
            <a:pPr>
              <a:defRPr/>
            </a:pPr>
            <a:fld id="{34D1BD56-8767-40CD-B6D2-4788F9BE914E}" type="datetime1">
              <a:rPr lang="en-US"/>
              <a:pPr>
                <a:defRPr/>
              </a:pPr>
              <a:t>5/23/2018</a:t>
            </a:fld>
            <a:endParaRPr lang="en-US" dirty="0"/>
          </a:p>
        </p:txBody>
      </p:sp>
      <p:sp>
        <p:nvSpPr>
          <p:cNvPr id="5" name="Footer Placeholder 4">
            <a:extLst>
              <a:ext uri="{FF2B5EF4-FFF2-40B4-BE49-F238E27FC236}">
                <a16:creationId xmlns="" xmlns:a16="http://schemas.microsoft.com/office/drawing/2014/main" id="{ADCEEE87-E442-4687-A745-B8BE55AC09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0885D98-D947-4AF4-B756-5A3E64E91C3C}"/>
              </a:ext>
            </a:extLst>
          </p:cNvPr>
          <p:cNvSpPr>
            <a:spLocks noGrp="1"/>
          </p:cNvSpPr>
          <p:nvPr>
            <p:ph type="sldNum" sz="quarter" idx="12"/>
          </p:nvPr>
        </p:nvSpPr>
        <p:spPr/>
        <p:txBody>
          <a:bodyPr/>
          <a:lstStyle>
            <a:lvl1pPr>
              <a:defRPr/>
            </a:lvl1pPr>
          </a:lstStyle>
          <a:p>
            <a:pPr>
              <a:defRPr/>
            </a:pPr>
            <a:fld id="{08C83A4B-E3DA-490F-A151-BEEE8218F8E6}" type="slidenum">
              <a:rPr lang="en-US" altLang="en-US"/>
              <a:pPr>
                <a:defRPr/>
              </a:pPr>
              <a:t>‹N°›</a:t>
            </a:fld>
            <a:endParaRPr lang="en-US" altLang="en-US" dirty="0"/>
          </a:p>
        </p:txBody>
      </p:sp>
    </p:spTree>
    <p:extLst>
      <p:ext uri="{BB962C8B-B14F-4D97-AF65-F5344CB8AC3E}">
        <p14:creationId xmlns:p14="http://schemas.microsoft.com/office/powerpoint/2010/main" val="115714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6672C455-AB6F-488F-90B3-368CC4E7E306}"/>
              </a:ext>
            </a:extLst>
          </p:cNvPr>
          <p:cNvSpPr>
            <a:spLocks noGrp="1"/>
          </p:cNvSpPr>
          <p:nvPr>
            <p:ph type="dt" sz="half" idx="10"/>
          </p:nvPr>
        </p:nvSpPr>
        <p:spPr/>
        <p:txBody>
          <a:bodyPr/>
          <a:lstStyle>
            <a:lvl1pPr>
              <a:defRPr/>
            </a:lvl1pPr>
          </a:lstStyle>
          <a:p>
            <a:pPr>
              <a:defRPr/>
            </a:pPr>
            <a:fld id="{8425ACA2-BEA3-4EA0-82C4-AF70A772CB56}" type="datetime1">
              <a:rPr lang="en-US"/>
              <a:pPr>
                <a:defRPr/>
              </a:pPr>
              <a:t>5/23/2018</a:t>
            </a:fld>
            <a:endParaRPr lang="en-US" dirty="0"/>
          </a:p>
        </p:txBody>
      </p:sp>
      <p:sp>
        <p:nvSpPr>
          <p:cNvPr id="5" name="Footer Placeholder 4">
            <a:extLst>
              <a:ext uri="{FF2B5EF4-FFF2-40B4-BE49-F238E27FC236}">
                <a16:creationId xmlns="" xmlns:a16="http://schemas.microsoft.com/office/drawing/2014/main" id="{341DF62D-6636-40D8-B3F9-43F7EE7194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426207B-EA3F-4727-9D42-6BE62ECCA9F6}"/>
              </a:ext>
            </a:extLst>
          </p:cNvPr>
          <p:cNvSpPr>
            <a:spLocks noGrp="1"/>
          </p:cNvSpPr>
          <p:nvPr>
            <p:ph type="sldNum" sz="quarter" idx="12"/>
          </p:nvPr>
        </p:nvSpPr>
        <p:spPr/>
        <p:txBody>
          <a:bodyPr/>
          <a:lstStyle>
            <a:lvl1pPr>
              <a:defRPr/>
            </a:lvl1pPr>
          </a:lstStyle>
          <a:p>
            <a:pPr>
              <a:defRPr/>
            </a:pPr>
            <a:fld id="{4B0AFADC-9A63-4A65-BD12-6A0E0958F6A9}" type="slidenum">
              <a:rPr lang="en-US" altLang="en-US"/>
              <a:pPr>
                <a:defRPr/>
              </a:pPr>
              <a:t>‹N°›</a:t>
            </a:fld>
            <a:endParaRPr lang="en-US" altLang="en-US" dirty="0"/>
          </a:p>
        </p:txBody>
      </p:sp>
    </p:spTree>
    <p:extLst>
      <p:ext uri="{BB962C8B-B14F-4D97-AF65-F5344CB8AC3E}">
        <p14:creationId xmlns:p14="http://schemas.microsoft.com/office/powerpoint/2010/main" val="14478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61D4A635-3ABE-459D-A127-2C1F2255F975}"/>
              </a:ext>
            </a:extLst>
          </p:cNvPr>
          <p:cNvSpPr>
            <a:spLocks noGrp="1"/>
          </p:cNvSpPr>
          <p:nvPr>
            <p:ph type="dt" sz="half" idx="10"/>
          </p:nvPr>
        </p:nvSpPr>
        <p:spPr/>
        <p:txBody>
          <a:bodyPr/>
          <a:lstStyle>
            <a:lvl1pPr>
              <a:defRPr/>
            </a:lvl1pPr>
          </a:lstStyle>
          <a:p>
            <a:pPr>
              <a:defRPr/>
            </a:pPr>
            <a:fld id="{5CF561BB-A6EF-42C5-97D7-B23FE0B02813}" type="datetime1">
              <a:rPr lang="en-US"/>
              <a:pPr>
                <a:defRPr/>
              </a:pPr>
              <a:t>5/23/2018</a:t>
            </a:fld>
            <a:endParaRPr lang="en-US" dirty="0"/>
          </a:p>
        </p:txBody>
      </p:sp>
      <p:sp>
        <p:nvSpPr>
          <p:cNvPr id="5" name="Footer Placeholder 4">
            <a:extLst>
              <a:ext uri="{FF2B5EF4-FFF2-40B4-BE49-F238E27FC236}">
                <a16:creationId xmlns="" xmlns:a16="http://schemas.microsoft.com/office/drawing/2014/main" id="{11E9619B-0ECD-4F7B-A867-B94388B96F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A1D7F7CD-E195-4F55-BBA0-7D82729B2108}"/>
              </a:ext>
            </a:extLst>
          </p:cNvPr>
          <p:cNvSpPr>
            <a:spLocks noGrp="1"/>
          </p:cNvSpPr>
          <p:nvPr>
            <p:ph type="sldNum" sz="quarter" idx="12"/>
          </p:nvPr>
        </p:nvSpPr>
        <p:spPr/>
        <p:txBody>
          <a:bodyPr/>
          <a:lstStyle>
            <a:lvl1pPr>
              <a:defRPr/>
            </a:lvl1pPr>
          </a:lstStyle>
          <a:p>
            <a:pPr>
              <a:defRPr/>
            </a:pPr>
            <a:fld id="{4EC8151A-71E9-4AA9-B1BA-ED3BC9D45C44}" type="slidenum">
              <a:rPr lang="en-US" altLang="en-US"/>
              <a:pPr>
                <a:defRPr/>
              </a:pPr>
              <a:t>‹N°›</a:t>
            </a:fld>
            <a:endParaRPr lang="en-US" altLang="en-US" dirty="0"/>
          </a:p>
        </p:txBody>
      </p:sp>
    </p:spTree>
    <p:extLst>
      <p:ext uri="{BB962C8B-B14F-4D97-AF65-F5344CB8AC3E}">
        <p14:creationId xmlns:p14="http://schemas.microsoft.com/office/powerpoint/2010/main" val="140609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803C479C-03E3-40E9-908A-F9BF927549EF}"/>
              </a:ext>
            </a:extLst>
          </p:cNvPr>
          <p:cNvSpPr>
            <a:spLocks noGrp="1"/>
          </p:cNvSpPr>
          <p:nvPr>
            <p:ph type="dt" sz="half" idx="10"/>
          </p:nvPr>
        </p:nvSpPr>
        <p:spPr/>
        <p:txBody>
          <a:bodyPr/>
          <a:lstStyle>
            <a:lvl1pPr>
              <a:defRPr/>
            </a:lvl1pPr>
          </a:lstStyle>
          <a:p>
            <a:pPr>
              <a:defRPr/>
            </a:pPr>
            <a:fld id="{3CCEDD93-FCA0-4D7F-A39A-93BAB1FBF5CD}" type="datetime1">
              <a:rPr lang="en-US"/>
              <a:pPr>
                <a:defRPr/>
              </a:pPr>
              <a:t>5/23/2018</a:t>
            </a:fld>
            <a:endParaRPr lang="en-US" dirty="0"/>
          </a:p>
        </p:txBody>
      </p:sp>
      <p:sp>
        <p:nvSpPr>
          <p:cNvPr id="5" name="Footer Placeholder 4">
            <a:extLst>
              <a:ext uri="{FF2B5EF4-FFF2-40B4-BE49-F238E27FC236}">
                <a16:creationId xmlns="" xmlns:a16="http://schemas.microsoft.com/office/drawing/2014/main" id="{8C97F8C3-0A34-4EEA-91D9-91D6DEB399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04D18691-6F03-4AAC-B645-5EC735623AD6}"/>
              </a:ext>
            </a:extLst>
          </p:cNvPr>
          <p:cNvSpPr>
            <a:spLocks noGrp="1"/>
          </p:cNvSpPr>
          <p:nvPr>
            <p:ph type="sldNum" sz="quarter" idx="12"/>
          </p:nvPr>
        </p:nvSpPr>
        <p:spPr/>
        <p:txBody>
          <a:bodyPr/>
          <a:lstStyle>
            <a:lvl1pPr>
              <a:defRPr/>
            </a:lvl1pPr>
          </a:lstStyle>
          <a:p>
            <a:pPr>
              <a:defRPr/>
            </a:pPr>
            <a:fld id="{7E2A4DF9-4E0B-4965-B186-E356449095CB}" type="slidenum">
              <a:rPr lang="en-US" altLang="en-US"/>
              <a:pPr>
                <a:defRPr/>
              </a:pPr>
              <a:t>‹N°›</a:t>
            </a:fld>
            <a:endParaRPr lang="en-US" altLang="en-US" dirty="0"/>
          </a:p>
        </p:txBody>
      </p:sp>
    </p:spTree>
    <p:extLst>
      <p:ext uri="{BB962C8B-B14F-4D97-AF65-F5344CB8AC3E}">
        <p14:creationId xmlns:p14="http://schemas.microsoft.com/office/powerpoint/2010/main" val="198986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 xmlns:a16="http://schemas.microsoft.com/office/drawing/2014/main" id="{BEB0BFA7-3D8E-4E9D-8C07-22D30E076A6A}"/>
              </a:ext>
            </a:extLst>
          </p:cNvPr>
          <p:cNvSpPr>
            <a:spLocks noGrp="1"/>
          </p:cNvSpPr>
          <p:nvPr>
            <p:ph type="dt" sz="half" idx="10"/>
          </p:nvPr>
        </p:nvSpPr>
        <p:spPr/>
        <p:txBody>
          <a:bodyPr/>
          <a:lstStyle>
            <a:lvl1pPr>
              <a:defRPr/>
            </a:lvl1pPr>
          </a:lstStyle>
          <a:p>
            <a:pPr>
              <a:defRPr/>
            </a:pPr>
            <a:fld id="{369C6848-DEB4-4B15-B7AB-4420EB3AD701}" type="datetime1">
              <a:rPr lang="en-US"/>
              <a:pPr>
                <a:defRPr/>
              </a:pPr>
              <a:t>5/23/2018</a:t>
            </a:fld>
            <a:endParaRPr lang="en-US" dirty="0"/>
          </a:p>
        </p:txBody>
      </p:sp>
      <p:sp>
        <p:nvSpPr>
          <p:cNvPr id="6" name="Footer Placeholder 4">
            <a:extLst>
              <a:ext uri="{FF2B5EF4-FFF2-40B4-BE49-F238E27FC236}">
                <a16:creationId xmlns="" xmlns:a16="http://schemas.microsoft.com/office/drawing/2014/main" id="{2471EBD3-7C6E-4457-992A-C7EB88F15E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0D78BF9-50E5-4262-8317-4CF77A7BA7B4}"/>
              </a:ext>
            </a:extLst>
          </p:cNvPr>
          <p:cNvSpPr>
            <a:spLocks noGrp="1"/>
          </p:cNvSpPr>
          <p:nvPr>
            <p:ph type="sldNum" sz="quarter" idx="12"/>
          </p:nvPr>
        </p:nvSpPr>
        <p:spPr/>
        <p:txBody>
          <a:bodyPr/>
          <a:lstStyle>
            <a:lvl1pPr>
              <a:defRPr/>
            </a:lvl1pPr>
          </a:lstStyle>
          <a:p>
            <a:pPr>
              <a:defRPr/>
            </a:pPr>
            <a:fld id="{52212C74-BDAB-4899-83B1-B8BC45F41A62}" type="slidenum">
              <a:rPr lang="en-US" altLang="en-US"/>
              <a:pPr>
                <a:defRPr/>
              </a:pPr>
              <a:t>‹N°›</a:t>
            </a:fld>
            <a:endParaRPr lang="en-US" altLang="en-US" dirty="0"/>
          </a:p>
        </p:txBody>
      </p:sp>
    </p:spTree>
    <p:extLst>
      <p:ext uri="{BB962C8B-B14F-4D97-AF65-F5344CB8AC3E}">
        <p14:creationId xmlns:p14="http://schemas.microsoft.com/office/powerpoint/2010/main" val="375376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 xmlns:a16="http://schemas.microsoft.com/office/drawing/2014/main" id="{8AC45043-7262-4A0F-82DB-E7A7697F217B}"/>
              </a:ext>
            </a:extLst>
          </p:cNvPr>
          <p:cNvSpPr>
            <a:spLocks noGrp="1"/>
          </p:cNvSpPr>
          <p:nvPr>
            <p:ph type="dt" sz="half" idx="10"/>
          </p:nvPr>
        </p:nvSpPr>
        <p:spPr/>
        <p:txBody>
          <a:bodyPr/>
          <a:lstStyle>
            <a:lvl1pPr>
              <a:defRPr/>
            </a:lvl1pPr>
          </a:lstStyle>
          <a:p>
            <a:pPr>
              <a:defRPr/>
            </a:pPr>
            <a:fld id="{31DDB70E-532C-42B3-AE58-204891BE47F4}" type="datetime1">
              <a:rPr lang="en-US"/>
              <a:pPr>
                <a:defRPr/>
              </a:pPr>
              <a:t>5/23/2018</a:t>
            </a:fld>
            <a:endParaRPr lang="en-US" dirty="0"/>
          </a:p>
        </p:txBody>
      </p:sp>
      <p:sp>
        <p:nvSpPr>
          <p:cNvPr id="8" name="Footer Placeholder 4">
            <a:extLst>
              <a:ext uri="{FF2B5EF4-FFF2-40B4-BE49-F238E27FC236}">
                <a16:creationId xmlns="" xmlns:a16="http://schemas.microsoft.com/office/drawing/2014/main" id="{ECEDBC51-B098-41A6-9293-013C5BC1BC0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874919C0-4222-4896-9403-5440DA5436D7}"/>
              </a:ext>
            </a:extLst>
          </p:cNvPr>
          <p:cNvSpPr>
            <a:spLocks noGrp="1"/>
          </p:cNvSpPr>
          <p:nvPr>
            <p:ph type="sldNum" sz="quarter" idx="12"/>
          </p:nvPr>
        </p:nvSpPr>
        <p:spPr/>
        <p:txBody>
          <a:bodyPr/>
          <a:lstStyle>
            <a:lvl1pPr>
              <a:defRPr/>
            </a:lvl1pPr>
          </a:lstStyle>
          <a:p>
            <a:pPr>
              <a:defRPr/>
            </a:pPr>
            <a:fld id="{451734B2-746A-4391-8C2F-B3B5E293F657}" type="slidenum">
              <a:rPr lang="en-US" altLang="en-US"/>
              <a:pPr>
                <a:defRPr/>
              </a:pPr>
              <a:t>‹N°›</a:t>
            </a:fld>
            <a:endParaRPr lang="en-US" altLang="en-US" dirty="0"/>
          </a:p>
        </p:txBody>
      </p:sp>
    </p:spTree>
    <p:extLst>
      <p:ext uri="{BB962C8B-B14F-4D97-AF65-F5344CB8AC3E}">
        <p14:creationId xmlns:p14="http://schemas.microsoft.com/office/powerpoint/2010/main" val="64138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 xmlns:a16="http://schemas.microsoft.com/office/drawing/2014/main" id="{16C30ADC-1F3E-4C37-8D6B-664A35F61DDD}"/>
              </a:ext>
            </a:extLst>
          </p:cNvPr>
          <p:cNvSpPr>
            <a:spLocks noGrp="1"/>
          </p:cNvSpPr>
          <p:nvPr>
            <p:ph type="dt" sz="half" idx="10"/>
          </p:nvPr>
        </p:nvSpPr>
        <p:spPr/>
        <p:txBody>
          <a:bodyPr/>
          <a:lstStyle>
            <a:lvl1pPr>
              <a:defRPr/>
            </a:lvl1pPr>
          </a:lstStyle>
          <a:p>
            <a:pPr>
              <a:defRPr/>
            </a:pPr>
            <a:fld id="{FBB3A02A-912D-4632-A2DE-C7EF7036B1BC}" type="datetime1">
              <a:rPr lang="en-US"/>
              <a:pPr>
                <a:defRPr/>
              </a:pPr>
              <a:t>5/23/2018</a:t>
            </a:fld>
            <a:endParaRPr lang="en-US" dirty="0"/>
          </a:p>
        </p:txBody>
      </p:sp>
      <p:sp>
        <p:nvSpPr>
          <p:cNvPr id="4" name="Footer Placeholder 4">
            <a:extLst>
              <a:ext uri="{FF2B5EF4-FFF2-40B4-BE49-F238E27FC236}">
                <a16:creationId xmlns="" xmlns:a16="http://schemas.microsoft.com/office/drawing/2014/main" id="{61284CCA-0A0F-4674-9AC0-7DA688E56CD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1959D571-F4EB-47F1-8DF1-A2B3CE7C4EE0}"/>
              </a:ext>
            </a:extLst>
          </p:cNvPr>
          <p:cNvSpPr>
            <a:spLocks noGrp="1"/>
          </p:cNvSpPr>
          <p:nvPr>
            <p:ph type="sldNum" sz="quarter" idx="12"/>
          </p:nvPr>
        </p:nvSpPr>
        <p:spPr/>
        <p:txBody>
          <a:bodyPr/>
          <a:lstStyle>
            <a:lvl1pPr>
              <a:defRPr/>
            </a:lvl1pPr>
          </a:lstStyle>
          <a:p>
            <a:pPr>
              <a:defRPr/>
            </a:pPr>
            <a:fld id="{AA5AA0DA-E476-4DBA-AF14-8A0AAE566F96}" type="slidenum">
              <a:rPr lang="en-US" altLang="en-US"/>
              <a:pPr>
                <a:defRPr/>
              </a:pPr>
              <a:t>‹N°›</a:t>
            </a:fld>
            <a:endParaRPr lang="en-US" altLang="en-US" dirty="0"/>
          </a:p>
        </p:txBody>
      </p:sp>
    </p:spTree>
    <p:extLst>
      <p:ext uri="{BB962C8B-B14F-4D97-AF65-F5344CB8AC3E}">
        <p14:creationId xmlns:p14="http://schemas.microsoft.com/office/powerpoint/2010/main" val="69075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471E85D-3448-463A-AA31-A0A06A33F128}"/>
              </a:ext>
            </a:extLst>
          </p:cNvPr>
          <p:cNvSpPr>
            <a:spLocks noGrp="1"/>
          </p:cNvSpPr>
          <p:nvPr>
            <p:ph type="dt" sz="half" idx="10"/>
          </p:nvPr>
        </p:nvSpPr>
        <p:spPr/>
        <p:txBody>
          <a:bodyPr/>
          <a:lstStyle>
            <a:lvl1pPr>
              <a:defRPr/>
            </a:lvl1pPr>
          </a:lstStyle>
          <a:p>
            <a:pPr>
              <a:defRPr/>
            </a:pPr>
            <a:fld id="{F1927DB7-2A22-4592-A529-4F77C079ACE5}" type="datetime1">
              <a:rPr lang="en-US"/>
              <a:pPr>
                <a:defRPr/>
              </a:pPr>
              <a:t>5/23/2018</a:t>
            </a:fld>
            <a:endParaRPr lang="en-US" dirty="0"/>
          </a:p>
        </p:txBody>
      </p:sp>
      <p:sp>
        <p:nvSpPr>
          <p:cNvPr id="3" name="Footer Placeholder 4">
            <a:extLst>
              <a:ext uri="{FF2B5EF4-FFF2-40B4-BE49-F238E27FC236}">
                <a16:creationId xmlns="" xmlns:a16="http://schemas.microsoft.com/office/drawing/2014/main" id="{C959DFD4-1140-4553-A915-C26A80CB0E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B31045DE-ED37-45F7-81EF-F323E44620DD}"/>
              </a:ext>
            </a:extLst>
          </p:cNvPr>
          <p:cNvSpPr>
            <a:spLocks noGrp="1"/>
          </p:cNvSpPr>
          <p:nvPr>
            <p:ph type="sldNum" sz="quarter" idx="12"/>
          </p:nvPr>
        </p:nvSpPr>
        <p:spPr/>
        <p:txBody>
          <a:bodyPr/>
          <a:lstStyle>
            <a:lvl1pPr>
              <a:defRPr/>
            </a:lvl1pPr>
          </a:lstStyle>
          <a:p>
            <a:pPr>
              <a:defRPr/>
            </a:pPr>
            <a:fld id="{AEE62416-EB6E-4930-B3CE-7F2C57931690}" type="slidenum">
              <a:rPr lang="en-US" altLang="en-US"/>
              <a:pPr>
                <a:defRPr/>
              </a:pPr>
              <a:t>‹N°›</a:t>
            </a:fld>
            <a:endParaRPr lang="en-US" altLang="en-US" dirty="0"/>
          </a:p>
        </p:txBody>
      </p:sp>
    </p:spTree>
    <p:extLst>
      <p:ext uri="{BB962C8B-B14F-4D97-AF65-F5344CB8AC3E}">
        <p14:creationId xmlns:p14="http://schemas.microsoft.com/office/powerpoint/2010/main" val="336511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 xmlns:a16="http://schemas.microsoft.com/office/drawing/2014/main" id="{D821B1FB-8EB9-42A0-A21A-45DAB7F59B96}"/>
              </a:ext>
            </a:extLst>
          </p:cNvPr>
          <p:cNvSpPr>
            <a:spLocks noGrp="1"/>
          </p:cNvSpPr>
          <p:nvPr>
            <p:ph type="dt" sz="half" idx="10"/>
          </p:nvPr>
        </p:nvSpPr>
        <p:spPr/>
        <p:txBody>
          <a:bodyPr/>
          <a:lstStyle>
            <a:lvl1pPr>
              <a:defRPr/>
            </a:lvl1pPr>
          </a:lstStyle>
          <a:p>
            <a:pPr>
              <a:defRPr/>
            </a:pPr>
            <a:fld id="{47225B63-572B-4C87-B459-3FDE860F3A59}" type="datetime1">
              <a:rPr lang="en-US"/>
              <a:pPr>
                <a:defRPr/>
              </a:pPr>
              <a:t>5/23/2018</a:t>
            </a:fld>
            <a:endParaRPr lang="en-US" dirty="0"/>
          </a:p>
        </p:txBody>
      </p:sp>
      <p:sp>
        <p:nvSpPr>
          <p:cNvPr id="6" name="Footer Placeholder 4">
            <a:extLst>
              <a:ext uri="{FF2B5EF4-FFF2-40B4-BE49-F238E27FC236}">
                <a16:creationId xmlns="" xmlns:a16="http://schemas.microsoft.com/office/drawing/2014/main" id="{0FDC8428-34A6-4817-A0E3-32B4423F0A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702CE1AC-97A0-4803-998F-2E5214FDACA2}"/>
              </a:ext>
            </a:extLst>
          </p:cNvPr>
          <p:cNvSpPr>
            <a:spLocks noGrp="1"/>
          </p:cNvSpPr>
          <p:nvPr>
            <p:ph type="sldNum" sz="quarter" idx="12"/>
          </p:nvPr>
        </p:nvSpPr>
        <p:spPr/>
        <p:txBody>
          <a:bodyPr/>
          <a:lstStyle>
            <a:lvl1pPr>
              <a:defRPr/>
            </a:lvl1pPr>
          </a:lstStyle>
          <a:p>
            <a:pPr>
              <a:defRPr/>
            </a:pPr>
            <a:fld id="{2ABFAB61-E147-482B-A951-2D5E7B8C3541}" type="slidenum">
              <a:rPr lang="en-US" altLang="en-US"/>
              <a:pPr>
                <a:defRPr/>
              </a:pPr>
              <a:t>‹N°›</a:t>
            </a:fld>
            <a:endParaRPr lang="en-US" altLang="en-US" dirty="0"/>
          </a:p>
        </p:txBody>
      </p:sp>
    </p:spTree>
    <p:extLst>
      <p:ext uri="{BB962C8B-B14F-4D97-AF65-F5344CB8AC3E}">
        <p14:creationId xmlns:p14="http://schemas.microsoft.com/office/powerpoint/2010/main" val="140305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 xmlns:a16="http://schemas.microsoft.com/office/drawing/2014/main" id="{4E302809-F3A6-4ACF-BAF0-ABFEFB238A6F}"/>
              </a:ext>
            </a:extLst>
          </p:cNvPr>
          <p:cNvSpPr>
            <a:spLocks noGrp="1"/>
          </p:cNvSpPr>
          <p:nvPr>
            <p:ph type="dt" sz="half" idx="10"/>
          </p:nvPr>
        </p:nvSpPr>
        <p:spPr/>
        <p:txBody>
          <a:bodyPr/>
          <a:lstStyle>
            <a:lvl1pPr>
              <a:defRPr/>
            </a:lvl1pPr>
          </a:lstStyle>
          <a:p>
            <a:pPr>
              <a:defRPr/>
            </a:pPr>
            <a:fld id="{2E5522FC-838C-487F-A3E0-75DEE776C912}" type="datetime1">
              <a:rPr lang="en-US"/>
              <a:pPr>
                <a:defRPr/>
              </a:pPr>
              <a:t>5/23/2018</a:t>
            </a:fld>
            <a:endParaRPr lang="en-US" dirty="0"/>
          </a:p>
        </p:txBody>
      </p:sp>
      <p:sp>
        <p:nvSpPr>
          <p:cNvPr id="6" name="Footer Placeholder 4">
            <a:extLst>
              <a:ext uri="{FF2B5EF4-FFF2-40B4-BE49-F238E27FC236}">
                <a16:creationId xmlns="" xmlns:a16="http://schemas.microsoft.com/office/drawing/2014/main" id="{335AF917-45C8-48C2-9F34-1C46746547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8E5CD2A-E945-4824-B8CD-9FEF971B23A5}"/>
              </a:ext>
            </a:extLst>
          </p:cNvPr>
          <p:cNvSpPr>
            <a:spLocks noGrp="1"/>
          </p:cNvSpPr>
          <p:nvPr>
            <p:ph type="sldNum" sz="quarter" idx="12"/>
          </p:nvPr>
        </p:nvSpPr>
        <p:spPr/>
        <p:txBody>
          <a:bodyPr/>
          <a:lstStyle>
            <a:lvl1pPr>
              <a:defRPr/>
            </a:lvl1pPr>
          </a:lstStyle>
          <a:p>
            <a:pPr>
              <a:defRPr/>
            </a:pPr>
            <a:fld id="{C0DD342D-76C8-456B-8365-A27406E26DAF}" type="slidenum">
              <a:rPr lang="en-US" altLang="en-US"/>
              <a:pPr>
                <a:defRPr/>
              </a:pPr>
              <a:t>‹N°›</a:t>
            </a:fld>
            <a:endParaRPr lang="en-US" altLang="en-US" dirty="0"/>
          </a:p>
        </p:txBody>
      </p:sp>
    </p:spTree>
    <p:extLst>
      <p:ext uri="{BB962C8B-B14F-4D97-AF65-F5344CB8AC3E}">
        <p14:creationId xmlns:p14="http://schemas.microsoft.com/office/powerpoint/2010/main" val="420929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527578D8-7CBB-4373-B6AD-C9EECBCDE89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sr-Latn-RS"/>
              <a:t>Click to edit Master title style</a:t>
            </a:r>
            <a:endParaRPr lang="en-US" altLang="sr-Latn-RS"/>
          </a:p>
        </p:txBody>
      </p:sp>
      <p:sp>
        <p:nvSpPr>
          <p:cNvPr id="1027" name="Text Placeholder 2">
            <a:extLst>
              <a:ext uri="{FF2B5EF4-FFF2-40B4-BE49-F238E27FC236}">
                <a16:creationId xmlns="" xmlns:a16="http://schemas.microsoft.com/office/drawing/2014/main" id="{0F9718D5-3DAF-4E1C-B8D9-AB90675923F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sr-Latn-RS"/>
              <a:t>Click to edit Master text styles</a:t>
            </a:r>
          </a:p>
          <a:p>
            <a:pPr lvl="1"/>
            <a:r>
              <a:rPr lang="en-GB" altLang="sr-Latn-RS"/>
              <a:t>Second level</a:t>
            </a:r>
          </a:p>
          <a:p>
            <a:pPr lvl="2"/>
            <a:r>
              <a:rPr lang="en-GB" altLang="sr-Latn-RS"/>
              <a:t>Third level</a:t>
            </a:r>
          </a:p>
          <a:p>
            <a:pPr lvl="3"/>
            <a:r>
              <a:rPr lang="en-GB" altLang="sr-Latn-RS"/>
              <a:t>Fourth level</a:t>
            </a:r>
          </a:p>
          <a:p>
            <a:pPr lvl="4"/>
            <a:r>
              <a:rPr lang="en-GB" altLang="sr-Latn-RS"/>
              <a:t>Fifth level</a:t>
            </a:r>
            <a:endParaRPr lang="en-US" altLang="sr-Latn-RS"/>
          </a:p>
        </p:txBody>
      </p:sp>
      <p:sp>
        <p:nvSpPr>
          <p:cNvPr id="4" name="Date Placeholder 3">
            <a:extLst>
              <a:ext uri="{FF2B5EF4-FFF2-40B4-BE49-F238E27FC236}">
                <a16:creationId xmlns="" xmlns:a16="http://schemas.microsoft.com/office/drawing/2014/main" id="{EBD89A4F-D8A8-463A-BED8-2EB665539FD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anose="020B0600070205080204" pitchFamily="34" charset="-128"/>
                <a:cs typeface="Arial" pitchFamily="34" charset="0"/>
              </a:defRPr>
            </a:lvl1pPr>
          </a:lstStyle>
          <a:p>
            <a:pPr>
              <a:defRPr/>
            </a:pPr>
            <a:fld id="{0DDD3E7A-3585-41FD-B792-934ACD2103CC}" type="datetime1">
              <a:rPr lang="en-US"/>
              <a:pPr>
                <a:defRPr/>
              </a:pPr>
              <a:t>5/23/2018</a:t>
            </a:fld>
            <a:endParaRPr lang="en-US" dirty="0"/>
          </a:p>
        </p:txBody>
      </p:sp>
      <p:sp>
        <p:nvSpPr>
          <p:cNvPr id="5" name="Footer Placeholder 4">
            <a:extLst>
              <a:ext uri="{FF2B5EF4-FFF2-40B4-BE49-F238E27FC236}">
                <a16:creationId xmlns="" xmlns:a16="http://schemas.microsoft.com/office/drawing/2014/main" id="{A0501D7B-30F5-4633-A8F7-1BB4739002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 xmlns:a16="http://schemas.microsoft.com/office/drawing/2014/main" id="{A8731F56-39C8-4587-A718-6F8FC1D74EC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9875673-4E5A-46A3-8448-C2EAACB44550}" type="slidenum">
              <a:rPr lang="en-US" altLang="en-US"/>
              <a:pPr>
                <a:defRPr/>
              </a:pPr>
              <a:t>‹N°›</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ＭＳ Ｐゴシック"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ＭＳ Ｐゴシック"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ＭＳ Ｐゴシック"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D40A5B1E-0979-4FCC-8BCF-F2BF1F1A73ED}"/>
              </a:ext>
            </a:extLst>
          </p:cNvPr>
          <p:cNvSpPr>
            <a:spLocks noGrp="1"/>
          </p:cNvSpPr>
          <p:nvPr>
            <p:ph type="ctrTitle"/>
          </p:nvPr>
        </p:nvSpPr>
        <p:spPr/>
        <p:txBody>
          <a:bodyPr/>
          <a:lstStyle/>
          <a:p>
            <a:pPr eaLnBrk="1" hangingPunct="1"/>
            <a:r>
              <a:rPr lang="fr-FR" altLang="fr-FR" dirty="0"/>
              <a:t>Formation </a:t>
            </a:r>
            <a:r>
              <a:rPr lang="fr-FR" altLang="fr-FR" dirty="0" smtClean="0"/>
              <a:t>avancée </a:t>
            </a:r>
            <a:r>
              <a:rPr lang="fr-FR" altLang="fr-FR" dirty="0"/>
              <a:t>sur la cybercriminalité pour les juges et les procureurs</a:t>
            </a:r>
            <a:endParaRPr lang="en-US" altLang="sr-Latn-RS" dirty="0"/>
          </a:p>
        </p:txBody>
      </p:sp>
      <p:sp>
        <p:nvSpPr>
          <p:cNvPr id="3075" name="Subtitle 2">
            <a:extLst>
              <a:ext uri="{FF2B5EF4-FFF2-40B4-BE49-F238E27FC236}">
                <a16:creationId xmlns="" xmlns:a16="http://schemas.microsoft.com/office/drawing/2014/main" id="{60DE146B-DAC8-4937-9F74-B2621E4C155C}"/>
              </a:ext>
            </a:extLst>
          </p:cNvPr>
          <p:cNvSpPr>
            <a:spLocks noGrp="1"/>
          </p:cNvSpPr>
          <p:nvPr>
            <p:ph type="subTitle" idx="1"/>
          </p:nvPr>
        </p:nvSpPr>
        <p:spPr/>
        <p:txBody>
          <a:bodyPr/>
          <a:lstStyle/>
          <a:p>
            <a:pPr eaLnBrk="1" hangingPunct="1"/>
            <a:r>
              <a:rPr lang="en-US" altLang="sr-Latn-RS" dirty="0">
                <a:solidFill>
                  <a:srgbClr val="898989"/>
                </a:solidFill>
              </a:rPr>
              <a:t>Sessions </a:t>
            </a:r>
            <a:r>
              <a:rPr lang="en-US" altLang="sr-Latn-RS" dirty="0" err="1">
                <a:solidFill>
                  <a:srgbClr val="898989"/>
                </a:solidFill>
              </a:rPr>
              <a:t>x.x.x</a:t>
            </a:r>
            <a:r>
              <a:rPr lang="en-US" altLang="sr-Latn-RS" dirty="0">
                <a:solidFill>
                  <a:srgbClr val="898989"/>
                </a:solidFill>
              </a:rPr>
              <a:t> </a:t>
            </a:r>
            <a:r>
              <a:rPr lang="en-US" altLang="sr-Latn-RS" dirty="0" smtClean="0">
                <a:solidFill>
                  <a:srgbClr val="898989"/>
                </a:solidFill>
              </a:rPr>
              <a:t>et </a:t>
            </a:r>
            <a:r>
              <a:rPr lang="en-US" altLang="sr-Latn-RS" dirty="0" err="1">
                <a:solidFill>
                  <a:srgbClr val="898989"/>
                </a:solidFill>
              </a:rPr>
              <a:t>x.x.x</a:t>
            </a:r>
            <a:endParaRPr lang="en-US" altLang="sr-Latn-RS" dirty="0">
              <a:solidFill>
                <a:srgbClr val="898989"/>
              </a:solidFill>
            </a:endParaRPr>
          </a:p>
          <a:p>
            <a:pPr eaLnBrk="1" hangingPunct="1"/>
            <a:r>
              <a:rPr lang="en-US" altLang="sr-Latn-RS" dirty="0" err="1" smtClean="0">
                <a:solidFill>
                  <a:srgbClr val="898989"/>
                </a:solidFill>
              </a:rPr>
              <a:t>Examen</a:t>
            </a:r>
            <a:r>
              <a:rPr lang="en-US" altLang="sr-Latn-RS" dirty="0" smtClean="0">
                <a:solidFill>
                  <a:srgbClr val="898989"/>
                </a:solidFill>
              </a:rPr>
              <a:t> des </a:t>
            </a:r>
            <a:r>
              <a:rPr lang="en-US" altLang="sr-Latn-RS" dirty="0" err="1" smtClean="0">
                <a:solidFill>
                  <a:srgbClr val="898989"/>
                </a:solidFill>
              </a:rPr>
              <a:t>demandes</a:t>
            </a:r>
            <a:r>
              <a:rPr lang="en-US" altLang="sr-Latn-RS" dirty="0" smtClean="0">
                <a:solidFill>
                  <a:srgbClr val="898989"/>
                </a:solidFill>
              </a:rPr>
              <a:t> et </a:t>
            </a:r>
            <a:r>
              <a:rPr lang="en-US" altLang="sr-Latn-RS" dirty="0" err="1" smtClean="0">
                <a:solidFill>
                  <a:srgbClr val="898989"/>
                </a:solidFill>
              </a:rPr>
              <a:t>délivrance</a:t>
            </a:r>
            <a:r>
              <a:rPr lang="en-US" altLang="sr-Latn-RS" dirty="0" smtClean="0">
                <a:solidFill>
                  <a:srgbClr val="898989"/>
                </a:solidFill>
              </a:rPr>
              <a:t> des </a:t>
            </a:r>
            <a:r>
              <a:rPr lang="en-US" altLang="sr-Latn-RS" dirty="0" err="1" smtClean="0">
                <a:solidFill>
                  <a:srgbClr val="898989"/>
                </a:solidFill>
              </a:rPr>
              <a:t>autorisations</a:t>
            </a:r>
            <a:r>
              <a:rPr lang="en-US" altLang="sr-Latn-RS" dirty="0" smtClean="0">
                <a:solidFill>
                  <a:srgbClr val="898989"/>
                </a:solidFill>
              </a:rPr>
              <a:t> </a:t>
            </a:r>
            <a:endParaRPr lang="en-US" altLang="sr-Latn-RS" dirty="0">
              <a:solidFill>
                <a:srgbClr val="898989"/>
              </a:solidFill>
            </a:endParaRPr>
          </a:p>
        </p:txBody>
      </p:sp>
      <p:pic>
        <p:nvPicPr>
          <p:cNvPr id="3076" name="Picture 4">
            <a:extLst>
              <a:ext uri="{FF2B5EF4-FFF2-40B4-BE49-F238E27FC236}">
                <a16:creationId xmlns="" xmlns:a16="http://schemas.microsoft.com/office/drawing/2014/main" id="{3E3CAD3E-063C-4FE2-BB8A-659526BAF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400050"/>
            <a:ext cx="4332287"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Slide Number Placeholder 1">
            <a:extLst>
              <a:ext uri="{FF2B5EF4-FFF2-40B4-BE49-F238E27FC236}">
                <a16:creationId xmlns="" xmlns:a16="http://schemas.microsoft.com/office/drawing/2014/main" id="{2242A452-299C-4A03-B1EB-CDFD50AB93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67B2DDAE-72FF-490D-BA26-01F339E2BADA}" type="slidenum">
              <a:rPr lang="en-US" altLang="fr-FR" sz="1200" smtClean="0">
                <a:solidFill>
                  <a:srgbClr val="898989"/>
                </a:solidFill>
              </a:rPr>
              <a:pPr>
                <a:spcBef>
                  <a:spcPct val="0"/>
                </a:spcBef>
                <a:buFontTx/>
                <a:buNone/>
              </a:pPr>
              <a:t>1</a:t>
            </a:fld>
            <a:endParaRPr lang="en-US" altLang="fr-FR"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 xmlns:a16="http://schemas.microsoft.com/office/drawing/2014/main" id="{68C990CD-7E43-4D7D-8AA5-FA0E5906D9F5}"/>
              </a:ext>
            </a:extLst>
          </p:cNvPr>
          <p:cNvSpPr txBox="1">
            <a:spLocks/>
          </p:cNvSpPr>
          <p:nvPr/>
        </p:nvSpPr>
        <p:spPr bwMode="auto">
          <a:xfrm>
            <a:off x="350838" y="1724025"/>
            <a:ext cx="7966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en-US" altLang="en-US" dirty="0" smtClean="0"/>
              <a:t>Nom : </a:t>
            </a:r>
            <a:r>
              <a:rPr lang="en-US" altLang="en-US" dirty="0"/>
              <a:t>Carlo Rivas </a:t>
            </a:r>
          </a:p>
          <a:p>
            <a:pPr algn="just" eaLnBrk="1" hangingPunct="1"/>
            <a:endParaRPr lang="en-US" altLang="en-US" dirty="0"/>
          </a:p>
          <a:p>
            <a:pPr algn="just" eaLnBrk="1" hangingPunct="1"/>
            <a:r>
              <a:rPr lang="en-US" altLang="en-US" dirty="0" err="1" smtClean="0"/>
              <a:t>Titre</a:t>
            </a:r>
            <a:r>
              <a:rPr lang="en-US" altLang="en-US" dirty="0" smtClean="0"/>
              <a:t> : </a:t>
            </a:r>
            <a:r>
              <a:rPr lang="en-US" altLang="en-US" dirty="0" err="1" smtClean="0"/>
              <a:t>Procureur</a:t>
            </a:r>
            <a:endParaRPr lang="en-US" altLang="en-US" dirty="0"/>
          </a:p>
          <a:p>
            <a:pPr algn="just" eaLnBrk="1" hangingPunct="1"/>
            <a:endParaRPr lang="en-US" altLang="en-US" dirty="0"/>
          </a:p>
          <a:p>
            <a:pPr algn="just" eaLnBrk="1" hangingPunct="1"/>
            <a:r>
              <a:rPr lang="en-US" altLang="en-US" dirty="0" err="1" smtClean="0"/>
              <a:t>Agence</a:t>
            </a:r>
            <a:r>
              <a:rPr lang="en-US" altLang="en-US" dirty="0" smtClean="0"/>
              <a:t> : police </a:t>
            </a:r>
            <a:r>
              <a:rPr lang="en-US" altLang="en-US" dirty="0" err="1" smtClean="0"/>
              <a:t>fédérale</a:t>
            </a:r>
            <a:r>
              <a:rPr lang="en-US" altLang="en-US" dirty="0" smtClean="0"/>
              <a:t> </a:t>
            </a:r>
            <a:r>
              <a:rPr lang="en-US" altLang="en-US" dirty="0" err="1" smtClean="0"/>
              <a:t>d’Ostland</a:t>
            </a:r>
            <a:endParaRPr lang="en-GB" altLang="sr-Latn-RS" dirty="0"/>
          </a:p>
        </p:txBody>
      </p:sp>
      <p:sp>
        <p:nvSpPr>
          <p:cNvPr id="23555" name="Title 2">
            <a:extLst>
              <a:ext uri="{FF2B5EF4-FFF2-40B4-BE49-F238E27FC236}">
                <a16:creationId xmlns="" xmlns:a16="http://schemas.microsoft.com/office/drawing/2014/main" id="{630DB340-3446-44E5-8634-EDA2D77C9C6B}"/>
              </a:ext>
            </a:extLst>
          </p:cNvPr>
          <p:cNvSpPr>
            <a:spLocks noGrp="1"/>
          </p:cNvSpPr>
          <p:nvPr>
            <p:ph type="title"/>
          </p:nvPr>
        </p:nvSpPr>
        <p:spPr>
          <a:xfrm>
            <a:off x="457200" y="511175"/>
            <a:ext cx="8229600" cy="1143000"/>
          </a:xfrm>
        </p:spPr>
        <p:txBody>
          <a:bodyPr/>
          <a:lstStyle/>
          <a:p>
            <a:r>
              <a:rPr lang="en-US" altLang="en-US" b="1" dirty="0" smtClean="0"/>
              <a:t>Etude de </a:t>
            </a:r>
            <a:r>
              <a:rPr lang="en-US" altLang="en-US" b="1" dirty="0" err="1" smtClean="0"/>
              <a:t>cas</a:t>
            </a:r>
            <a:r>
              <a:rPr lang="en-US" altLang="en-US" b="1" dirty="0" smtClean="0"/>
              <a:t> : identification du </a:t>
            </a:r>
            <a:r>
              <a:rPr lang="en-US" altLang="en-US" b="1" dirty="0" err="1" smtClean="0"/>
              <a:t>procureur</a:t>
            </a:r>
            <a:endParaRPr lang="en-US" altLang="en-US" b="1" dirty="0"/>
          </a:p>
        </p:txBody>
      </p:sp>
      <p:sp>
        <p:nvSpPr>
          <p:cNvPr id="23556" name="Slide Number Placeholder 1">
            <a:extLst>
              <a:ext uri="{FF2B5EF4-FFF2-40B4-BE49-F238E27FC236}">
                <a16:creationId xmlns="" xmlns:a16="http://schemas.microsoft.com/office/drawing/2014/main" id="{D3A1DC1A-2982-4F39-92E0-27AF48439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C01C38E-CE5B-4B62-A133-F010D6761ABB}"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 xmlns:a16="http://schemas.microsoft.com/office/drawing/2014/main" id="{4919B63E-24DB-4752-AF82-9E5835EC83B5}"/>
              </a:ext>
            </a:extLst>
          </p:cNvPr>
          <p:cNvSpPr txBox="1">
            <a:spLocks/>
          </p:cNvSpPr>
          <p:nvPr/>
        </p:nvSpPr>
        <p:spPr bwMode="auto">
          <a:xfrm>
            <a:off x="350838" y="1724025"/>
            <a:ext cx="7966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en-US" altLang="en-US" dirty="0" err="1" smtClean="0"/>
              <a:t>Pouvoir</a:t>
            </a:r>
            <a:r>
              <a:rPr lang="en-US" altLang="en-US" dirty="0" smtClean="0"/>
              <a:t> : </a:t>
            </a:r>
            <a:r>
              <a:rPr lang="en-US" altLang="en-US" dirty="0" err="1" smtClean="0"/>
              <a:t>Obtenir</a:t>
            </a:r>
            <a:r>
              <a:rPr lang="en-US" altLang="en-US" dirty="0" smtClean="0"/>
              <a:t> des </a:t>
            </a:r>
            <a:r>
              <a:rPr lang="en-US" altLang="en-US" dirty="0" err="1" smtClean="0"/>
              <a:t>données</a:t>
            </a:r>
            <a:r>
              <a:rPr lang="en-US" altLang="en-US" dirty="0" smtClean="0"/>
              <a:t> </a:t>
            </a:r>
            <a:r>
              <a:rPr lang="en-US" altLang="en-US" dirty="0" err="1" smtClean="0"/>
              <a:t>informatiques</a:t>
            </a:r>
            <a:endParaRPr lang="en-US" altLang="en-US" dirty="0"/>
          </a:p>
          <a:p>
            <a:pPr algn="just" eaLnBrk="1" hangingPunct="1"/>
            <a:endParaRPr lang="en-US" altLang="en-US" dirty="0"/>
          </a:p>
          <a:p>
            <a:pPr algn="just" eaLnBrk="1" hangingPunct="1"/>
            <a:r>
              <a:rPr lang="en-US" altLang="en-US" dirty="0" err="1" smtClean="0"/>
              <a:t>Loi</a:t>
            </a:r>
            <a:r>
              <a:rPr lang="en-US" altLang="en-US" dirty="0" smtClean="0"/>
              <a:t> : Article [</a:t>
            </a:r>
            <a:r>
              <a:rPr lang="en-US" altLang="en-US" i="1" dirty="0" smtClean="0"/>
              <a:t>n</a:t>
            </a:r>
            <a:r>
              <a:rPr lang="en-US" altLang="en-US" i="1" baseline="30000" dirty="0" smtClean="0"/>
              <a:t>o</a:t>
            </a:r>
            <a:r>
              <a:rPr lang="en-US" altLang="en-US" i="1" dirty="0" smtClean="0"/>
              <a:t> de </a:t>
            </a:r>
            <a:r>
              <a:rPr lang="en-US" altLang="en-US" i="1" dirty="0" err="1" smtClean="0"/>
              <a:t>l’article</a:t>
            </a:r>
            <a:r>
              <a:rPr lang="en-US" altLang="en-US" dirty="0" smtClean="0"/>
              <a:t>] de [</a:t>
            </a:r>
            <a:r>
              <a:rPr lang="en-US" altLang="en-US" i="1" dirty="0" smtClean="0"/>
              <a:t>nom de la </a:t>
            </a:r>
            <a:r>
              <a:rPr lang="en-US" altLang="en-US" i="1" dirty="0" err="1" smtClean="0"/>
              <a:t>loi</a:t>
            </a:r>
            <a:r>
              <a:rPr lang="en-US" altLang="en-US" i="1" dirty="0" smtClean="0"/>
              <a:t> </a:t>
            </a:r>
            <a:r>
              <a:rPr lang="en-US" altLang="en-US" i="1" dirty="0" err="1" smtClean="0"/>
              <a:t>procédurale</a:t>
            </a:r>
            <a:r>
              <a:rPr lang="en-US" altLang="en-US" dirty="0" smtClean="0"/>
              <a:t>] </a:t>
            </a:r>
            <a:r>
              <a:rPr lang="en-US" altLang="en-US" dirty="0" err="1" smtClean="0"/>
              <a:t>relatif</a:t>
            </a:r>
            <a:r>
              <a:rPr lang="en-US" altLang="en-US" dirty="0" smtClean="0"/>
              <a:t> à la </a:t>
            </a:r>
            <a:r>
              <a:rPr lang="en-US" altLang="en-US" dirty="0" err="1" smtClean="0"/>
              <a:t>perquisition</a:t>
            </a:r>
            <a:r>
              <a:rPr lang="en-US" altLang="en-US" dirty="0" smtClean="0"/>
              <a:t> et à la </a:t>
            </a:r>
            <a:r>
              <a:rPr lang="en-US" altLang="en-US" dirty="0" err="1" smtClean="0"/>
              <a:t>saisie</a:t>
            </a:r>
            <a:r>
              <a:rPr lang="en-US" altLang="en-US" dirty="0" smtClean="0"/>
              <a:t> de </a:t>
            </a:r>
            <a:r>
              <a:rPr lang="en-US" altLang="en-US" dirty="0" err="1" smtClean="0"/>
              <a:t>données</a:t>
            </a:r>
            <a:r>
              <a:rPr lang="en-US" altLang="en-US" dirty="0" smtClean="0"/>
              <a:t> </a:t>
            </a:r>
            <a:r>
              <a:rPr lang="en-US" altLang="en-US" dirty="0" err="1" smtClean="0"/>
              <a:t>informatiques</a:t>
            </a:r>
            <a:r>
              <a:rPr lang="en-US" altLang="en-US" dirty="0" smtClean="0"/>
              <a:t>. </a:t>
            </a:r>
            <a:endParaRPr lang="en-US" altLang="en-US" dirty="0"/>
          </a:p>
          <a:p>
            <a:pPr algn="just" eaLnBrk="1" hangingPunct="1"/>
            <a:endParaRPr lang="en-US" altLang="sr-Latn-RS" dirty="0"/>
          </a:p>
          <a:p>
            <a:pPr algn="just" eaLnBrk="1" hangingPunct="1"/>
            <a:endParaRPr lang="en-GB" altLang="sr-Latn-RS" dirty="0"/>
          </a:p>
        </p:txBody>
      </p:sp>
      <p:sp>
        <p:nvSpPr>
          <p:cNvPr id="25603" name="Title 2">
            <a:extLst>
              <a:ext uri="{FF2B5EF4-FFF2-40B4-BE49-F238E27FC236}">
                <a16:creationId xmlns="" xmlns:a16="http://schemas.microsoft.com/office/drawing/2014/main" id="{9D7AFC60-1DEE-421C-9207-230792605400}"/>
              </a:ext>
            </a:extLst>
          </p:cNvPr>
          <p:cNvSpPr>
            <a:spLocks noGrp="1"/>
          </p:cNvSpPr>
          <p:nvPr>
            <p:ph type="title"/>
          </p:nvPr>
        </p:nvSpPr>
        <p:spPr>
          <a:xfrm>
            <a:off x="457200" y="511175"/>
            <a:ext cx="8229600" cy="1143000"/>
          </a:xfrm>
        </p:spPr>
        <p:txBody>
          <a:bodyPr/>
          <a:lstStyle/>
          <a:p>
            <a:r>
              <a:rPr lang="en-US" altLang="en-US" b="1" dirty="0" smtClean="0"/>
              <a:t>Etude de </a:t>
            </a:r>
            <a:r>
              <a:rPr lang="en-US" altLang="en-US" b="1" dirty="0" err="1" smtClean="0"/>
              <a:t>cas</a:t>
            </a:r>
            <a:r>
              <a:rPr lang="en-US" altLang="en-US" b="1" dirty="0" smtClean="0"/>
              <a:t> : identification du </a:t>
            </a:r>
            <a:r>
              <a:rPr lang="en-US" altLang="en-US" b="1" dirty="0" err="1" smtClean="0"/>
              <a:t>pouvoir</a:t>
            </a:r>
            <a:r>
              <a:rPr lang="en-US" altLang="en-US" b="1" dirty="0" smtClean="0"/>
              <a:t> </a:t>
            </a:r>
            <a:r>
              <a:rPr lang="en-US" altLang="en-US" b="1" dirty="0" err="1" smtClean="0"/>
              <a:t>procédural</a:t>
            </a:r>
            <a:endParaRPr lang="en-US" altLang="en-US" b="1" dirty="0"/>
          </a:p>
        </p:txBody>
      </p:sp>
      <p:sp>
        <p:nvSpPr>
          <p:cNvPr id="25604" name="Slide Number Placeholder 1">
            <a:extLst>
              <a:ext uri="{FF2B5EF4-FFF2-40B4-BE49-F238E27FC236}">
                <a16:creationId xmlns="" xmlns:a16="http://schemas.microsoft.com/office/drawing/2014/main" id="{0816D7FF-8A4D-45A9-A972-0178C45859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E54887B-3675-46BA-810B-4E3DFBEEAD3B}"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 xmlns:a16="http://schemas.microsoft.com/office/drawing/2014/main" id="{4170DE8C-987D-408B-8B31-40FBBA40907A}"/>
              </a:ext>
            </a:extLst>
          </p:cNvPr>
          <p:cNvSpPr txBox="1">
            <a:spLocks/>
          </p:cNvSpPr>
          <p:nvPr/>
        </p:nvSpPr>
        <p:spPr bwMode="auto">
          <a:xfrm>
            <a:off x="350838" y="1724025"/>
            <a:ext cx="796607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defRPr/>
            </a:pPr>
            <a:r>
              <a:rPr lang="en-US" dirty="0" smtClean="0"/>
              <a:t>Des </a:t>
            </a:r>
            <a:r>
              <a:rPr lang="en-US" dirty="0" err="1" smtClean="0"/>
              <a:t>cybercriminels</a:t>
            </a:r>
            <a:r>
              <a:rPr lang="en-US" dirty="0" smtClean="0"/>
              <a:t> </a:t>
            </a:r>
            <a:r>
              <a:rPr lang="en-US" dirty="0" err="1" smtClean="0"/>
              <a:t>inconnus</a:t>
            </a:r>
            <a:r>
              <a:rPr lang="en-US" dirty="0" smtClean="0"/>
              <a:t> </a:t>
            </a:r>
            <a:r>
              <a:rPr lang="en-US" dirty="0" err="1" smtClean="0"/>
              <a:t>ont</a:t>
            </a:r>
            <a:r>
              <a:rPr lang="en-US" dirty="0" smtClean="0"/>
              <a:t> </a:t>
            </a:r>
            <a:r>
              <a:rPr lang="en-US" dirty="0" err="1" smtClean="0"/>
              <a:t>écrit</a:t>
            </a:r>
            <a:r>
              <a:rPr lang="en-US" dirty="0" smtClean="0"/>
              <a:t> et </a:t>
            </a:r>
            <a:r>
              <a:rPr lang="en-US" dirty="0" err="1" smtClean="0"/>
              <a:t>envoyé</a:t>
            </a:r>
            <a:r>
              <a:rPr lang="en-US" dirty="0" smtClean="0"/>
              <a:t> un e-mail le </a:t>
            </a:r>
            <a:r>
              <a:rPr lang="en-US" dirty="0" err="1" smtClean="0"/>
              <a:t>mardi</a:t>
            </a:r>
            <a:r>
              <a:rPr lang="en-US" dirty="0" smtClean="0"/>
              <a:t> 28 </a:t>
            </a:r>
            <a:r>
              <a:rPr lang="en-US" dirty="0" err="1" smtClean="0"/>
              <a:t>septembre</a:t>
            </a:r>
            <a:r>
              <a:rPr lang="en-US" dirty="0" smtClean="0"/>
              <a:t> 2017 à 5h55 </a:t>
            </a:r>
            <a:r>
              <a:rPr lang="en-US" dirty="0" err="1" smtClean="0"/>
              <a:t>depuis</a:t>
            </a:r>
            <a:r>
              <a:rPr lang="en-US" dirty="0" smtClean="0"/>
              <a:t> le </a:t>
            </a:r>
            <a:r>
              <a:rPr lang="en-US" dirty="0" err="1" smtClean="0"/>
              <a:t>compte</a:t>
            </a:r>
            <a:r>
              <a:rPr lang="en-US" dirty="0" smtClean="0"/>
              <a:t> &lt;</a:t>
            </a:r>
            <a:r>
              <a:rPr lang="en-US" dirty="0" err="1"/>
              <a:t>otos@ubp.co.nrl</a:t>
            </a:r>
            <a:r>
              <a:rPr lang="en-US" dirty="0"/>
              <a:t>&gt; </a:t>
            </a:r>
            <a:r>
              <a:rPr lang="en-US" dirty="0" err="1" smtClean="0"/>
              <a:t>vers</a:t>
            </a:r>
            <a:r>
              <a:rPr lang="en-US" dirty="0" smtClean="0"/>
              <a:t> le </a:t>
            </a:r>
            <a:r>
              <a:rPr lang="en-US" dirty="0" err="1" smtClean="0"/>
              <a:t>compte</a:t>
            </a:r>
            <a:r>
              <a:rPr lang="en-US" dirty="0" smtClean="0"/>
              <a:t> &lt;</a:t>
            </a:r>
            <a:r>
              <a:rPr lang="en-US" dirty="0" err="1" smtClean="0"/>
              <a:t>cfo@fba.co.atls</a:t>
            </a:r>
            <a:r>
              <a:rPr lang="en-US" dirty="0" smtClean="0"/>
              <a:t>&gt;</a:t>
            </a:r>
            <a:endParaRPr lang="en-US" dirty="0"/>
          </a:p>
          <a:p>
            <a:pPr marL="0" indent="0" algn="ctr">
              <a:buFont typeface="Arial" panose="020B0604020202020204" pitchFamily="34" charset="0"/>
              <a:buNone/>
              <a:defRPr/>
            </a:pPr>
            <a:r>
              <a:rPr lang="en-US" altLang="sr-Latn-RS" dirty="0"/>
              <a:t>…</a:t>
            </a:r>
            <a:endParaRPr lang="en-GB" altLang="sr-Latn-RS" dirty="0"/>
          </a:p>
        </p:txBody>
      </p:sp>
      <p:sp>
        <p:nvSpPr>
          <p:cNvPr id="27651" name="Title 2">
            <a:extLst>
              <a:ext uri="{FF2B5EF4-FFF2-40B4-BE49-F238E27FC236}">
                <a16:creationId xmlns="" xmlns:a16="http://schemas.microsoft.com/office/drawing/2014/main" id="{E2AFE3E5-B655-4D75-AA55-BB45B7214970}"/>
              </a:ext>
            </a:extLst>
          </p:cNvPr>
          <p:cNvSpPr>
            <a:spLocks noGrp="1"/>
          </p:cNvSpPr>
          <p:nvPr>
            <p:ph type="title"/>
          </p:nvPr>
        </p:nvSpPr>
        <p:spPr>
          <a:xfrm>
            <a:off x="457200" y="511175"/>
            <a:ext cx="8229600" cy="1143000"/>
          </a:xfrm>
        </p:spPr>
        <p:txBody>
          <a:bodyPr/>
          <a:lstStyle/>
          <a:p>
            <a:r>
              <a:rPr lang="en-US" altLang="en-US" b="1" dirty="0" smtClean="0"/>
              <a:t>Etude de </a:t>
            </a:r>
            <a:r>
              <a:rPr lang="en-US" altLang="en-US" b="1" dirty="0" err="1" smtClean="0"/>
              <a:t>cas</a:t>
            </a:r>
            <a:r>
              <a:rPr lang="en-US" altLang="en-US" b="1" dirty="0" smtClean="0"/>
              <a:t> : résumé des </a:t>
            </a:r>
            <a:r>
              <a:rPr lang="en-US" altLang="en-US" b="1" dirty="0" err="1" smtClean="0"/>
              <a:t>faits</a:t>
            </a:r>
            <a:endParaRPr lang="en-US" altLang="en-US" b="1" dirty="0"/>
          </a:p>
        </p:txBody>
      </p:sp>
      <p:sp>
        <p:nvSpPr>
          <p:cNvPr id="27652" name="Slide Number Placeholder 1">
            <a:extLst>
              <a:ext uri="{FF2B5EF4-FFF2-40B4-BE49-F238E27FC236}">
                <a16:creationId xmlns="" xmlns:a16="http://schemas.microsoft.com/office/drawing/2014/main" id="{3310F679-3964-421C-959E-010BD80951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23798AE-FB0B-4C27-AE6F-1DE047224974}"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 xmlns:a16="http://schemas.microsoft.com/office/drawing/2014/main" id="{F3E3AB91-38BE-4D58-9ABD-1B1E5493AF16}"/>
              </a:ext>
            </a:extLst>
          </p:cNvPr>
          <p:cNvSpPr>
            <a:spLocks noGrp="1"/>
          </p:cNvSpPr>
          <p:nvPr>
            <p:ph type="title"/>
          </p:nvPr>
        </p:nvSpPr>
        <p:spPr>
          <a:xfrm>
            <a:off x="350838" y="317500"/>
            <a:ext cx="8229600" cy="1143000"/>
          </a:xfrm>
        </p:spPr>
        <p:txBody>
          <a:bodyPr/>
          <a:lstStyle/>
          <a:p>
            <a:pPr eaLnBrk="1" hangingPunct="1"/>
            <a:r>
              <a:rPr lang="en-GB" altLang="sr-Latn-RS" b="1" dirty="0" smtClean="0"/>
              <a:t>Motifs</a:t>
            </a:r>
            <a:endParaRPr lang="en-GB" altLang="sr-Latn-RS" b="1" dirty="0"/>
          </a:p>
        </p:txBody>
      </p:sp>
      <p:sp>
        <p:nvSpPr>
          <p:cNvPr id="29700" name="Rectangle 3">
            <a:extLst>
              <a:ext uri="{FF2B5EF4-FFF2-40B4-BE49-F238E27FC236}">
                <a16:creationId xmlns="" xmlns:a16="http://schemas.microsoft.com/office/drawing/2014/main" id="{88B245E0-B056-472D-B80A-C8A46ED4F808}"/>
              </a:ext>
            </a:extLst>
          </p:cNvPr>
          <p:cNvSpPr txBox="1">
            <a:spLocks/>
          </p:cNvSpPr>
          <p:nvPr/>
        </p:nvSpPr>
        <p:spPr bwMode="auto">
          <a:xfrm>
            <a:off x="373856" y="1301750"/>
            <a:ext cx="8396287"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sz="3100"/>
          </a:p>
        </p:txBody>
      </p:sp>
      <p:sp>
        <p:nvSpPr>
          <p:cNvPr id="2" name="TextBox 1">
            <a:extLst>
              <a:ext uri="{FF2B5EF4-FFF2-40B4-BE49-F238E27FC236}">
                <a16:creationId xmlns="" xmlns:a16="http://schemas.microsoft.com/office/drawing/2014/main" id="{7BF8F1CB-EED3-4E8A-A425-D510C5940E30}"/>
              </a:ext>
            </a:extLst>
          </p:cNvPr>
          <p:cNvSpPr txBox="1"/>
          <p:nvPr/>
        </p:nvSpPr>
        <p:spPr>
          <a:xfrm>
            <a:off x="350838" y="1460500"/>
            <a:ext cx="8116757" cy="4708981"/>
          </a:xfrm>
          <a:prstGeom prst="rect">
            <a:avLst/>
          </a:prstGeom>
          <a:noFill/>
        </p:spPr>
        <p:txBody>
          <a:bodyPr wrap="square">
            <a:spAutoFit/>
          </a:bodyPr>
          <a:lstStyle/>
          <a:p>
            <a:pPr marL="457200" indent="-457200" algn="just">
              <a:buFont typeface="Arial" panose="020B0604020202020204" pitchFamily="34" charset="0"/>
              <a:buChar char="•"/>
              <a:defRPr/>
            </a:pPr>
            <a:r>
              <a:rPr lang="fr-FR" altLang="en-US" sz="3000" dirty="0">
                <a:latin typeface="+mj-lt"/>
              </a:rPr>
              <a:t>L'article 15 exige que les mesures d'enquête </a:t>
            </a:r>
            <a:r>
              <a:rPr lang="fr-FR" altLang="en-US" sz="3000" b="1" dirty="0">
                <a:solidFill>
                  <a:srgbClr val="FF0000"/>
                </a:solidFill>
                <a:latin typeface="+mj-lt"/>
              </a:rPr>
              <a:t>reposent sur des motifs </a:t>
            </a:r>
            <a:r>
              <a:rPr lang="fr-FR" altLang="en-US" sz="3000" dirty="0">
                <a:latin typeface="+mj-lt"/>
              </a:rPr>
              <a:t>justifiant l'exécution desdites </a:t>
            </a:r>
            <a:r>
              <a:rPr lang="fr-FR" altLang="en-US" sz="3000" dirty="0" smtClean="0">
                <a:latin typeface="+mj-lt"/>
              </a:rPr>
              <a:t>mesures.</a:t>
            </a:r>
            <a:endParaRPr lang="en-US" altLang="en-US" sz="3000" dirty="0">
              <a:latin typeface="+mj-lt"/>
            </a:endParaRPr>
          </a:p>
          <a:p>
            <a:pPr marL="457200" indent="-457200" algn="just">
              <a:buFont typeface="Arial" panose="020B0604020202020204" pitchFamily="34" charset="0"/>
              <a:buChar char="•"/>
              <a:defRPr/>
            </a:pPr>
            <a:r>
              <a:rPr lang="fr-FR" altLang="en-US" sz="3000" dirty="0">
                <a:latin typeface="+mj-lt"/>
              </a:rPr>
              <a:t>Rapport explicatif de la Convention de Budapest: "la Convention exige spécifiquement que ces conditions et sauvegardes comprennent [...] </a:t>
            </a:r>
            <a:r>
              <a:rPr lang="fr-FR" altLang="en-US" sz="3000" b="1" dirty="0">
                <a:solidFill>
                  <a:srgbClr val="FF0000"/>
                </a:solidFill>
                <a:latin typeface="+mj-lt"/>
              </a:rPr>
              <a:t>des motifs justifiant l'application du pouvoir ou de la procédure".</a:t>
            </a:r>
            <a:endParaRPr lang="en-US" altLang="en-US" sz="3000" dirty="0">
              <a:latin typeface="+mj-lt"/>
            </a:endParaRPr>
          </a:p>
          <a:p>
            <a:pPr marL="457200" indent="-457200" algn="just">
              <a:buFont typeface="Arial" panose="020B0604020202020204" pitchFamily="34" charset="0"/>
              <a:buChar char="•"/>
              <a:defRPr/>
            </a:pPr>
            <a:r>
              <a:rPr lang="fr-FR" altLang="en-US" sz="3000" dirty="0">
                <a:latin typeface="+mj-lt"/>
              </a:rPr>
              <a:t>Les motifs doivent expliquer </a:t>
            </a:r>
            <a:r>
              <a:rPr lang="fr-FR" altLang="en-US" sz="3000" b="1" dirty="0">
                <a:solidFill>
                  <a:srgbClr val="FF0000"/>
                </a:solidFill>
                <a:latin typeface="+mj-lt"/>
              </a:rPr>
              <a:t>pourquoi la mesure d'enquête est nécessaire</a:t>
            </a:r>
            <a:r>
              <a:rPr lang="fr-FR" altLang="en-US" sz="3000" dirty="0">
                <a:latin typeface="+mj-lt"/>
              </a:rPr>
              <a:t>.</a:t>
            </a:r>
            <a:endParaRPr lang="en-US" altLang="en-US" sz="3000" b="1" dirty="0">
              <a:solidFill>
                <a:srgbClr val="FF0000"/>
              </a:solidFill>
              <a:latin typeface="+mj-lt"/>
            </a:endParaRPr>
          </a:p>
        </p:txBody>
      </p:sp>
      <p:sp>
        <p:nvSpPr>
          <p:cNvPr id="29702" name="Slide Number Placeholder 2">
            <a:extLst>
              <a:ext uri="{FF2B5EF4-FFF2-40B4-BE49-F238E27FC236}">
                <a16:creationId xmlns="" xmlns:a16="http://schemas.microsoft.com/office/drawing/2014/main" id="{4902CAEF-DB46-4BA2-9AA2-EA9DDAC175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6A0ECB4-1B42-413B-80C6-480C05945BD6}"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 xmlns:a16="http://schemas.microsoft.com/office/drawing/2014/main" id="{A84A21DD-5597-4AE7-9828-05CEB080F5FF}"/>
              </a:ext>
            </a:extLst>
          </p:cNvPr>
          <p:cNvSpPr>
            <a:spLocks noGrp="1"/>
          </p:cNvSpPr>
          <p:nvPr>
            <p:ph type="title"/>
          </p:nvPr>
        </p:nvSpPr>
        <p:spPr>
          <a:xfrm>
            <a:off x="457200" y="300038"/>
            <a:ext cx="8229600" cy="1143000"/>
          </a:xfrm>
        </p:spPr>
        <p:txBody>
          <a:bodyPr/>
          <a:lstStyle/>
          <a:p>
            <a:r>
              <a:rPr lang="en-US" altLang="en-US" b="1" dirty="0" err="1" smtClean="0"/>
              <a:t>Saisie</a:t>
            </a:r>
            <a:r>
              <a:rPr lang="en-US" altLang="en-US" b="1" dirty="0" smtClean="0"/>
              <a:t> de </a:t>
            </a:r>
            <a:r>
              <a:rPr lang="en-US" altLang="en-US" b="1" dirty="0" err="1" smtClean="0"/>
              <a:t>données</a:t>
            </a:r>
            <a:r>
              <a:rPr lang="en-US" altLang="en-US" b="1" dirty="0" smtClean="0"/>
              <a:t> de la </a:t>
            </a:r>
            <a:r>
              <a:rPr lang="en-US" altLang="en-US" b="1" dirty="0" err="1" smtClean="0"/>
              <a:t>succursale</a:t>
            </a:r>
            <a:r>
              <a:rPr lang="en-US" altLang="en-US" b="1" dirty="0" smtClean="0"/>
              <a:t> </a:t>
            </a:r>
            <a:r>
              <a:rPr lang="en-US" altLang="en-US" b="1" dirty="0" err="1" smtClean="0"/>
              <a:t>en</a:t>
            </a:r>
            <a:r>
              <a:rPr lang="en-US" altLang="en-US" b="1" dirty="0" smtClean="0"/>
              <a:t> </a:t>
            </a:r>
            <a:r>
              <a:rPr lang="en-US" altLang="en-US" b="1" dirty="0" err="1" smtClean="0"/>
              <a:t>Ostland</a:t>
            </a:r>
            <a:endParaRPr lang="en-US" altLang="en-US" b="1" dirty="0"/>
          </a:p>
        </p:txBody>
      </p:sp>
      <p:sp>
        <p:nvSpPr>
          <p:cNvPr id="80899" name="Content Placeholder 2">
            <a:extLst>
              <a:ext uri="{FF2B5EF4-FFF2-40B4-BE49-F238E27FC236}">
                <a16:creationId xmlns="" xmlns:a16="http://schemas.microsoft.com/office/drawing/2014/main" id="{2E9F4C7D-28D5-49E3-908D-D915B90F892C}"/>
              </a:ext>
            </a:extLst>
          </p:cNvPr>
          <p:cNvSpPr>
            <a:spLocks noGrp="1"/>
          </p:cNvSpPr>
          <p:nvPr>
            <p:ph idx="1"/>
          </p:nvPr>
        </p:nvSpPr>
        <p:spPr>
          <a:xfrm>
            <a:off x="457200" y="1636713"/>
            <a:ext cx="7913688" cy="4525962"/>
          </a:xfrm>
        </p:spPr>
        <p:txBody>
          <a:bodyPr/>
          <a:lstStyle/>
          <a:p>
            <a:pPr marL="0" indent="0" algn="just">
              <a:buNone/>
              <a:defRPr/>
            </a:pPr>
            <a:r>
              <a:rPr lang="en-US" altLang="en-US" sz="2400" b="1" dirty="0" err="1"/>
              <a:t>Quelques</a:t>
            </a:r>
            <a:r>
              <a:rPr lang="en-US" altLang="en-US" sz="2400" b="1" dirty="0"/>
              <a:t> motifs :</a:t>
            </a:r>
          </a:p>
          <a:p>
            <a:pPr algn="just">
              <a:buFont typeface="Arial" charset="0"/>
              <a:buChar char="•"/>
              <a:defRPr/>
            </a:pPr>
            <a:r>
              <a:rPr lang="fr-FR" sz="2300" dirty="0"/>
              <a:t>Demande d'entraide judiciaire reçue d'Atlantis</a:t>
            </a:r>
            <a:endParaRPr lang="en-US" altLang="en-US" sz="2300" dirty="0"/>
          </a:p>
          <a:p>
            <a:pPr algn="just">
              <a:buFont typeface="Arial" charset="0"/>
              <a:buChar char="•"/>
              <a:defRPr/>
            </a:pPr>
            <a:r>
              <a:rPr lang="fr-FR" sz="2300" dirty="0"/>
              <a:t>Commission d'une infraction grave </a:t>
            </a:r>
            <a:r>
              <a:rPr lang="fr-FR" sz="2300" dirty="0" smtClean="0"/>
              <a:t>(intrusion dans la messagerie d’entreprise [BEC])</a:t>
            </a:r>
            <a:endParaRPr lang="en-US" altLang="en-US" sz="2300" b="1" dirty="0">
              <a:solidFill>
                <a:schemeClr val="accent1"/>
              </a:solidFill>
            </a:endParaRPr>
          </a:p>
          <a:p>
            <a:pPr algn="just">
              <a:buFont typeface="Arial" charset="0"/>
              <a:buChar char="•"/>
              <a:defRPr/>
            </a:pPr>
            <a:r>
              <a:rPr lang="fr-FR" sz="2300" dirty="0"/>
              <a:t>Probabilité que les auteurs de l'infraction récidivent</a:t>
            </a:r>
            <a:endParaRPr lang="en-US" altLang="en-US" sz="2300" dirty="0"/>
          </a:p>
          <a:p>
            <a:pPr algn="just">
              <a:buFont typeface="Arial" charset="0"/>
              <a:buChar char="•"/>
              <a:defRPr/>
            </a:pPr>
            <a:r>
              <a:rPr lang="fr-FR" sz="2300" dirty="0" smtClean="0"/>
              <a:t>La succursale en </a:t>
            </a:r>
            <a:r>
              <a:rPr lang="fr-FR" sz="2300" dirty="0" err="1" smtClean="0"/>
              <a:t>Ostland</a:t>
            </a:r>
            <a:r>
              <a:rPr lang="fr-FR" sz="2300" dirty="0" smtClean="0"/>
              <a:t> </a:t>
            </a:r>
            <a:r>
              <a:rPr lang="fr-FR" sz="2300" dirty="0"/>
              <a:t>gère les informations </a:t>
            </a:r>
            <a:r>
              <a:rPr lang="fr-FR" sz="2300" dirty="0" smtClean="0"/>
              <a:t>de ses </a:t>
            </a:r>
            <a:r>
              <a:rPr lang="fr-FR" sz="2300" dirty="0"/>
              <a:t>clients sous forme de données informatiques qui permettent l'identification des titulaires des comptes bancaires</a:t>
            </a:r>
            <a:endParaRPr lang="en-US" altLang="en-US" sz="2300" dirty="0"/>
          </a:p>
          <a:p>
            <a:pPr algn="just">
              <a:buFont typeface="Arial" charset="0"/>
              <a:buChar char="•"/>
              <a:defRPr/>
            </a:pPr>
            <a:r>
              <a:rPr lang="fr-FR" sz="2300" dirty="0"/>
              <a:t>En invalidant les codes d'accès, on empêche les auteurs d'accéder aux produits du crime</a:t>
            </a:r>
            <a:endParaRPr lang="en-US" altLang="en-US" sz="2300" dirty="0"/>
          </a:p>
          <a:p>
            <a:pPr algn="just">
              <a:buFont typeface="Arial" charset="0"/>
              <a:buChar char="•"/>
              <a:defRPr/>
            </a:pPr>
            <a:r>
              <a:rPr lang="fr-FR" sz="2300" dirty="0" smtClean="0"/>
              <a:t>La succursale en </a:t>
            </a:r>
            <a:r>
              <a:rPr lang="fr-FR" sz="2300" dirty="0" err="1" smtClean="0"/>
              <a:t>Ostland</a:t>
            </a:r>
            <a:r>
              <a:rPr lang="fr-FR" sz="2300" dirty="0" smtClean="0"/>
              <a:t> </a:t>
            </a:r>
            <a:r>
              <a:rPr lang="fr-FR" sz="2300" dirty="0"/>
              <a:t>n'a pas les ressources nécessaires pour produire des </a:t>
            </a:r>
            <a:r>
              <a:rPr lang="fr-FR" sz="2300" dirty="0" smtClean="0"/>
              <a:t>données ; </a:t>
            </a:r>
            <a:r>
              <a:rPr lang="fr-FR" sz="2300" dirty="0"/>
              <a:t>une saisie est donc demandée</a:t>
            </a:r>
            <a:r>
              <a:rPr lang="en-US" altLang="en-US" sz="2300" dirty="0" smtClean="0"/>
              <a:t> </a:t>
            </a:r>
            <a:endParaRPr lang="en-US" altLang="en-US" sz="2300" dirty="0"/>
          </a:p>
        </p:txBody>
      </p:sp>
      <p:sp>
        <p:nvSpPr>
          <p:cNvPr id="31748" name="Slide Number Placeholder 3">
            <a:extLst>
              <a:ext uri="{FF2B5EF4-FFF2-40B4-BE49-F238E27FC236}">
                <a16:creationId xmlns="" xmlns:a16="http://schemas.microsoft.com/office/drawing/2014/main" id="{D09CB0CC-5CFF-4AFB-9F40-6E7D2018A6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C001773-CE76-45DA-ACD5-1644DEC09506}"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fade">
                                      <p:cBhvr>
                                        <p:cTn id="7" dur="500"/>
                                        <p:tgtEl>
                                          <p:spTgt spid="80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fade">
                                      <p:cBhvr>
                                        <p:cTn id="12" dur="500"/>
                                        <p:tgtEl>
                                          <p:spTgt spid="80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fade">
                                      <p:cBhvr>
                                        <p:cTn id="17" dur="500"/>
                                        <p:tgtEl>
                                          <p:spTgt spid="808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Effect transition="in" filter="fade">
                                      <p:cBhvr>
                                        <p:cTn id="22" dur="500"/>
                                        <p:tgtEl>
                                          <p:spTgt spid="808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animEffect transition="in" filter="fade">
                                      <p:cBhvr>
                                        <p:cTn id="27" dur="500"/>
                                        <p:tgtEl>
                                          <p:spTgt spid="808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0899">
                                            <p:txEl>
                                              <p:pRg st="6" end="6"/>
                                            </p:txEl>
                                          </p:spTgt>
                                        </p:tgtEl>
                                        <p:attrNameLst>
                                          <p:attrName>style.visibility</p:attrName>
                                        </p:attrNameLst>
                                      </p:cBhvr>
                                      <p:to>
                                        <p:strVal val="visible"/>
                                      </p:to>
                                    </p:set>
                                    <p:animEffect transition="in" filter="fade">
                                      <p:cBhvr>
                                        <p:cTn id="32" dur="5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 xmlns:a16="http://schemas.microsoft.com/office/drawing/2014/main" id="{34CB788B-2C2F-43F5-86D7-AEEFD78EBE26}"/>
              </a:ext>
            </a:extLst>
          </p:cNvPr>
          <p:cNvSpPr txBox="1">
            <a:spLocks/>
          </p:cNvSpPr>
          <p:nvPr/>
        </p:nvSpPr>
        <p:spPr bwMode="auto">
          <a:xfrm>
            <a:off x="385763" y="1019175"/>
            <a:ext cx="8148637"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sz="2800" dirty="0"/>
              <a:t>Identifier les questions-clés qui nécessitent un examen</a:t>
            </a:r>
            <a:r>
              <a:rPr lang="en-GB" altLang="sr-Latn-RS" sz="3000" dirty="0" smtClean="0"/>
              <a:t> </a:t>
            </a:r>
            <a:endParaRPr lang="en-GB" altLang="sr-Latn-RS" sz="3000" dirty="0"/>
          </a:p>
          <a:p>
            <a:pPr lvl="1" algn="just" eaLnBrk="1" hangingPunct="1"/>
            <a:endParaRPr lang="en-US" altLang="sr-Latn-RS" sz="2600" dirty="0"/>
          </a:p>
          <a:p>
            <a:pPr algn="just" eaLnBrk="1" hangingPunct="1"/>
            <a:r>
              <a:rPr lang="fr-FR" sz="2800" dirty="0"/>
              <a:t>Exemples de questions d’ordre général </a:t>
            </a:r>
            <a:r>
              <a:rPr lang="en-GB" altLang="sr-Latn-RS" sz="3000" dirty="0" smtClean="0"/>
              <a:t>: </a:t>
            </a:r>
            <a:endParaRPr lang="en-GB" altLang="sr-Latn-RS" sz="3000" dirty="0"/>
          </a:p>
        </p:txBody>
      </p:sp>
      <p:sp>
        <p:nvSpPr>
          <p:cNvPr id="33795" name="Title 2">
            <a:extLst>
              <a:ext uri="{FF2B5EF4-FFF2-40B4-BE49-F238E27FC236}">
                <a16:creationId xmlns="" xmlns:a16="http://schemas.microsoft.com/office/drawing/2014/main" id="{D7E84E51-477C-452F-ADEB-F4C8BC54E861}"/>
              </a:ext>
            </a:extLst>
          </p:cNvPr>
          <p:cNvSpPr>
            <a:spLocks noGrp="1"/>
          </p:cNvSpPr>
          <p:nvPr>
            <p:ph type="title"/>
          </p:nvPr>
        </p:nvSpPr>
        <p:spPr>
          <a:xfrm>
            <a:off x="457200" y="0"/>
            <a:ext cx="8229600" cy="1143000"/>
          </a:xfrm>
        </p:spPr>
        <p:txBody>
          <a:bodyPr/>
          <a:lstStyle/>
          <a:p>
            <a:r>
              <a:rPr lang="en-US" altLang="en-US" b="1" dirty="0"/>
              <a:t>Identification </a:t>
            </a:r>
            <a:r>
              <a:rPr lang="en-US" altLang="en-US" b="1" dirty="0" smtClean="0"/>
              <a:t>des questions-</a:t>
            </a:r>
            <a:r>
              <a:rPr lang="en-US" altLang="en-US" b="1" dirty="0" err="1" smtClean="0"/>
              <a:t>clés</a:t>
            </a:r>
            <a:endParaRPr lang="en-US" altLang="en-US" b="1" dirty="0"/>
          </a:p>
        </p:txBody>
      </p:sp>
      <p:pic>
        <p:nvPicPr>
          <p:cNvPr id="33796" name="Picture 5" descr="Image result for identification issues">
            <a:extLst>
              <a:ext uri="{FF2B5EF4-FFF2-40B4-BE49-F238E27FC236}">
                <a16:creationId xmlns="" xmlns:a16="http://schemas.microsoft.com/office/drawing/2014/main" id="{DFA8CFB5-F04F-407A-A0C7-D2FED0D57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177" r="57500" b="12038"/>
          <a:stretch>
            <a:fillRect/>
          </a:stretch>
        </p:blipFill>
        <p:spPr bwMode="auto">
          <a:xfrm>
            <a:off x="6308725" y="5113338"/>
            <a:ext cx="28352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a:extLst>
              <a:ext uri="{FF2B5EF4-FFF2-40B4-BE49-F238E27FC236}">
                <a16:creationId xmlns="" xmlns:a16="http://schemas.microsoft.com/office/drawing/2014/main" id="{553BBCF9-E896-4556-B90B-5757A3259C98}"/>
              </a:ext>
            </a:extLst>
          </p:cNvPr>
          <p:cNvSpPr txBox="1">
            <a:spLocks/>
          </p:cNvSpPr>
          <p:nvPr/>
        </p:nvSpPr>
        <p:spPr bwMode="auto">
          <a:xfrm>
            <a:off x="249237" y="3317081"/>
            <a:ext cx="57245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gn="just" eaLnBrk="1" hangingPunct="1"/>
            <a:r>
              <a:rPr lang="fr-FR" sz="2400" dirty="0"/>
              <a:t>Le même résultat peut-il être obtenu en exerçant un pouvoir moins onéreux ?</a:t>
            </a:r>
            <a:endParaRPr lang="en-GB" altLang="sr-Latn-RS" sz="2600" dirty="0"/>
          </a:p>
          <a:p>
            <a:pPr lvl="1" algn="just" eaLnBrk="1" hangingPunct="1"/>
            <a:r>
              <a:rPr lang="fr-FR" sz="2400" dirty="0"/>
              <a:t>Les droits de l'entreprise tierce sont-ils protégés ?</a:t>
            </a:r>
            <a:endParaRPr lang="en-GB" altLang="sr-Latn-RS" sz="2600" dirty="0"/>
          </a:p>
          <a:p>
            <a:pPr lvl="1" algn="just" eaLnBrk="1" hangingPunct="1"/>
            <a:r>
              <a:rPr lang="fr-FR" sz="2400" dirty="0"/>
              <a:t>Les motifs invoqués justifient-ils l'exercice de ces pouvoirs procéduraux ?</a:t>
            </a:r>
            <a:endParaRPr lang="en-GB" altLang="sr-Latn-RS" sz="2600" dirty="0"/>
          </a:p>
        </p:txBody>
      </p:sp>
      <p:sp>
        <p:nvSpPr>
          <p:cNvPr id="33798" name="Slide Number Placeholder 1">
            <a:extLst>
              <a:ext uri="{FF2B5EF4-FFF2-40B4-BE49-F238E27FC236}">
                <a16:creationId xmlns="" xmlns:a16="http://schemas.microsoft.com/office/drawing/2014/main" id="{8CA1CAB1-A3D7-4AFB-8562-509A353478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247EE35-D459-401D-9901-4A7BC44250F9}"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 xmlns:a16="http://schemas.microsoft.com/office/drawing/2014/main" id="{A1AFBCDB-5B1F-4529-B21C-37C311BEF346}"/>
              </a:ext>
            </a:extLst>
          </p:cNvPr>
          <p:cNvSpPr txBox="1">
            <a:spLocks/>
          </p:cNvSpPr>
          <p:nvPr/>
        </p:nvSpPr>
        <p:spPr bwMode="auto">
          <a:xfrm>
            <a:off x="350838" y="1265238"/>
            <a:ext cx="7610475"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Questions à poser après la présentation et l'identification des questions-clés</a:t>
            </a:r>
            <a:endParaRPr lang="en-GB" altLang="sr-Latn-RS" sz="2600" dirty="0"/>
          </a:p>
          <a:p>
            <a:pPr algn="just" eaLnBrk="1" hangingPunct="1"/>
            <a:endParaRPr lang="en-GB" altLang="sr-Latn-RS" sz="2600" dirty="0"/>
          </a:p>
          <a:p>
            <a:pPr algn="just" eaLnBrk="1" hangingPunct="1"/>
            <a:r>
              <a:rPr lang="fr-FR" altLang="sr-Latn-RS" sz="2600" dirty="0"/>
              <a:t>Questions : claires, concises et utiles au vu des questions-clés</a:t>
            </a:r>
            <a:endParaRPr lang="en-GB" altLang="sr-Latn-RS" sz="2600" dirty="0"/>
          </a:p>
          <a:p>
            <a:pPr algn="just" eaLnBrk="1" hangingPunct="1"/>
            <a:endParaRPr lang="en-GB" altLang="sr-Latn-RS" sz="2600" dirty="0"/>
          </a:p>
          <a:p>
            <a:pPr algn="just" eaLnBrk="1" hangingPunct="1"/>
            <a:r>
              <a:rPr lang="en-GB" altLang="sr-Latn-RS" sz="2600" dirty="0"/>
              <a:t>Les questions </a:t>
            </a:r>
            <a:r>
              <a:rPr lang="en-GB" altLang="sr-Latn-RS" sz="2600" dirty="0" err="1"/>
              <a:t>peuvent</a:t>
            </a:r>
            <a:r>
              <a:rPr lang="en-GB" altLang="sr-Latn-RS" sz="2600" dirty="0"/>
              <a:t> </a:t>
            </a:r>
            <a:r>
              <a:rPr lang="en-GB" altLang="sr-Latn-RS" sz="2600" dirty="0" err="1"/>
              <a:t>concerner</a:t>
            </a:r>
            <a:r>
              <a:rPr lang="en-GB" altLang="sr-Latn-RS" sz="2600" dirty="0"/>
              <a:t> :</a:t>
            </a:r>
          </a:p>
          <a:p>
            <a:pPr lvl="1" algn="just" eaLnBrk="1" hangingPunct="1"/>
            <a:r>
              <a:rPr lang="en-GB" altLang="sr-Latn-RS" sz="2200" dirty="0" smtClean="0"/>
              <a:t>les </a:t>
            </a:r>
            <a:r>
              <a:rPr lang="en-GB" altLang="sr-Latn-RS" sz="2200" dirty="0" err="1"/>
              <a:t>faits</a:t>
            </a:r>
            <a:endParaRPr lang="en-GB" altLang="sr-Latn-RS" sz="2200" dirty="0"/>
          </a:p>
          <a:p>
            <a:pPr lvl="1" algn="just" eaLnBrk="1" hangingPunct="1"/>
            <a:r>
              <a:rPr lang="en-GB" altLang="sr-Latn-RS" sz="2200" dirty="0"/>
              <a:t>l</a:t>
            </a:r>
            <a:r>
              <a:rPr lang="en-GB" altLang="sr-Latn-RS" sz="2200" dirty="0" smtClean="0"/>
              <a:t>es motifs</a:t>
            </a:r>
            <a:endParaRPr lang="en-GB" altLang="sr-Latn-RS" sz="2200" dirty="0"/>
          </a:p>
          <a:p>
            <a:pPr lvl="1" algn="just" eaLnBrk="1" hangingPunct="1"/>
            <a:r>
              <a:rPr lang="en-GB" altLang="sr-Latn-RS" sz="2200" dirty="0"/>
              <a:t>l</a:t>
            </a:r>
            <a:r>
              <a:rPr lang="en-GB" altLang="sr-Latn-RS" sz="2200" dirty="0" smtClean="0"/>
              <a:t>es tiers</a:t>
            </a:r>
            <a:endParaRPr lang="en-GB" altLang="sr-Latn-RS" sz="2200" dirty="0"/>
          </a:p>
          <a:p>
            <a:pPr lvl="1" algn="just" eaLnBrk="1" hangingPunct="1"/>
            <a:r>
              <a:rPr lang="fr-FR" altLang="sr-Latn-RS" sz="2200" dirty="0"/>
              <a:t>le champ d'application et la durée</a:t>
            </a:r>
            <a:endParaRPr lang="en-GB" altLang="sr-Latn-RS" sz="2200" dirty="0"/>
          </a:p>
          <a:p>
            <a:pPr lvl="1" algn="just" eaLnBrk="1" hangingPunct="1"/>
            <a:r>
              <a:rPr lang="en-GB" altLang="sr-Latn-RS" sz="2200" dirty="0"/>
              <a:t>les </a:t>
            </a:r>
            <a:r>
              <a:rPr lang="en-GB" altLang="sr-Latn-RS" sz="2200" dirty="0" err="1"/>
              <a:t>mesures</a:t>
            </a:r>
            <a:r>
              <a:rPr lang="en-GB" altLang="sr-Latn-RS" sz="2200" dirty="0"/>
              <a:t> </a:t>
            </a:r>
            <a:r>
              <a:rPr lang="en-GB" altLang="sr-Latn-RS" sz="2200" dirty="0" err="1"/>
              <a:t>d'application</a:t>
            </a:r>
            <a:endParaRPr lang="en-GB" altLang="sr-Latn-RS" sz="2200" dirty="0"/>
          </a:p>
          <a:p>
            <a:pPr algn="just" eaLnBrk="1" hangingPunct="1"/>
            <a:endParaRPr lang="en-GB" altLang="sr-Latn-RS" sz="3000" dirty="0"/>
          </a:p>
        </p:txBody>
      </p:sp>
      <p:sp>
        <p:nvSpPr>
          <p:cNvPr id="35843" name="Title 2">
            <a:extLst>
              <a:ext uri="{FF2B5EF4-FFF2-40B4-BE49-F238E27FC236}">
                <a16:creationId xmlns="" xmlns:a16="http://schemas.microsoft.com/office/drawing/2014/main" id="{4A88FE57-CC92-407F-B77A-09F7E974914D}"/>
              </a:ext>
            </a:extLst>
          </p:cNvPr>
          <p:cNvSpPr>
            <a:spLocks noGrp="1"/>
          </p:cNvSpPr>
          <p:nvPr>
            <p:ph type="title"/>
          </p:nvPr>
        </p:nvSpPr>
        <p:spPr/>
        <p:txBody>
          <a:bodyPr/>
          <a:lstStyle/>
          <a:p>
            <a:r>
              <a:rPr lang="en-US" altLang="en-US" b="1" dirty="0" smtClean="0"/>
              <a:t>Poser des questions</a:t>
            </a:r>
            <a:endParaRPr lang="en-US" altLang="en-US" b="1" dirty="0"/>
          </a:p>
        </p:txBody>
      </p:sp>
      <p:pic>
        <p:nvPicPr>
          <p:cNvPr id="35844" name="Picture 5" descr="Image result for asking question clipart judge">
            <a:extLst>
              <a:ext uri="{FF2B5EF4-FFF2-40B4-BE49-F238E27FC236}">
                <a16:creationId xmlns="" xmlns:a16="http://schemas.microsoft.com/office/drawing/2014/main" id="{8BAA12FB-0E4C-4907-B8C9-9DD8420F2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769" b="9769"/>
          <a:stretch>
            <a:fillRect/>
          </a:stretch>
        </p:blipFill>
        <p:spPr bwMode="auto">
          <a:xfrm>
            <a:off x="6042025" y="4124325"/>
            <a:ext cx="29305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1">
            <a:extLst>
              <a:ext uri="{FF2B5EF4-FFF2-40B4-BE49-F238E27FC236}">
                <a16:creationId xmlns="" xmlns:a16="http://schemas.microsoft.com/office/drawing/2014/main" id="{F80B0F50-DA76-4D6E-904E-97E970EFF9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503D8EE-EE83-4E46-B003-38FA6E110020}"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 xmlns:a16="http://schemas.microsoft.com/office/drawing/2014/main" id="{94C8D967-612D-4940-8A4F-F6E0333B9D53}"/>
              </a:ext>
            </a:extLst>
          </p:cNvPr>
          <p:cNvSpPr>
            <a:spLocks noGrp="1"/>
          </p:cNvSpPr>
          <p:nvPr>
            <p:ph type="title"/>
          </p:nvPr>
        </p:nvSpPr>
        <p:spPr>
          <a:xfrm>
            <a:off x="457200" y="2857500"/>
            <a:ext cx="8229600" cy="1143000"/>
          </a:xfrm>
        </p:spPr>
        <p:txBody>
          <a:bodyPr/>
          <a:lstStyle/>
          <a:p>
            <a:r>
              <a:rPr lang="en-US" altLang="en-US" b="1" dirty="0" err="1" smtClean="0"/>
              <a:t>Exemples</a:t>
            </a:r>
            <a:r>
              <a:rPr lang="en-US" altLang="en-US" b="1" dirty="0" smtClean="0"/>
              <a:t> de questions</a:t>
            </a:r>
            <a:endParaRPr lang="en-US" altLang="en-US" b="1" dirty="0"/>
          </a:p>
        </p:txBody>
      </p:sp>
      <p:sp>
        <p:nvSpPr>
          <p:cNvPr id="37891" name="Slide Number Placeholder 1">
            <a:extLst>
              <a:ext uri="{FF2B5EF4-FFF2-40B4-BE49-F238E27FC236}">
                <a16:creationId xmlns="" xmlns:a16="http://schemas.microsoft.com/office/drawing/2014/main" id="{F4EEAD3E-1228-40A7-87A8-84D6907A47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2F8E62B-2512-4CD8-B79A-22CB5D1D217F}"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 xmlns:a16="http://schemas.microsoft.com/office/drawing/2014/main" id="{7C557F65-E113-4C7D-8F64-1CA275B10DFF}"/>
              </a:ext>
            </a:extLst>
          </p:cNvPr>
          <p:cNvSpPr txBox="1">
            <a:spLocks/>
          </p:cNvSpPr>
          <p:nvPr/>
        </p:nvSpPr>
        <p:spPr bwMode="auto">
          <a:xfrm>
            <a:off x="457200" y="1460500"/>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Quelle est précisément l'enquête criminelle dans le cadre de laquelle des données doivent être obtenues ?</a:t>
            </a:r>
            <a:endParaRPr lang="en-US" altLang="sr-Latn-RS" dirty="0"/>
          </a:p>
          <a:p>
            <a:pPr algn="just" eaLnBrk="1" hangingPunct="1"/>
            <a:r>
              <a:rPr lang="fr-FR" altLang="sr-Latn-RS" dirty="0"/>
              <a:t>Existe-t-il une enquête correspondante </a:t>
            </a:r>
            <a:r>
              <a:rPr lang="fr-FR" altLang="sr-Latn-RS" dirty="0" smtClean="0"/>
              <a:t>en </a:t>
            </a:r>
            <a:r>
              <a:rPr lang="fr-FR" altLang="sr-Latn-RS" dirty="0" err="1" smtClean="0"/>
              <a:t>Ostland</a:t>
            </a:r>
            <a:r>
              <a:rPr lang="fr-FR" altLang="sr-Latn-RS" dirty="0" smtClean="0"/>
              <a:t> </a:t>
            </a:r>
            <a:r>
              <a:rPr lang="fr-FR" altLang="sr-Latn-RS" dirty="0"/>
              <a:t>?</a:t>
            </a:r>
            <a:endParaRPr lang="en-US" altLang="sr-Latn-RS" dirty="0"/>
          </a:p>
          <a:p>
            <a:pPr algn="just" eaLnBrk="1" hangingPunct="1"/>
            <a:r>
              <a:rPr lang="fr-FR" altLang="sr-Latn-RS" dirty="0" smtClean="0"/>
              <a:t>La succursale en </a:t>
            </a:r>
            <a:r>
              <a:rPr lang="fr-FR" altLang="sr-Latn-RS" dirty="0" err="1" smtClean="0"/>
              <a:t>Ostland</a:t>
            </a:r>
            <a:r>
              <a:rPr lang="fr-FR" altLang="sr-Latn-RS" dirty="0" smtClean="0"/>
              <a:t> </a:t>
            </a:r>
            <a:r>
              <a:rPr lang="fr-FR" altLang="sr-Latn-RS" dirty="0"/>
              <a:t>a-t-elle reçu l'ordre de conserver les données du sujet ?</a:t>
            </a:r>
            <a:endParaRPr lang="en-US" altLang="sr-Latn-RS" dirty="0"/>
          </a:p>
          <a:p>
            <a:pPr algn="just" eaLnBrk="1" hangingPunct="1"/>
            <a:r>
              <a:rPr lang="fr-FR" altLang="sr-Latn-RS" dirty="0"/>
              <a:t>Pourquoi </a:t>
            </a:r>
            <a:r>
              <a:rPr lang="fr-FR" altLang="sr-Latn-RS" dirty="0" smtClean="0"/>
              <a:t>la succursale en </a:t>
            </a:r>
            <a:r>
              <a:rPr lang="fr-FR" altLang="sr-Latn-RS" dirty="0" err="1" smtClean="0"/>
              <a:t>Ostland</a:t>
            </a:r>
            <a:r>
              <a:rPr lang="fr-FR" altLang="sr-Latn-RS" dirty="0" smtClean="0"/>
              <a:t> </a:t>
            </a:r>
            <a:r>
              <a:rPr lang="fr-FR" altLang="sr-Latn-RS" dirty="0"/>
              <a:t>n'a-t-elle pas reçu l'ordre de produire les données concernées ?</a:t>
            </a:r>
            <a:endParaRPr lang="en-US" altLang="sr-Latn-RS" dirty="0"/>
          </a:p>
        </p:txBody>
      </p:sp>
      <p:sp>
        <p:nvSpPr>
          <p:cNvPr id="39940" name="Slide Number Placeholder 1">
            <a:extLst>
              <a:ext uri="{FF2B5EF4-FFF2-40B4-BE49-F238E27FC236}">
                <a16:creationId xmlns=""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 xmlns:a16="http://schemas.microsoft.com/office/drawing/2014/main" id="{7C557F65-E113-4C7D-8F64-1CA275B10DFF}"/>
              </a:ext>
            </a:extLst>
          </p:cNvPr>
          <p:cNvSpPr txBox="1">
            <a:spLocks/>
          </p:cNvSpPr>
          <p:nvPr/>
        </p:nvSpPr>
        <p:spPr bwMode="auto">
          <a:xfrm>
            <a:off x="457200" y="1460500"/>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Quelle est la source d'informations qui a permis de déterminer l'emplacement des données dont la conservation </a:t>
            </a:r>
            <a:r>
              <a:rPr lang="fr-FR" altLang="sr-Latn-RS" dirty="0" smtClean="0"/>
              <a:t>est demandée </a:t>
            </a:r>
            <a:r>
              <a:rPr lang="fr-FR" altLang="sr-Latn-RS" dirty="0"/>
              <a:t>?</a:t>
            </a:r>
            <a:endParaRPr lang="en-US" altLang="sr-Latn-RS" dirty="0"/>
          </a:p>
          <a:p>
            <a:pPr algn="just" eaLnBrk="1" hangingPunct="1"/>
            <a:endParaRPr lang="en-US" altLang="sr-Latn-RS" dirty="0"/>
          </a:p>
          <a:p>
            <a:pPr algn="just" eaLnBrk="1" hangingPunct="1"/>
            <a:r>
              <a:rPr lang="fr-FR" altLang="sr-Latn-RS" dirty="0"/>
              <a:t>Pourquoi les déclarations de M. Alphonse </a:t>
            </a:r>
            <a:r>
              <a:rPr lang="fr-FR" altLang="sr-Latn-RS" dirty="0" err="1"/>
              <a:t>Qualls</a:t>
            </a:r>
            <a:r>
              <a:rPr lang="fr-FR" altLang="sr-Latn-RS" dirty="0"/>
              <a:t> sont-elles jugées fiables ?</a:t>
            </a:r>
            <a:endParaRPr lang="en-US" dirty="0"/>
          </a:p>
          <a:p>
            <a:pPr algn="just" eaLnBrk="1" hangingPunct="1"/>
            <a:endParaRPr lang="en-US" dirty="0"/>
          </a:p>
          <a:p>
            <a:pPr algn="just" eaLnBrk="1" hangingPunct="1"/>
            <a:endParaRPr lang="en-US" altLang="sr-Latn-RS" dirty="0"/>
          </a:p>
        </p:txBody>
      </p:sp>
      <p:sp>
        <p:nvSpPr>
          <p:cNvPr id="39940" name="Slide Number Placeholder 1">
            <a:extLst>
              <a:ext uri="{FF2B5EF4-FFF2-40B4-BE49-F238E27FC236}">
                <a16:creationId xmlns=""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Tree>
    <p:extLst>
      <p:ext uri="{BB962C8B-B14F-4D97-AF65-F5344CB8AC3E}">
        <p14:creationId xmlns:p14="http://schemas.microsoft.com/office/powerpoint/2010/main" val="417652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 xmlns:a16="http://schemas.microsoft.com/office/drawing/2014/main" id="{843AF03D-622A-4E01-9C63-B431D81E2506}"/>
              </a:ext>
            </a:extLst>
          </p:cNvPr>
          <p:cNvSpPr>
            <a:spLocks noGrp="1"/>
          </p:cNvSpPr>
          <p:nvPr>
            <p:ph type="title"/>
          </p:nvPr>
        </p:nvSpPr>
        <p:spPr>
          <a:xfrm>
            <a:off x="457200" y="0"/>
            <a:ext cx="8229600" cy="774700"/>
          </a:xfrm>
        </p:spPr>
        <p:txBody>
          <a:bodyPr/>
          <a:lstStyle/>
          <a:p>
            <a:r>
              <a:rPr lang="en-US" altLang="sr-Latn-RS" b="1" dirty="0" err="1" smtClean="0"/>
              <a:t>Programme</a:t>
            </a:r>
            <a:endParaRPr lang="en-US" altLang="sr-Latn-RS" b="1" dirty="0"/>
          </a:p>
        </p:txBody>
      </p:sp>
      <p:sp>
        <p:nvSpPr>
          <p:cNvPr id="3075" name="Content Placeholder 2">
            <a:extLst>
              <a:ext uri="{FF2B5EF4-FFF2-40B4-BE49-F238E27FC236}">
                <a16:creationId xmlns="" xmlns:a16="http://schemas.microsoft.com/office/drawing/2014/main" id="{537B9392-084D-45AF-8EE7-159E00C631E1}"/>
              </a:ext>
            </a:extLst>
          </p:cNvPr>
          <p:cNvSpPr>
            <a:spLocks noGrp="1"/>
          </p:cNvSpPr>
          <p:nvPr>
            <p:ph idx="1"/>
          </p:nvPr>
        </p:nvSpPr>
        <p:spPr>
          <a:xfrm>
            <a:off x="457200" y="1273175"/>
            <a:ext cx="8513763" cy="4899025"/>
          </a:xfrm>
        </p:spPr>
        <p:txBody>
          <a:bodyPr/>
          <a:lstStyle/>
          <a:p>
            <a:pPr>
              <a:lnSpc>
                <a:spcPct val="90000"/>
              </a:lnSpc>
              <a:defRPr/>
            </a:pPr>
            <a:r>
              <a:rPr lang="en-US" altLang="sr-Latn-RS" b="1" dirty="0" err="1" smtClean="0">
                <a:solidFill>
                  <a:srgbClr val="000000"/>
                </a:solidFill>
              </a:rPr>
              <a:t>Partie</a:t>
            </a:r>
            <a:r>
              <a:rPr lang="en-US" altLang="sr-Latn-RS" b="1" dirty="0" smtClean="0">
                <a:solidFill>
                  <a:srgbClr val="000000"/>
                </a:solidFill>
              </a:rPr>
              <a:t> I</a:t>
            </a:r>
            <a:endParaRPr lang="en-US" altLang="sr-Latn-RS" b="1" dirty="0">
              <a:solidFill>
                <a:srgbClr val="000000"/>
              </a:solidFill>
            </a:endParaRPr>
          </a:p>
          <a:p>
            <a:pPr marL="0" indent="0">
              <a:lnSpc>
                <a:spcPct val="90000"/>
              </a:lnSpc>
              <a:buFont typeface="Arial" panose="020B0604020202020204" pitchFamily="34" charset="0"/>
              <a:buNone/>
              <a:defRPr/>
            </a:pPr>
            <a:r>
              <a:rPr lang="en-US" altLang="sr-Latn-RS" dirty="0">
                <a:solidFill>
                  <a:srgbClr val="000000"/>
                </a:solidFill>
              </a:rPr>
              <a:t>	Introduction</a:t>
            </a:r>
            <a:endParaRPr lang="en-US" altLang="sr-Latn-RS" b="1" dirty="0">
              <a:solidFill>
                <a:srgbClr val="000000"/>
              </a:solidFill>
            </a:endParaRPr>
          </a:p>
          <a:p>
            <a:pPr>
              <a:lnSpc>
                <a:spcPct val="90000"/>
              </a:lnSpc>
              <a:defRPr/>
            </a:pPr>
            <a:r>
              <a:rPr lang="en-US" altLang="sr-Latn-RS" b="1" dirty="0" err="1" smtClean="0">
                <a:solidFill>
                  <a:srgbClr val="000000"/>
                </a:solidFill>
              </a:rPr>
              <a:t>Partie</a:t>
            </a:r>
            <a:r>
              <a:rPr lang="en-US" altLang="sr-Latn-RS" b="1" dirty="0" smtClean="0">
                <a:solidFill>
                  <a:srgbClr val="000000"/>
                </a:solidFill>
              </a:rPr>
              <a:t> II</a:t>
            </a:r>
            <a:endParaRPr lang="en-US" altLang="sr-Latn-RS" dirty="0">
              <a:solidFill>
                <a:srgbClr val="000000"/>
              </a:solidFill>
            </a:endParaRPr>
          </a:p>
          <a:p>
            <a:pPr marL="0" indent="0">
              <a:lnSpc>
                <a:spcPct val="90000"/>
              </a:lnSpc>
              <a:buNone/>
              <a:defRPr/>
            </a:pPr>
            <a:r>
              <a:rPr lang="en-US" altLang="sr-Latn-RS" dirty="0">
                <a:solidFill>
                  <a:srgbClr val="000000"/>
                </a:solidFill>
              </a:rPr>
              <a:t>	</a:t>
            </a:r>
            <a:r>
              <a:rPr lang="en-US" altLang="sr-Latn-RS" dirty="0" err="1" smtClean="0"/>
              <a:t>Examen</a:t>
            </a:r>
            <a:r>
              <a:rPr lang="en-US" altLang="sr-Latn-RS" dirty="0" smtClean="0"/>
              <a:t> des </a:t>
            </a:r>
            <a:r>
              <a:rPr lang="en-US" altLang="sr-Latn-RS" dirty="0" err="1" smtClean="0"/>
              <a:t>demandes</a:t>
            </a:r>
            <a:r>
              <a:rPr lang="en-US" altLang="sr-Latn-RS" dirty="0" smtClean="0"/>
              <a:t> </a:t>
            </a:r>
            <a:r>
              <a:rPr lang="en-US" altLang="sr-Latn-RS" dirty="0" err="1" smtClean="0"/>
              <a:t>d’autorisation</a:t>
            </a:r>
            <a:r>
              <a:rPr lang="en-US" altLang="sr-Latn-RS" dirty="0" smtClean="0"/>
              <a:t> </a:t>
            </a:r>
            <a:endParaRPr lang="en-US" altLang="sr-Latn-RS" dirty="0"/>
          </a:p>
          <a:p>
            <a:pPr>
              <a:lnSpc>
                <a:spcPct val="90000"/>
              </a:lnSpc>
              <a:defRPr/>
            </a:pPr>
            <a:r>
              <a:rPr lang="en-US" altLang="sr-Latn-RS" b="1" dirty="0" err="1" smtClean="0">
                <a:solidFill>
                  <a:srgbClr val="000000"/>
                </a:solidFill>
              </a:rPr>
              <a:t>Partie</a:t>
            </a:r>
            <a:r>
              <a:rPr lang="en-US" altLang="sr-Latn-RS" b="1" dirty="0" smtClean="0">
                <a:solidFill>
                  <a:srgbClr val="000000"/>
                </a:solidFill>
              </a:rPr>
              <a:t> III</a:t>
            </a:r>
            <a:endParaRPr lang="en-US" altLang="sr-Latn-RS" b="1" dirty="0">
              <a:solidFill>
                <a:srgbClr val="000000"/>
              </a:solidFill>
            </a:endParaRPr>
          </a:p>
          <a:p>
            <a:pPr marL="400050" lvl="1" indent="0">
              <a:lnSpc>
                <a:spcPct val="90000"/>
              </a:lnSpc>
              <a:buFont typeface="Arial" panose="020B0604020202020204" pitchFamily="34" charset="0"/>
              <a:buNone/>
              <a:defRPr/>
            </a:pPr>
            <a:r>
              <a:rPr lang="en-US" altLang="sr-Latn-RS" sz="3200" dirty="0" err="1" smtClean="0">
                <a:solidFill>
                  <a:srgbClr val="000000"/>
                </a:solidFill>
              </a:rPr>
              <a:t>Compétences</a:t>
            </a:r>
            <a:r>
              <a:rPr lang="en-US" altLang="sr-Latn-RS" sz="3200" dirty="0" smtClean="0">
                <a:solidFill>
                  <a:srgbClr val="000000"/>
                </a:solidFill>
              </a:rPr>
              <a:t> </a:t>
            </a:r>
            <a:r>
              <a:rPr lang="en-US" altLang="sr-Latn-RS" sz="3200" dirty="0" err="1" smtClean="0">
                <a:solidFill>
                  <a:srgbClr val="000000"/>
                </a:solidFill>
              </a:rPr>
              <a:t>juridiques</a:t>
            </a:r>
            <a:endParaRPr lang="en-US" altLang="sr-Latn-RS" sz="3200" dirty="0">
              <a:solidFill>
                <a:srgbClr val="000000"/>
              </a:solidFill>
            </a:endParaRPr>
          </a:p>
          <a:p>
            <a:pPr>
              <a:lnSpc>
                <a:spcPct val="90000"/>
              </a:lnSpc>
              <a:defRPr/>
            </a:pPr>
            <a:r>
              <a:rPr lang="en-US" altLang="sr-Latn-RS" b="1" dirty="0" err="1" smtClean="0">
                <a:solidFill>
                  <a:srgbClr val="000000"/>
                </a:solidFill>
              </a:rPr>
              <a:t>Partie</a:t>
            </a:r>
            <a:r>
              <a:rPr lang="en-US" altLang="sr-Latn-RS" b="1" dirty="0" smtClean="0">
                <a:solidFill>
                  <a:srgbClr val="000000"/>
                </a:solidFill>
              </a:rPr>
              <a:t> IV</a:t>
            </a:r>
            <a:endParaRPr lang="en-US" altLang="sr-Latn-RS" b="1" dirty="0">
              <a:solidFill>
                <a:srgbClr val="000000"/>
              </a:solidFill>
            </a:endParaRPr>
          </a:p>
          <a:p>
            <a:pPr marL="0" indent="0">
              <a:lnSpc>
                <a:spcPct val="90000"/>
              </a:lnSpc>
              <a:buFont typeface="Arial" panose="020B0604020202020204" pitchFamily="34" charset="0"/>
              <a:buNone/>
              <a:defRPr/>
            </a:pPr>
            <a:r>
              <a:rPr lang="pt-PT" altLang="sr-Latn-RS" dirty="0">
                <a:solidFill>
                  <a:srgbClr val="000000"/>
                </a:solidFill>
              </a:rPr>
              <a:t>	</a:t>
            </a:r>
            <a:r>
              <a:rPr lang="pt-PT" altLang="sr-Latn-RS" dirty="0" smtClean="0">
                <a:solidFill>
                  <a:srgbClr val="000000"/>
                </a:solidFill>
              </a:rPr>
              <a:t>Délivrance des autorisations</a:t>
            </a:r>
            <a:endParaRPr lang="pt-PT" altLang="sr-Latn-RS" dirty="0">
              <a:solidFill>
                <a:srgbClr val="000000"/>
              </a:solidFill>
            </a:endParaRPr>
          </a:p>
        </p:txBody>
      </p:sp>
      <p:sp>
        <p:nvSpPr>
          <p:cNvPr id="5124" name="Slide Number Placeholder 1">
            <a:extLst>
              <a:ext uri="{FF2B5EF4-FFF2-40B4-BE49-F238E27FC236}">
                <a16:creationId xmlns="" xmlns:a16="http://schemas.microsoft.com/office/drawing/2014/main" id="{704530AF-D293-46E5-BFD1-95CC2B569E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2E5C1C30-180C-4D3B-96D7-EBECCB5B3F99}" type="slidenum">
              <a:rPr lang="en-US" altLang="fr-FR" sz="1200" smtClean="0">
                <a:solidFill>
                  <a:srgbClr val="898989"/>
                </a:solidFill>
              </a:rPr>
              <a:pPr>
                <a:spcBef>
                  <a:spcPct val="0"/>
                </a:spcBef>
                <a:buFontTx/>
                <a:buNone/>
              </a:pPr>
              <a:t>2</a:t>
            </a:fld>
            <a:endParaRPr lang="en-US" altLang="fr-FR"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 xmlns:a16="http://schemas.microsoft.com/office/drawing/2014/main" id="{7C557F65-E113-4C7D-8F64-1CA275B10DFF}"/>
              </a:ext>
            </a:extLst>
          </p:cNvPr>
          <p:cNvSpPr txBox="1">
            <a:spLocks/>
          </p:cNvSpPr>
          <p:nvPr/>
        </p:nvSpPr>
        <p:spPr bwMode="auto">
          <a:xfrm>
            <a:off x="457200" y="601250"/>
            <a:ext cx="8229600" cy="61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Quelles mesures seront prises si les données informatiques demandées ne sont pas stockées dans l'ordinateur de </a:t>
            </a:r>
            <a:r>
              <a:rPr lang="fr-FR" altLang="en-US" dirty="0" smtClean="0"/>
              <a:t>marque Western dont </a:t>
            </a:r>
            <a:r>
              <a:rPr lang="fr-FR" altLang="en-US" dirty="0"/>
              <a:t>le numéro de série est 0123012-S1234911 ?</a:t>
            </a:r>
            <a:endParaRPr lang="en-US" altLang="en-US" dirty="0"/>
          </a:p>
          <a:p>
            <a:pPr algn="just" eaLnBrk="1" hangingPunct="1"/>
            <a:endParaRPr lang="en-US" altLang="en-US" dirty="0"/>
          </a:p>
          <a:p>
            <a:pPr algn="just" eaLnBrk="1" hangingPunct="1"/>
            <a:r>
              <a:rPr lang="fr-FR" altLang="en-US" dirty="0"/>
              <a:t>Quelles mesures seront prises si des clés de décryptage sont nécessaires pour accéder à l'ordinateur dont le numéro de série est 0123012-S1234911 ?</a:t>
            </a:r>
            <a:endParaRPr lang="en-US" altLang="en-US" dirty="0"/>
          </a:p>
        </p:txBody>
      </p:sp>
      <p:sp>
        <p:nvSpPr>
          <p:cNvPr id="39940" name="Slide Number Placeholder 1">
            <a:extLst>
              <a:ext uri="{FF2B5EF4-FFF2-40B4-BE49-F238E27FC236}">
                <a16:creationId xmlns=""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Tree>
    <p:extLst>
      <p:ext uri="{BB962C8B-B14F-4D97-AF65-F5344CB8AC3E}">
        <p14:creationId xmlns:p14="http://schemas.microsoft.com/office/powerpoint/2010/main" val="56354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 xmlns:a16="http://schemas.microsoft.com/office/drawing/2014/main" id="{7C557F65-E113-4C7D-8F64-1CA275B10DFF}"/>
              </a:ext>
            </a:extLst>
          </p:cNvPr>
          <p:cNvSpPr txBox="1">
            <a:spLocks/>
          </p:cNvSpPr>
          <p:nvPr/>
        </p:nvSpPr>
        <p:spPr bwMode="auto">
          <a:xfrm>
            <a:off x="457200" y="325677"/>
            <a:ext cx="8229600" cy="64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Quelles mesures seront prises pour réduire au minimum la durée d'indisponibilité du serveur de </a:t>
            </a:r>
            <a:r>
              <a:rPr lang="fr-FR" altLang="en-US" dirty="0" smtClean="0"/>
              <a:t>la succursale en </a:t>
            </a:r>
            <a:r>
              <a:rPr lang="fr-FR" altLang="en-US" dirty="0" err="1" smtClean="0"/>
              <a:t>Ostland</a:t>
            </a:r>
            <a:r>
              <a:rPr lang="fr-FR" altLang="en-US" dirty="0" smtClean="0"/>
              <a:t> </a:t>
            </a:r>
            <a:r>
              <a:rPr lang="fr-FR" altLang="en-US" dirty="0"/>
              <a:t>?</a:t>
            </a:r>
            <a:endParaRPr lang="en-US" altLang="en-US" dirty="0"/>
          </a:p>
          <a:p>
            <a:pPr algn="just" eaLnBrk="1" hangingPunct="1"/>
            <a:r>
              <a:rPr lang="fr-FR" altLang="sr-Latn-RS" dirty="0"/>
              <a:t>Les autres titulaires d'un compte bancaire dans </a:t>
            </a:r>
            <a:r>
              <a:rPr lang="fr-FR" altLang="sr-Latn-RS" dirty="0" smtClean="0"/>
              <a:t>la succursale en </a:t>
            </a:r>
            <a:r>
              <a:rPr lang="fr-FR" altLang="sr-Latn-RS" dirty="0" err="1" smtClean="0"/>
              <a:t>Ostland</a:t>
            </a:r>
            <a:r>
              <a:rPr lang="fr-FR" altLang="sr-Latn-RS" dirty="0" smtClean="0"/>
              <a:t> </a:t>
            </a:r>
            <a:r>
              <a:rPr lang="fr-FR" altLang="sr-Latn-RS" dirty="0"/>
              <a:t>pourront-ils accéder à leur compte ?</a:t>
            </a:r>
            <a:endParaRPr lang="en-US" altLang="sr-Latn-RS" dirty="0"/>
          </a:p>
          <a:p>
            <a:pPr algn="just" eaLnBrk="1" hangingPunct="1"/>
            <a:r>
              <a:rPr lang="fr-FR" altLang="sr-Latn-RS" dirty="0"/>
              <a:t>Si ce n'est pas le cas, quelles mesures seront prises pour limiter la gêne occasionnée ?</a:t>
            </a:r>
            <a:endParaRPr lang="en-US" altLang="sr-Latn-RS" dirty="0"/>
          </a:p>
          <a:p>
            <a:pPr algn="just" eaLnBrk="1" hangingPunct="1"/>
            <a:r>
              <a:rPr lang="fr-FR" altLang="sr-Latn-RS" dirty="0"/>
              <a:t>Quelles mesures seront prises si les données informatiques spécifiées ne peuvent pas être obtenues dans les délais prévus ?</a:t>
            </a:r>
            <a:endParaRPr lang="en-US" altLang="sr-Latn-RS" dirty="0"/>
          </a:p>
          <a:p>
            <a:pPr algn="just" eaLnBrk="1" hangingPunct="1"/>
            <a:endParaRPr lang="en-US" altLang="sr-Latn-RS" dirty="0"/>
          </a:p>
        </p:txBody>
      </p:sp>
      <p:sp>
        <p:nvSpPr>
          <p:cNvPr id="39940" name="Slide Number Placeholder 1">
            <a:extLst>
              <a:ext uri="{FF2B5EF4-FFF2-40B4-BE49-F238E27FC236}">
                <a16:creationId xmlns=""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spTree>
    <p:extLst>
      <p:ext uri="{BB962C8B-B14F-4D97-AF65-F5344CB8AC3E}">
        <p14:creationId xmlns:p14="http://schemas.microsoft.com/office/powerpoint/2010/main" val="150764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 xmlns:a16="http://schemas.microsoft.com/office/drawing/2014/main" id="{7C557F65-E113-4C7D-8F64-1CA275B10DFF}"/>
              </a:ext>
            </a:extLst>
          </p:cNvPr>
          <p:cNvSpPr txBox="1">
            <a:spLocks/>
          </p:cNvSpPr>
          <p:nvPr/>
        </p:nvSpPr>
        <p:spPr bwMode="auto">
          <a:xfrm>
            <a:off x="457200" y="729243"/>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Quelles informations et quels éléments de preuve ont été reçus de l'autorité centrale d'Atlantis ?</a:t>
            </a:r>
            <a:endParaRPr lang="en-US" altLang="sr-Latn-RS" dirty="0"/>
          </a:p>
          <a:p>
            <a:pPr algn="just" eaLnBrk="1" hangingPunct="1"/>
            <a:endParaRPr lang="en-US" altLang="sr-Latn-RS" dirty="0"/>
          </a:p>
          <a:p>
            <a:pPr algn="just" eaLnBrk="1" hangingPunct="1"/>
            <a:r>
              <a:rPr lang="fr-FR" altLang="sr-Latn-RS" dirty="0"/>
              <a:t>Quelles mesures la police fédérale d'Atlantis a-t-elle pris à Atlantis ?</a:t>
            </a:r>
            <a:r>
              <a:rPr lang="en-US" altLang="sr-Latn-RS" dirty="0" smtClean="0"/>
              <a:t> </a:t>
            </a:r>
            <a:endParaRPr lang="en-US" altLang="sr-Latn-RS" dirty="0"/>
          </a:p>
          <a:p>
            <a:pPr algn="just" eaLnBrk="1" hangingPunct="1"/>
            <a:endParaRPr lang="en-US" altLang="sr-Latn-RS" dirty="0"/>
          </a:p>
          <a:p>
            <a:pPr algn="just" eaLnBrk="1" hangingPunct="1"/>
            <a:r>
              <a:rPr lang="fr-FR" altLang="sr-Latn-RS" dirty="0"/>
              <a:t>L'autorité centrale d'Atlantis a-t-elle demandé que des procédures particulières soient suivies pour mener la perquisition et la saisie </a:t>
            </a:r>
            <a:r>
              <a:rPr lang="fr-FR" altLang="sr-Latn-RS" dirty="0" smtClean="0"/>
              <a:t>en </a:t>
            </a:r>
            <a:r>
              <a:rPr lang="fr-FR" altLang="sr-Latn-RS" dirty="0" err="1"/>
              <a:t>Ostland</a:t>
            </a:r>
            <a:r>
              <a:rPr lang="fr-FR" altLang="sr-Latn-RS" dirty="0"/>
              <a:t> ?</a:t>
            </a:r>
            <a:endParaRPr lang="en-US" altLang="sr-Latn-RS" dirty="0"/>
          </a:p>
          <a:p>
            <a:pPr algn="just" eaLnBrk="1" hangingPunct="1"/>
            <a:endParaRPr lang="en-US" altLang="sr-Latn-RS" dirty="0"/>
          </a:p>
          <a:p>
            <a:pPr algn="just" eaLnBrk="1" hangingPunct="1"/>
            <a:endParaRPr lang="en-US" altLang="sr-Latn-RS" dirty="0"/>
          </a:p>
        </p:txBody>
      </p:sp>
      <p:sp>
        <p:nvSpPr>
          <p:cNvPr id="39940" name="Slide Number Placeholder 1">
            <a:extLst>
              <a:ext uri="{FF2B5EF4-FFF2-40B4-BE49-F238E27FC236}">
                <a16:creationId xmlns="" xmlns:a16="http://schemas.microsoft.com/office/drawing/2014/main" id="{8C12FCD7-5E7D-4B63-8E55-4329A8E1D2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203CC78-4BDB-498C-AAE7-B7EC4F8727FB}"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Tree>
    <p:extLst>
      <p:ext uri="{BB962C8B-B14F-4D97-AF65-F5344CB8AC3E}">
        <p14:creationId xmlns:p14="http://schemas.microsoft.com/office/powerpoint/2010/main" val="1674500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 xmlns:a16="http://schemas.microsoft.com/office/drawing/2014/main" id="{77290448-21B5-461B-82F8-AF78C60A1738}"/>
              </a:ext>
            </a:extLst>
          </p:cNvPr>
          <p:cNvSpPr txBox="1">
            <a:spLocks/>
          </p:cNvSpPr>
          <p:nvPr/>
        </p:nvSpPr>
        <p:spPr bwMode="auto">
          <a:xfrm>
            <a:off x="350838" y="1265238"/>
            <a:ext cx="7878762"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Donner </a:t>
            </a:r>
            <a:r>
              <a:rPr lang="fr-FR" altLang="sr-Latn-RS" sz="2600" b="1" dirty="0">
                <a:solidFill>
                  <a:srgbClr val="FF0000"/>
                </a:solidFill>
              </a:rPr>
              <a:t>au procureur la possibilité de répondre à des questions</a:t>
            </a:r>
            <a:endParaRPr lang="en-GB" altLang="sr-Latn-RS" sz="2600" b="1" dirty="0">
              <a:solidFill>
                <a:srgbClr val="FF0000"/>
              </a:solidFill>
            </a:endParaRPr>
          </a:p>
          <a:p>
            <a:pPr algn="just" eaLnBrk="1" hangingPunct="1"/>
            <a:endParaRPr lang="en-GB" altLang="sr-Latn-RS" sz="2600" b="1" dirty="0">
              <a:solidFill>
                <a:srgbClr val="FF0000"/>
              </a:solidFill>
            </a:endParaRPr>
          </a:p>
          <a:p>
            <a:pPr algn="just" eaLnBrk="1" hangingPunct="1"/>
            <a:r>
              <a:rPr lang="fr-FR" altLang="sr-Latn-RS" sz="2600" dirty="0"/>
              <a:t>Si des informations complémentaires sont requises, mais que l'autorité compétente </a:t>
            </a:r>
            <a:r>
              <a:rPr lang="fr-FR" altLang="sr-Latn-RS" sz="2600" dirty="0" smtClean="0"/>
              <a:t>estime néanmoins qu’elle peut statuer, </a:t>
            </a:r>
            <a:r>
              <a:rPr lang="fr-FR" altLang="sr-Latn-RS" sz="2600" dirty="0"/>
              <a:t>les pouvoirs procéduraux peuvent être </a:t>
            </a:r>
            <a:r>
              <a:rPr lang="fr-FR" altLang="sr-Latn-RS" sz="2600" b="1" dirty="0">
                <a:solidFill>
                  <a:srgbClr val="FF0000"/>
                </a:solidFill>
              </a:rPr>
              <a:t>provisoirement autorisés </a:t>
            </a:r>
            <a:r>
              <a:rPr lang="fr-FR" altLang="sr-Latn-RS" sz="2600" dirty="0"/>
              <a:t>et le procureur peut être mis dans l'obligation de </a:t>
            </a:r>
            <a:r>
              <a:rPr lang="fr-FR" altLang="sr-Latn-RS" sz="2600" b="1" dirty="0">
                <a:solidFill>
                  <a:srgbClr val="FF0000"/>
                </a:solidFill>
              </a:rPr>
              <a:t>produire les informations concernées à une date ultérieure</a:t>
            </a:r>
            <a:endParaRPr lang="en-GB" altLang="sr-Latn-RS" sz="2600" b="1" dirty="0">
              <a:solidFill>
                <a:srgbClr val="FF0000"/>
              </a:solidFill>
            </a:endParaRPr>
          </a:p>
          <a:p>
            <a:pPr algn="just" eaLnBrk="1" hangingPunct="1"/>
            <a:endParaRPr lang="en-GB" altLang="sr-Latn-RS" sz="2600" dirty="0"/>
          </a:p>
          <a:p>
            <a:pPr algn="just" eaLnBrk="1" hangingPunct="1"/>
            <a:r>
              <a:rPr lang="fr-FR" altLang="sr-Latn-RS" sz="2600" dirty="0"/>
              <a:t>L'autorité compétente doit faire preuve de </a:t>
            </a:r>
            <a:r>
              <a:rPr lang="fr-FR" altLang="sr-Latn-RS" sz="2600" b="1" dirty="0">
                <a:solidFill>
                  <a:srgbClr val="FF0000"/>
                </a:solidFill>
              </a:rPr>
              <a:t>souplesse</a:t>
            </a:r>
            <a:endParaRPr lang="en-GB" altLang="sr-Latn-RS" sz="2600" b="1" dirty="0">
              <a:solidFill>
                <a:srgbClr val="FF0000"/>
              </a:solidFill>
            </a:endParaRPr>
          </a:p>
        </p:txBody>
      </p:sp>
      <p:sp>
        <p:nvSpPr>
          <p:cNvPr id="54275" name="Title 2">
            <a:extLst>
              <a:ext uri="{FF2B5EF4-FFF2-40B4-BE49-F238E27FC236}">
                <a16:creationId xmlns="" xmlns:a16="http://schemas.microsoft.com/office/drawing/2014/main" id="{6189DC96-77B3-4FE3-95E5-080A6E4A25A0}"/>
              </a:ext>
            </a:extLst>
          </p:cNvPr>
          <p:cNvSpPr>
            <a:spLocks noGrp="1"/>
          </p:cNvSpPr>
          <p:nvPr>
            <p:ph type="title"/>
          </p:nvPr>
        </p:nvSpPr>
        <p:spPr/>
        <p:txBody>
          <a:bodyPr/>
          <a:lstStyle/>
          <a:p>
            <a:r>
              <a:rPr lang="en-US" altLang="en-US" b="1" dirty="0" err="1" smtClean="0"/>
              <a:t>Informations</a:t>
            </a:r>
            <a:r>
              <a:rPr lang="en-US" altLang="en-US" b="1" dirty="0" smtClean="0"/>
              <a:t> </a:t>
            </a:r>
            <a:r>
              <a:rPr lang="en-US" altLang="en-US" b="1" dirty="0" err="1" smtClean="0"/>
              <a:t>complémentaires</a:t>
            </a:r>
            <a:endParaRPr lang="en-US" altLang="en-US" b="1" dirty="0"/>
          </a:p>
        </p:txBody>
      </p:sp>
      <p:sp>
        <p:nvSpPr>
          <p:cNvPr id="54276" name="Slide Number Placeholder 1">
            <a:extLst>
              <a:ext uri="{FF2B5EF4-FFF2-40B4-BE49-F238E27FC236}">
                <a16:creationId xmlns="" xmlns:a16="http://schemas.microsoft.com/office/drawing/2014/main" id="{F7465D8F-25FE-48C8-8B7D-7FD326E662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3CB6F30-5232-4791-90D9-81D1044F07DD}"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 xmlns:a16="http://schemas.microsoft.com/office/drawing/2014/main" id="{77290448-21B5-461B-82F8-AF78C60A1738}"/>
              </a:ext>
            </a:extLst>
          </p:cNvPr>
          <p:cNvSpPr txBox="1">
            <a:spLocks/>
          </p:cNvSpPr>
          <p:nvPr/>
        </p:nvSpPr>
        <p:spPr bwMode="auto">
          <a:xfrm>
            <a:off x="665018" y="1449822"/>
            <a:ext cx="7878762"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900" dirty="0"/>
              <a:t>Fournir des informations sur l'avancée de l'enquête à Atlantis et sur la façon dont les données à obtenir seront utilisées à Atlantis</a:t>
            </a:r>
            <a:endParaRPr lang="en-US" altLang="sr-Latn-RS" sz="2900" dirty="0"/>
          </a:p>
          <a:p>
            <a:pPr algn="just" eaLnBrk="1" hangingPunct="1"/>
            <a:endParaRPr lang="en-US" altLang="sr-Latn-RS" sz="2900" dirty="0"/>
          </a:p>
          <a:p>
            <a:pPr marL="0" indent="0" algn="ctr" eaLnBrk="1" hangingPunct="1">
              <a:buNone/>
            </a:pPr>
            <a:r>
              <a:rPr lang="en-US" altLang="sr-Latn-RS" sz="2900" dirty="0" err="1" smtClean="0"/>
              <a:t>mais</a:t>
            </a:r>
            <a:r>
              <a:rPr lang="en-US" altLang="sr-Latn-RS" sz="2900" dirty="0" smtClean="0"/>
              <a:t> </a:t>
            </a:r>
            <a:endParaRPr lang="en-US" altLang="sr-Latn-RS" sz="2900" dirty="0"/>
          </a:p>
          <a:p>
            <a:pPr marL="0" indent="0" algn="ctr" eaLnBrk="1" hangingPunct="1">
              <a:buNone/>
            </a:pPr>
            <a:endParaRPr lang="en-US" altLang="sr-Latn-RS" sz="2900" dirty="0"/>
          </a:p>
          <a:p>
            <a:pPr algn="just" eaLnBrk="1" hangingPunct="1"/>
            <a:r>
              <a:rPr lang="fr-FR" altLang="sr-Latn-RS" sz="2900" dirty="0" smtClean="0"/>
              <a:t>L'autorisation </a:t>
            </a:r>
            <a:r>
              <a:rPr lang="fr-FR" altLang="sr-Latn-RS" sz="2900" dirty="0"/>
              <a:t>peut être accordée provisoirement. Les informations peuvent être fournies ultérieurement</a:t>
            </a:r>
            <a:endParaRPr lang="en-GB" altLang="sr-Latn-RS" sz="2900" dirty="0"/>
          </a:p>
        </p:txBody>
      </p:sp>
      <p:sp>
        <p:nvSpPr>
          <p:cNvPr id="54275" name="Title 2">
            <a:extLst>
              <a:ext uri="{FF2B5EF4-FFF2-40B4-BE49-F238E27FC236}">
                <a16:creationId xmlns="" xmlns:a16="http://schemas.microsoft.com/office/drawing/2014/main" id="{6189DC96-77B3-4FE3-95E5-080A6E4A25A0}"/>
              </a:ext>
            </a:extLst>
          </p:cNvPr>
          <p:cNvSpPr>
            <a:spLocks noGrp="1"/>
          </p:cNvSpPr>
          <p:nvPr>
            <p:ph type="title"/>
          </p:nvPr>
        </p:nvSpPr>
        <p:spPr/>
        <p:txBody>
          <a:bodyPr/>
          <a:lstStyle/>
          <a:p>
            <a:r>
              <a:rPr lang="en-US" altLang="en-US" sz="4200" b="1" dirty="0" smtClean="0"/>
              <a:t>Etude de </a:t>
            </a:r>
            <a:r>
              <a:rPr lang="en-US" altLang="en-US" sz="4200" b="1" dirty="0" err="1" smtClean="0"/>
              <a:t>cas</a:t>
            </a:r>
            <a:r>
              <a:rPr lang="en-US" altLang="en-US" sz="4200" b="1" dirty="0" smtClean="0"/>
              <a:t> : </a:t>
            </a:r>
            <a:r>
              <a:rPr lang="en-US" altLang="en-US" sz="4200" b="1" dirty="0" err="1" smtClean="0"/>
              <a:t>informations</a:t>
            </a:r>
            <a:r>
              <a:rPr lang="en-US" altLang="en-US" sz="4200" b="1" dirty="0" smtClean="0"/>
              <a:t> </a:t>
            </a:r>
            <a:r>
              <a:rPr lang="en-US" altLang="en-US" sz="4200" b="1" dirty="0" err="1" smtClean="0"/>
              <a:t>complémentaires</a:t>
            </a:r>
            <a:endParaRPr lang="en-US" altLang="en-US" sz="4200" b="1" dirty="0"/>
          </a:p>
        </p:txBody>
      </p:sp>
      <p:sp>
        <p:nvSpPr>
          <p:cNvPr id="54276" name="Slide Number Placeholder 1">
            <a:extLst>
              <a:ext uri="{FF2B5EF4-FFF2-40B4-BE49-F238E27FC236}">
                <a16:creationId xmlns="" xmlns:a16="http://schemas.microsoft.com/office/drawing/2014/main" id="{F7465D8F-25FE-48C8-8B7D-7FD326E662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3CB6F30-5232-4791-90D9-81D1044F07DD}"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Tree>
    <p:extLst>
      <p:ext uri="{BB962C8B-B14F-4D97-AF65-F5344CB8AC3E}">
        <p14:creationId xmlns:p14="http://schemas.microsoft.com/office/powerpoint/2010/main" val="167613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 xmlns:a16="http://schemas.microsoft.com/office/drawing/2014/main" id="{560FD416-F902-4792-A0A9-0B214AEAA4BE}"/>
              </a:ext>
            </a:extLst>
          </p:cNvPr>
          <p:cNvSpPr>
            <a:spLocks noGrp="1"/>
          </p:cNvSpPr>
          <p:nvPr>
            <p:ph type="title"/>
          </p:nvPr>
        </p:nvSpPr>
        <p:spPr>
          <a:xfrm>
            <a:off x="457200" y="2762250"/>
            <a:ext cx="8229600" cy="1143000"/>
          </a:xfrm>
        </p:spPr>
        <p:txBody>
          <a:bodyPr/>
          <a:lstStyle/>
          <a:p>
            <a:pPr lvl="1"/>
            <a:r>
              <a:rPr lang="en-US" altLang="en-US" sz="4000" b="1" dirty="0" err="1" smtClean="0"/>
              <a:t>Partie</a:t>
            </a:r>
            <a:r>
              <a:rPr lang="en-US" altLang="en-US" sz="4000" b="1" dirty="0" smtClean="0"/>
              <a:t> III</a:t>
            </a:r>
            <a:r>
              <a:rPr lang="en-US" altLang="en-US" sz="4000" b="1" dirty="0"/>
              <a:t/>
            </a:r>
            <a:br>
              <a:rPr lang="en-US" altLang="en-US" sz="4000" b="1" dirty="0"/>
            </a:br>
            <a:r>
              <a:rPr lang="en-US" altLang="sr-Latn-RS" sz="4000" b="1" dirty="0" err="1">
                <a:solidFill>
                  <a:srgbClr val="000000"/>
                </a:solidFill>
              </a:rPr>
              <a:t>Compétences</a:t>
            </a:r>
            <a:r>
              <a:rPr lang="en-US" altLang="sr-Latn-RS" sz="4000" b="1" dirty="0">
                <a:solidFill>
                  <a:srgbClr val="000000"/>
                </a:solidFill>
              </a:rPr>
              <a:t> </a:t>
            </a:r>
            <a:r>
              <a:rPr lang="en-US" altLang="sr-Latn-RS" sz="4000" b="1" dirty="0" err="1" smtClean="0">
                <a:solidFill>
                  <a:srgbClr val="000000"/>
                </a:solidFill>
              </a:rPr>
              <a:t>judiciaires</a:t>
            </a:r>
            <a:endParaRPr lang="en-GB" altLang="sr-Latn-RS" sz="4000" b="1" dirty="0"/>
          </a:p>
        </p:txBody>
      </p:sp>
      <p:pic>
        <p:nvPicPr>
          <p:cNvPr id="56323" name="Picture 3">
            <a:extLst>
              <a:ext uri="{FF2B5EF4-FFF2-40B4-BE49-F238E27FC236}">
                <a16:creationId xmlns="" xmlns:a16="http://schemas.microsoft.com/office/drawing/2014/main" id="{136B44C4-B419-4193-B90B-1E122D1CB49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56324" name="Slide Number Placeholder 1">
            <a:extLst>
              <a:ext uri="{FF2B5EF4-FFF2-40B4-BE49-F238E27FC236}">
                <a16:creationId xmlns="" xmlns:a16="http://schemas.microsoft.com/office/drawing/2014/main" id="{973E7C93-5761-46F0-9C4B-9645E1664B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DC31D32-8858-4238-893E-DBE355C30975}" type="slidenum">
              <a:rPr lang="en-US" altLang="fr-FR" sz="1200" smtClean="0">
                <a:solidFill>
                  <a:srgbClr val="898989"/>
                </a:solidFill>
              </a:rPr>
              <a:pPr>
                <a:spcBef>
                  <a:spcPct val="0"/>
                </a:spcBef>
                <a:buFontTx/>
                <a:buNone/>
              </a:pPr>
              <a:t>25</a:t>
            </a:fld>
            <a:endParaRPr lang="en-US" altLang="fr-FR" sz="120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 xmlns:a16="http://schemas.microsoft.com/office/drawing/2014/main" id="{432D7A2C-F7E7-4B79-8D96-5E74DF61AF0F}"/>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La criminalité technologique est un domaine spécialisé</a:t>
            </a:r>
            <a:r>
              <a:rPr lang="en-US" altLang="sr-Latn-RS" sz="2600" dirty="0" smtClean="0"/>
              <a:t> </a:t>
            </a:r>
            <a:endParaRPr lang="en-US" altLang="sr-Latn-RS" sz="2600" dirty="0"/>
          </a:p>
          <a:p>
            <a:pPr algn="just" eaLnBrk="1" hangingPunct="1"/>
            <a:endParaRPr lang="en-US" altLang="sr-Latn-RS" sz="2600" dirty="0"/>
          </a:p>
          <a:p>
            <a:pPr algn="just" eaLnBrk="1" hangingPunct="1"/>
            <a:endParaRPr lang="en-US" altLang="sr-Latn-RS" sz="2600" dirty="0"/>
          </a:p>
          <a:p>
            <a:pPr algn="just" eaLnBrk="1" hangingPunct="1"/>
            <a:endParaRPr lang="en-US" altLang="sr-Latn-RS" sz="2600" dirty="0"/>
          </a:p>
          <a:p>
            <a:pPr algn="just" eaLnBrk="1" hangingPunct="1"/>
            <a:endParaRPr lang="en-US" altLang="sr-Latn-RS" sz="2600" dirty="0"/>
          </a:p>
          <a:p>
            <a:pPr algn="just" eaLnBrk="1" hangingPunct="1"/>
            <a:endParaRPr lang="en-US" altLang="sr-Latn-RS" sz="2600" dirty="0"/>
          </a:p>
          <a:p>
            <a:pPr algn="just" eaLnBrk="1" hangingPunct="1"/>
            <a:endParaRPr lang="en-US" altLang="sr-Latn-RS" sz="2600" dirty="0"/>
          </a:p>
          <a:p>
            <a:pPr eaLnBrk="1" hangingPunct="1"/>
            <a:r>
              <a:rPr lang="fr-FR" altLang="sr-Latn-RS" sz="2600" dirty="0"/>
              <a:t>Les compétences judiciaires liées à la criminalité </a:t>
            </a:r>
            <a:r>
              <a:rPr lang="fr-FR" altLang="sr-Latn-RS" sz="2600" dirty="0" smtClean="0"/>
              <a:t>technologique/cybercriminalité sont-elles </a:t>
            </a:r>
            <a:r>
              <a:rPr lang="fr-FR" altLang="sr-Latn-RS" sz="2600" dirty="0"/>
              <a:t>différentes des compétences judiciaires ordinaires ?</a:t>
            </a:r>
            <a:endParaRPr lang="en-GB" altLang="sr-Latn-RS" sz="2600" dirty="0"/>
          </a:p>
        </p:txBody>
      </p:sp>
      <p:sp>
        <p:nvSpPr>
          <p:cNvPr id="58371" name="Title 2">
            <a:extLst>
              <a:ext uri="{FF2B5EF4-FFF2-40B4-BE49-F238E27FC236}">
                <a16:creationId xmlns="" xmlns:a16="http://schemas.microsoft.com/office/drawing/2014/main" id="{263F2E40-FB88-4BED-860C-FB149E9316D9}"/>
              </a:ext>
            </a:extLst>
          </p:cNvPr>
          <p:cNvSpPr>
            <a:spLocks noGrp="1"/>
          </p:cNvSpPr>
          <p:nvPr>
            <p:ph type="title"/>
          </p:nvPr>
        </p:nvSpPr>
        <p:spPr>
          <a:xfrm>
            <a:off x="457200" y="150813"/>
            <a:ext cx="8229600" cy="1143000"/>
          </a:xfrm>
        </p:spPr>
        <p:txBody>
          <a:bodyPr/>
          <a:lstStyle/>
          <a:p>
            <a:r>
              <a:rPr lang="en-US" altLang="en-US" b="1" dirty="0" err="1" smtClean="0"/>
              <a:t>Compétences</a:t>
            </a:r>
            <a:r>
              <a:rPr lang="en-US" altLang="en-US" b="1" dirty="0" smtClean="0"/>
              <a:t> </a:t>
            </a:r>
            <a:r>
              <a:rPr lang="en-US" altLang="en-US" b="1" dirty="0" err="1" smtClean="0"/>
              <a:t>judiciaires</a:t>
            </a:r>
            <a:endParaRPr lang="en-US" altLang="en-US" b="1" dirty="0"/>
          </a:p>
        </p:txBody>
      </p:sp>
      <p:sp>
        <p:nvSpPr>
          <p:cNvPr id="58372" name="Slide Number Placeholder 1">
            <a:extLst>
              <a:ext uri="{FF2B5EF4-FFF2-40B4-BE49-F238E27FC236}">
                <a16:creationId xmlns="" xmlns:a16="http://schemas.microsoft.com/office/drawing/2014/main" id="{41221226-9972-4784-B59F-FCD06F533B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7718AE-2982-4204-92A1-FCD7859E16AA}"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pic>
        <p:nvPicPr>
          <p:cNvPr id="58373" name="Picture 2" descr="Image result for high tech">
            <a:extLst>
              <a:ext uri="{FF2B5EF4-FFF2-40B4-BE49-F238E27FC236}">
                <a16:creationId xmlns="" xmlns:a16="http://schemas.microsoft.com/office/drawing/2014/main" id="{897A49A5-D398-4B45-8726-0323AE596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2305669"/>
            <a:ext cx="501015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 xmlns:a16="http://schemas.microsoft.com/office/drawing/2014/main" id="{A7071B17-A0C2-46B4-B456-951C7EF9BDD0}"/>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defRPr/>
            </a:pPr>
            <a:endParaRPr lang="en-US" altLang="sr-Latn-RS" sz="3000" dirty="0"/>
          </a:p>
          <a:p>
            <a:pPr algn="just" eaLnBrk="1" hangingPunct="1">
              <a:defRPr/>
            </a:pPr>
            <a:endParaRPr lang="en-US" altLang="sr-Latn-RS" sz="3000" dirty="0"/>
          </a:p>
          <a:p>
            <a:pPr algn="just" eaLnBrk="1" hangingPunct="1">
              <a:defRPr/>
            </a:pPr>
            <a:r>
              <a:rPr lang="en-US" altLang="sr-Latn-RS" sz="3000" dirty="0" smtClean="0"/>
              <a:t>Non </a:t>
            </a:r>
            <a:r>
              <a:rPr lang="en-US" altLang="sr-Latn-RS" sz="3000" dirty="0" err="1" smtClean="0"/>
              <a:t>en</a:t>
            </a:r>
            <a:r>
              <a:rPr lang="en-US" altLang="sr-Latn-RS" sz="3000" dirty="0" smtClean="0"/>
              <a:t> </a:t>
            </a:r>
            <a:r>
              <a:rPr lang="en-US" altLang="sr-Latn-RS" sz="3000" dirty="0" err="1" smtClean="0"/>
              <a:t>général</a:t>
            </a:r>
            <a:r>
              <a:rPr lang="en-US" altLang="sr-Latn-RS" sz="3000" dirty="0" smtClean="0"/>
              <a:t> </a:t>
            </a:r>
            <a:r>
              <a:rPr lang="en-US" altLang="sr-Latn-RS" sz="3000" dirty="0"/>
              <a:t>– </a:t>
            </a:r>
            <a:r>
              <a:rPr lang="en-US" altLang="sr-Latn-RS" sz="3000" dirty="0" smtClean="0"/>
              <a:t>MAIS :</a:t>
            </a:r>
            <a:endParaRPr lang="en-US" altLang="sr-Latn-RS" sz="3000" dirty="0"/>
          </a:p>
          <a:p>
            <a:pPr marL="0" indent="0" algn="just" eaLnBrk="1" hangingPunct="1">
              <a:buFont typeface="Arial" panose="020B0604020202020204" pitchFamily="34" charset="0"/>
              <a:buNone/>
              <a:defRPr/>
            </a:pPr>
            <a:endParaRPr lang="en-US" altLang="sr-Latn-RS" sz="3000" dirty="0"/>
          </a:p>
          <a:p>
            <a:pPr marL="0" indent="0" algn="ctr" eaLnBrk="1" hangingPunct="1">
              <a:buNone/>
              <a:defRPr/>
            </a:pPr>
            <a:r>
              <a:rPr lang="fr-FR" altLang="sr-Latn-RS" sz="3000" dirty="0"/>
              <a:t>certains aspects doivent être mis en avant et certaines compétences doivent être adaptées aux crimes technologiques</a:t>
            </a:r>
            <a:endParaRPr lang="en-US" altLang="sr-Latn-RS" sz="3000" dirty="0"/>
          </a:p>
        </p:txBody>
      </p:sp>
      <p:sp>
        <p:nvSpPr>
          <p:cNvPr id="60419" name="Title 2">
            <a:extLst>
              <a:ext uri="{FF2B5EF4-FFF2-40B4-BE49-F238E27FC236}">
                <a16:creationId xmlns="" xmlns:a16="http://schemas.microsoft.com/office/drawing/2014/main" id="{644CC4FE-26EF-44D9-B2B2-57193B2ADDA2}"/>
              </a:ext>
            </a:extLst>
          </p:cNvPr>
          <p:cNvSpPr>
            <a:spLocks noGrp="1"/>
          </p:cNvSpPr>
          <p:nvPr>
            <p:ph type="title"/>
          </p:nvPr>
        </p:nvSpPr>
        <p:spPr>
          <a:xfrm>
            <a:off x="457200" y="477838"/>
            <a:ext cx="8229600" cy="1143000"/>
          </a:xfrm>
        </p:spPr>
        <p:txBody>
          <a:bodyPr/>
          <a:lstStyle/>
          <a:p>
            <a:r>
              <a:rPr lang="en-US" altLang="en-US" sz="3800" b="1" dirty="0" err="1" smtClean="0"/>
              <a:t>Compétences</a:t>
            </a:r>
            <a:r>
              <a:rPr lang="en-US" altLang="en-US" sz="3800" b="1" dirty="0" smtClean="0"/>
              <a:t> </a:t>
            </a:r>
            <a:r>
              <a:rPr lang="en-US" altLang="en-US" sz="3800" b="1" dirty="0" err="1" smtClean="0"/>
              <a:t>judiciaires</a:t>
            </a:r>
            <a:r>
              <a:rPr lang="en-US" altLang="en-US" sz="3800" b="1" dirty="0"/>
              <a:t> </a:t>
            </a:r>
            <a:r>
              <a:rPr lang="en-US" altLang="en-US" sz="3800" b="1" dirty="0" smtClean="0"/>
              <a:t>pour </a:t>
            </a:r>
            <a:r>
              <a:rPr lang="en-US" altLang="en-US" sz="3800" b="1" dirty="0" err="1" smtClean="0"/>
              <a:t>l’examen</a:t>
            </a:r>
            <a:r>
              <a:rPr lang="en-US" altLang="en-US" sz="3800" b="1" dirty="0" smtClean="0"/>
              <a:t> des </a:t>
            </a:r>
            <a:r>
              <a:rPr lang="en-US" altLang="en-US" sz="3800" b="1" dirty="0" err="1" smtClean="0"/>
              <a:t>demandes</a:t>
            </a:r>
            <a:r>
              <a:rPr lang="en-US" altLang="en-US" sz="3800" b="1" dirty="0" smtClean="0"/>
              <a:t> de </a:t>
            </a:r>
            <a:r>
              <a:rPr lang="en-US" altLang="en-US" sz="3800" b="1" dirty="0" err="1" smtClean="0"/>
              <a:t>preuves</a:t>
            </a:r>
            <a:r>
              <a:rPr lang="en-US" altLang="en-US" sz="3800" b="1" dirty="0" smtClean="0"/>
              <a:t> </a:t>
            </a:r>
            <a:r>
              <a:rPr lang="en-US" altLang="en-US" sz="3800" b="1" dirty="0" err="1" smtClean="0"/>
              <a:t>électroniques</a:t>
            </a:r>
            <a:endParaRPr lang="en-US" altLang="en-US" sz="3800" b="1" dirty="0"/>
          </a:p>
        </p:txBody>
      </p:sp>
      <p:sp>
        <p:nvSpPr>
          <p:cNvPr id="60420" name="Slide Number Placeholder 1">
            <a:extLst>
              <a:ext uri="{FF2B5EF4-FFF2-40B4-BE49-F238E27FC236}">
                <a16:creationId xmlns="" xmlns:a16="http://schemas.microsoft.com/office/drawing/2014/main" id="{32B85FB4-4C03-43AE-A97B-3F593B77DE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083D9D0-ABD0-44B9-8671-F62AFD14538C}"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 xmlns:a16="http://schemas.microsoft.com/office/drawing/2014/main" id="{54D0825A-7939-4AFA-A53A-4C92A478A535}"/>
              </a:ext>
            </a:extLst>
          </p:cNvPr>
          <p:cNvSpPr txBox="1">
            <a:spLocks/>
          </p:cNvSpPr>
          <p:nvPr/>
        </p:nvSpPr>
        <p:spPr bwMode="auto">
          <a:xfrm>
            <a:off x="457200" y="1201738"/>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dirty="0" smtClean="0"/>
              <a:t>Ci-</a:t>
            </a:r>
            <a:r>
              <a:rPr lang="en-US" altLang="en-US" dirty="0" err="1" smtClean="0"/>
              <a:t>dessous</a:t>
            </a:r>
            <a:r>
              <a:rPr lang="en-US" altLang="en-US" dirty="0" smtClean="0"/>
              <a:t>, un bon </a:t>
            </a:r>
            <a:r>
              <a:rPr lang="en-US" altLang="en-US" dirty="0" err="1" smtClean="0"/>
              <a:t>exemple</a:t>
            </a:r>
            <a:r>
              <a:rPr lang="en-US" altLang="en-US" dirty="0" smtClean="0"/>
              <a:t> </a:t>
            </a:r>
            <a:r>
              <a:rPr lang="en-US" altLang="en-US" dirty="0" err="1" smtClean="0"/>
              <a:t>utilisé</a:t>
            </a:r>
            <a:r>
              <a:rPr lang="en-US" altLang="en-US" dirty="0" smtClean="0"/>
              <a:t> pour la formation des </a:t>
            </a:r>
            <a:r>
              <a:rPr lang="en-US" altLang="en-US" dirty="0" err="1" smtClean="0"/>
              <a:t>magistrats</a:t>
            </a:r>
            <a:r>
              <a:rPr lang="en-US" altLang="en-US" dirty="0" smtClean="0"/>
              <a:t> :</a:t>
            </a:r>
            <a:endParaRPr lang="en-US" altLang="en-US" dirty="0"/>
          </a:p>
          <a:p>
            <a:pPr lvl="1" algn="just" eaLnBrk="1" hangingPunct="1">
              <a:buFont typeface="Arial" panose="020B0604020202020204" pitchFamily="34" charset="0"/>
              <a:buNone/>
            </a:pPr>
            <a:endParaRPr lang="en-US" altLang="sr-Latn-RS" sz="2600" dirty="0"/>
          </a:p>
        </p:txBody>
      </p:sp>
      <p:sp>
        <p:nvSpPr>
          <p:cNvPr id="62467" name="Title 2">
            <a:extLst>
              <a:ext uri="{FF2B5EF4-FFF2-40B4-BE49-F238E27FC236}">
                <a16:creationId xmlns="" xmlns:a16="http://schemas.microsoft.com/office/drawing/2014/main" id="{2F223147-C3AB-4C4C-A893-6AA2E621F18A}"/>
              </a:ext>
            </a:extLst>
          </p:cNvPr>
          <p:cNvSpPr>
            <a:spLocks noGrp="1"/>
          </p:cNvSpPr>
          <p:nvPr>
            <p:ph type="title"/>
          </p:nvPr>
        </p:nvSpPr>
        <p:spPr>
          <a:xfrm>
            <a:off x="457200" y="150813"/>
            <a:ext cx="8229600" cy="1143000"/>
          </a:xfrm>
        </p:spPr>
        <p:txBody>
          <a:bodyPr/>
          <a:lstStyle/>
          <a:p>
            <a:r>
              <a:rPr lang="en-US" altLang="en-US" b="1" dirty="0" err="1" smtClean="0"/>
              <a:t>Compétences</a:t>
            </a:r>
            <a:r>
              <a:rPr lang="en-US" altLang="en-US" b="1" dirty="0" smtClean="0"/>
              <a:t> </a:t>
            </a:r>
            <a:r>
              <a:rPr lang="en-US" altLang="en-US" b="1" dirty="0" err="1" smtClean="0"/>
              <a:t>judiciaires</a:t>
            </a:r>
            <a:endParaRPr lang="en-US" altLang="en-US" b="1" dirty="0"/>
          </a:p>
        </p:txBody>
      </p:sp>
      <p:sp>
        <p:nvSpPr>
          <p:cNvPr id="62468" name="Slide Number Placeholder 1">
            <a:extLst>
              <a:ext uri="{FF2B5EF4-FFF2-40B4-BE49-F238E27FC236}">
                <a16:creationId xmlns="" xmlns:a16="http://schemas.microsoft.com/office/drawing/2014/main" id="{4D6C9533-1C7D-4949-8F07-4FF5A170B9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6833B4B-94CC-4CA8-B318-8F9072FA31BE}"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pic>
        <p:nvPicPr>
          <p:cNvPr id="62469" name="Picture 5">
            <a:extLst>
              <a:ext uri="{FF2B5EF4-FFF2-40B4-BE49-F238E27FC236}">
                <a16:creationId xmlns="" xmlns:a16="http://schemas.microsoft.com/office/drawing/2014/main" id="{939F5F90-2DE3-43B5-B6E2-E88FCCC8B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2344738"/>
            <a:ext cx="6021388"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 xmlns:a16="http://schemas.microsoft.com/office/drawing/2014/main" id="{A7071B17-A0C2-46B4-B456-951C7EF9BDD0}"/>
              </a:ext>
            </a:extLst>
          </p:cNvPr>
          <p:cNvSpPr txBox="1">
            <a:spLocks/>
          </p:cNvSpPr>
          <p:nvPr/>
        </p:nvSpPr>
        <p:spPr bwMode="auto">
          <a:xfrm>
            <a:off x="457200" y="1201738"/>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buNone/>
              <a:defRPr/>
            </a:pPr>
            <a:r>
              <a:rPr lang="fr-FR" altLang="sr-Latn-RS" sz="2600" b="1" dirty="0"/>
              <a:t>Cadre de compétences et d'aptitudes judiciaires </a:t>
            </a:r>
            <a:r>
              <a:rPr lang="en-US" altLang="sr-Latn-RS" sz="2600" b="1" dirty="0" smtClean="0"/>
              <a:t> </a:t>
            </a:r>
            <a:endParaRPr lang="en-US" altLang="sr-Latn-RS" sz="2600" b="1" dirty="0"/>
          </a:p>
          <a:p>
            <a:pPr marL="0" indent="0" eaLnBrk="1" hangingPunct="1">
              <a:buFont typeface="Arial" panose="020B0604020202020204" pitchFamily="34" charset="0"/>
              <a:buNone/>
              <a:defRPr/>
            </a:pPr>
            <a:endParaRPr lang="en-US" altLang="sr-Latn-RS" sz="2600" dirty="0"/>
          </a:p>
          <a:p>
            <a:pPr eaLnBrk="1" hangingPunct="1">
              <a:defRPr/>
            </a:pPr>
            <a:r>
              <a:rPr lang="en-US" altLang="sr-Latn-RS" sz="2600" dirty="0" err="1" smtClean="0"/>
              <a:t>Communiquer</a:t>
            </a:r>
            <a:r>
              <a:rPr lang="en-US" altLang="sr-Latn-RS" sz="2600" dirty="0" smtClean="0"/>
              <a:t> </a:t>
            </a:r>
            <a:r>
              <a:rPr lang="en-US" altLang="sr-Latn-RS" sz="2600" dirty="0" err="1" smtClean="0"/>
              <a:t>efficacement</a:t>
            </a:r>
            <a:endParaRPr lang="en-US" altLang="sr-Latn-RS" sz="2600" dirty="0"/>
          </a:p>
          <a:p>
            <a:pPr eaLnBrk="1" hangingPunct="1">
              <a:defRPr/>
            </a:pPr>
            <a:r>
              <a:rPr lang="en-US" altLang="sr-Latn-RS" sz="2600" dirty="0" err="1" smtClean="0"/>
              <a:t>Collaborer</a:t>
            </a:r>
            <a:endParaRPr lang="en-US" altLang="sr-Latn-RS" sz="2600" dirty="0"/>
          </a:p>
          <a:p>
            <a:pPr eaLnBrk="1" hangingPunct="1">
              <a:defRPr/>
            </a:pPr>
            <a:r>
              <a:rPr lang="en-US" altLang="sr-Latn-RS" sz="2600" dirty="0" err="1" smtClean="0"/>
              <a:t>Posséder</a:t>
            </a:r>
            <a:r>
              <a:rPr lang="en-US" altLang="sr-Latn-RS" sz="2600" dirty="0" smtClean="0"/>
              <a:t> et se forger des </a:t>
            </a:r>
            <a:r>
              <a:rPr lang="en-US" altLang="sr-Latn-RS" sz="2600" dirty="0" err="1" smtClean="0"/>
              <a:t>connaissances</a:t>
            </a:r>
            <a:endParaRPr lang="en-US" altLang="sr-Latn-RS" sz="2600" dirty="0"/>
          </a:p>
          <a:p>
            <a:pPr eaLnBrk="1" hangingPunct="1">
              <a:defRPr/>
            </a:pPr>
            <a:r>
              <a:rPr lang="en-US" altLang="sr-Latn-RS" sz="2600" dirty="0" err="1" smtClean="0"/>
              <a:t>Assimiler</a:t>
            </a:r>
            <a:r>
              <a:rPr lang="en-US" altLang="sr-Latn-RS" sz="2600" dirty="0" smtClean="0"/>
              <a:t> de </a:t>
            </a:r>
            <a:r>
              <a:rPr lang="en-US" altLang="sr-Latn-RS" sz="2600" dirty="0" err="1" smtClean="0"/>
              <a:t>l’information</a:t>
            </a:r>
            <a:r>
              <a:rPr lang="en-US" altLang="sr-Latn-RS" sz="2600" dirty="0" smtClean="0"/>
              <a:t> </a:t>
            </a:r>
            <a:endParaRPr lang="en-US" altLang="sr-Latn-RS" sz="2600" dirty="0"/>
          </a:p>
          <a:p>
            <a:pPr eaLnBrk="1" hangingPunct="1">
              <a:defRPr/>
            </a:pPr>
            <a:r>
              <a:rPr lang="en-US" altLang="sr-Latn-RS" sz="2600" dirty="0" err="1" smtClean="0"/>
              <a:t>Exercer</a:t>
            </a:r>
            <a:r>
              <a:rPr lang="en-US" altLang="sr-Latn-RS" sz="2600" dirty="0" smtClean="0"/>
              <a:t> son </a:t>
            </a:r>
            <a:r>
              <a:rPr lang="en-US" altLang="sr-Latn-RS" sz="2600" dirty="0" err="1" smtClean="0"/>
              <a:t>jugement</a:t>
            </a:r>
            <a:endParaRPr lang="en-US" altLang="sr-Latn-RS" sz="2600" dirty="0"/>
          </a:p>
          <a:p>
            <a:pPr eaLnBrk="1" hangingPunct="1">
              <a:defRPr/>
            </a:pPr>
            <a:r>
              <a:rPr lang="en-US" altLang="sr-Latn-RS" sz="2600" dirty="0" err="1" smtClean="0"/>
              <a:t>Gérer</a:t>
            </a:r>
            <a:r>
              <a:rPr lang="en-US" altLang="sr-Latn-RS" sz="2600" dirty="0" smtClean="0"/>
              <a:t> le travail de </a:t>
            </a:r>
            <a:r>
              <a:rPr lang="en-US" altLang="sr-Latn-RS" sz="2600" dirty="0" err="1" smtClean="0"/>
              <a:t>manière</a:t>
            </a:r>
            <a:r>
              <a:rPr lang="en-US" altLang="sr-Latn-RS" sz="2600" dirty="0" smtClean="0"/>
              <a:t> </a:t>
            </a:r>
            <a:r>
              <a:rPr lang="en-US" altLang="sr-Latn-RS" sz="2600" dirty="0" err="1" smtClean="0"/>
              <a:t>efficace</a:t>
            </a:r>
            <a:endParaRPr lang="en-US" altLang="sr-Latn-RS" sz="2600" dirty="0"/>
          </a:p>
        </p:txBody>
      </p:sp>
      <p:sp>
        <p:nvSpPr>
          <p:cNvPr id="64515" name="Title 2">
            <a:extLst>
              <a:ext uri="{FF2B5EF4-FFF2-40B4-BE49-F238E27FC236}">
                <a16:creationId xmlns="" xmlns:a16="http://schemas.microsoft.com/office/drawing/2014/main" id="{69A6B656-3F9B-4B94-859B-0F52E22F03AF}"/>
              </a:ext>
            </a:extLst>
          </p:cNvPr>
          <p:cNvSpPr>
            <a:spLocks noGrp="1"/>
          </p:cNvSpPr>
          <p:nvPr>
            <p:ph type="title"/>
          </p:nvPr>
        </p:nvSpPr>
        <p:spPr>
          <a:xfrm>
            <a:off x="457200" y="150813"/>
            <a:ext cx="8229600" cy="1143000"/>
          </a:xfrm>
        </p:spPr>
        <p:txBody>
          <a:bodyPr/>
          <a:lstStyle/>
          <a:p>
            <a:r>
              <a:rPr lang="en-US" altLang="en-US" b="1" dirty="0" err="1" smtClean="0"/>
              <a:t>Compétences</a:t>
            </a:r>
            <a:r>
              <a:rPr lang="en-US" altLang="en-US" b="1" dirty="0" smtClean="0"/>
              <a:t> </a:t>
            </a:r>
            <a:r>
              <a:rPr lang="en-US" altLang="en-US" b="1" dirty="0" err="1" smtClean="0"/>
              <a:t>judiciaires</a:t>
            </a:r>
            <a:endParaRPr lang="en-US" altLang="en-US" b="1" dirty="0"/>
          </a:p>
        </p:txBody>
      </p:sp>
      <p:sp>
        <p:nvSpPr>
          <p:cNvPr id="64516" name="Slide Number Placeholder 1">
            <a:extLst>
              <a:ext uri="{FF2B5EF4-FFF2-40B4-BE49-F238E27FC236}">
                <a16:creationId xmlns="" xmlns:a16="http://schemas.microsoft.com/office/drawing/2014/main" id="{8637F18D-B0C4-4A41-A315-67AF3BCB27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E34D75F-F50D-4913-91AC-528DAFA7E54E}"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2">
                                            <p:txEl>
                                              <p:pRg st="2" end="2"/>
                                            </p:txEl>
                                          </p:spTgt>
                                        </p:tgtEl>
                                        <p:attrNameLst>
                                          <p:attrName>style.visibility</p:attrName>
                                        </p:attrNameLst>
                                      </p:cBhvr>
                                      <p:to>
                                        <p:strVal val="visible"/>
                                      </p:to>
                                    </p:set>
                                    <p:animEffect transition="in" filter="fade">
                                      <p:cBhvr>
                                        <p:cTn id="7" dur="500"/>
                                        <p:tgtEl>
                                          <p:spTgt spid="8704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xEl>
                                              <p:pRg st="3" end="3"/>
                                            </p:txEl>
                                          </p:spTgt>
                                        </p:tgtEl>
                                        <p:attrNameLst>
                                          <p:attrName>style.visibility</p:attrName>
                                        </p:attrNameLst>
                                      </p:cBhvr>
                                      <p:to>
                                        <p:strVal val="visible"/>
                                      </p:to>
                                    </p:set>
                                    <p:animEffect transition="in" filter="fade">
                                      <p:cBhvr>
                                        <p:cTn id="12" dur="500"/>
                                        <p:tgtEl>
                                          <p:spTgt spid="8704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7042">
                                            <p:txEl>
                                              <p:pRg st="4" end="4"/>
                                            </p:txEl>
                                          </p:spTgt>
                                        </p:tgtEl>
                                        <p:attrNameLst>
                                          <p:attrName>style.visibility</p:attrName>
                                        </p:attrNameLst>
                                      </p:cBhvr>
                                      <p:to>
                                        <p:strVal val="visible"/>
                                      </p:to>
                                    </p:set>
                                    <p:animEffect transition="in" filter="fade">
                                      <p:cBhvr>
                                        <p:cTn id="17" dur="500"/>
                                        <p:tgtEl>
                                          <p:spTgt spid="8704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7042">
                                            <p:txEl>
                                              <p:pRg st="5" end="5"/>
                                            </p:txEl>
                                          </p:spTgt>
                                        </p:tgtEl>
                                        <p:attrNameLst>
                                          <p:attrName>style.visibility</p:attrName>
                                        </p:attrNameLst>
                                      </p:cBhvr>
                                      <p:to>
                                        <p:strVal val="visible"/>
                                      </p:to>
                                    </p:set>
                                    <p:animEffect transition="in" filter="fade">
                                      <p:cBhvr>
                                        <p:cTn id="22" dur="500"/>
                                        <p:tgtEl>
                                          <p:spTgt spid="8704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7042">
                                            <p:txEl>
                                              <p:pRg st="6" end="6"/>
                                            </p:txEl>
                                          </p:spTgt>
                                        </p:tgtEl>
                                        <p:attrNameLst>
                                          <p:attrName>style.visibility</p:attrName>
                                        </p:attrNameLst>
                                      </p:cBhvr>
                                      <p:to>
                                        <p:strVal val="visible"/>
                                      </p:to>
                                    </p:set>
                                    <p:animEffect transition="in" filter="fade">
                                      <p:cBhvr>
                                        <p:cTn id="27" dur="500"/>
                                        <p:tgtEl>
                                          <p:spTgt spid="87042">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7042">
                                            <p:txEl>
                                              <p:pRg st="7" end="7"/>
                                            </p:txEl>
                                          </p:spTgt>
                                        </p:tgtEl>
                                        <p:attrNameLst>
                                          <p:attrName>style.visibility</p:attrName>
                                        </p:attrNameLst>
                                      </p:cBhvr>
                                      <p:to>
                                        <p:strVal val="visible"/>
                                      </p:to>
                                    </p:set>
                                    <p:animEffect transition="in" filter="fade">
                                      <p:cBhvr>
                                        <p:cTn id="32" dur="500"/>
                                        <p:tgtEl>
                                          <p:spTgt spid="870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227B0D63-E573-4D6F-8319-68F03790F0E9}"/>
              </a:ext>
            </a:extLst>
          </p:cNvPr>
          <p:cNvSpPr>
            <a:spLocks noGrp="1"/>
          </p:cNvSpPr>
          <p:nvPr>
            <p:ph type="title" idx="4294967295"/>
          </p:nvPr>
        </p:nvSpPr>
        <p:spPr>
          <a:xfrm>
            <a:off x="457200" y="274638"/>
            <a:ext cx="8229600" cy="773112"/>
          </a:xfrm>
        </p:spPr>
        <p:txBody>
          <a:bodyPr/>
          <a:lstStyle/>
          <a:p>
            <a:pPr eaLnBrk="1" hangingPunct="1"/>
            <a:r>
              <a:rPr lang="en-GB" altLang="sr-Latn-RS" b="1" dirty="0" err="1" smtClean="0"/>
              <a:t>Objectifs</a:t>
            </a:r>
            <a:r>
              <a:rPr lang="en-GB" altLang="sr-Latn-RS" b="1" dirty="0" smtClean="0"/>
              <a:t> de la session</a:t>
            </a:r>
            <a:endParaRPr lang="en-GB" altLang="sr-Latn-RS" b="1" dirty="0"/>
          </a:p>
        </p:txBody>
      </p:sp>
      <p:sp>
        <p:nvSpPr>
          <p:cNvPr id="4" name="Content Placeholder 2">
            <a:extLst>
              <a:ext uri="{FF2B5EF4-FFF2-40B4-BE49-F238E27FC236}">
                <a16:creationId xmlns="" xmlns:a16="http://schemas.microsoft.com/office/drawing/2014/main" id="{7C5C056C-608F-43E9-9658-36A83FBD02F0}"/>
              </a:ext>
            </a:extLst>
          </p:cNvPr>
          <p:cNvSpPr txBox="1">
            <a:spLocks/>
          </p:cNvSpPr>
          <p:nvPr/>
        </p:nvSpPr>
        <p:spPr bwMode="auto">
          <a:xfrm>
            <a:off x="457200" y="1047750"/>
            <a:ext cx="8229600"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buFont typeface="Arial" charset="0"/>
              <a:buNone/>
              <a:defRPr/>
            </a:pPr>
            <a:r>
              <a:rPr lang="fr-FR" sz="2600" dirty="0">
                <a:solidFill>
                  <a:srgbClr val="000000"/>
                </a:solidFill>
                <a:latin typeface="+mj-lt"/>
                <a:ea typeface="MS PGothic" charset="0"/>
                <a:cs typeface="MS PGothic" charset="0"/>
              </a:rPr>
              <a:t>A la fin de cette session, les </a:t>
            </a:r>
            <a:r>
              <a:rPr lang="fr-FR" sz="2600" dirty="0" smtClean="0">
                <a:solidFill>
                  <a:srgbClr val="000000"/>
                </a:solidFill>
                <a:latin typeface="+mj-lt"/>
                <a:ea typeface="MS PGothic" charset="0"/>
                <a:cs typeface="MS PGothic" charset="0"/>
              </a:rPr>
              <a:t>stagiaires</a:t>
            </a:r>
            <a:r>
              <a:rPr lang="en-GB" sz="2600" dirty="0" smtClean="0">
                <a:solidFill>
                  <a:srgbClr val="000000"/>
                </a:solidFill>
                <a:latin typeface="+mj-lt"/>
                <a:ea typeface="MS PGothic" charset="0"/>
                <a:cs typeface="MS PGothic" charset="0"/>
              </a:rPr>
              <a:t>:</a:t>
            </a:r>
            <a:endParaRPr lang="en-GB" sz="2600" dirty="0">
              <a:solidFill>
                <a:srgbClr val="000000"/>
              </a:solidFill>
              <a:latin typeface="+mj-lt"/>
              <a:ea typeface="MS PGothic" charset="0"/>
              <a:cs typeface="MS PGothic" charset="0"/>
            </a:endParaRPr>
          </a:p>
          <a:p>
            <a:pPr>
              <a:spcBef>
                <a:spcPct val="20000"/>
              </a:spcBef>
              <a:buFont typeface="Arial" charset="0"/>
              <a:buChar char="•"/>
              <a:defRPr/>
            </a:pPr>
            <a:endParaRPr lang="pt-PT" sz="2600" dirty="0">
              <a:solidFill>
                <a:srgbClr val="000000"/>
              </a:solidFill>
              <a:latin typeface="+mj-lt"/>
              <a:ea typeface="MS PGothic" charset="0"/>
              <a:cs typeface="MS PGothic" charset="0"/>
            </a:endParaRPr>
          </a:p>
          <a:p>
            <a:pPr algn="just">
              <a:spcBef>
                <a:spcPct val="20000"/>
              </a:spcBef>
              <a:buFont typeface="Arial" charset="0"/>
              <a:buChar char="•"/>
              <a:defRPr/>
            </a:pPr>
            <a:r>
              <a:rPr lang="fr-FR" dirty="0">
                <a:solidFill>
                  <a:srgbClr val="000000"/>
                </a:solidFill>
                <a:latin typeface="+mj-lt"/>
              </a:rPr>
              <a:t>auront une bonne compréhension de divers aspects touchant à l'examen des demandes d'exercice de pouvoirs d'enquête</a:t>
            </a:r>
            <a:endParaRPr lang="en-GB" dirty="0">
              <a:solidFill>
                <a:srgbClr val="000000"/>
              </a:solidFill>
              <a:latin typeface="+mj-lt"/>
            </a:endParaRPr>
          </a:p>
          <a:p>
            <a:pPr algn="just">
              <a:spcBef>
                <a:spcPct val="20000"/>
              </a:spcBef>
              <a:buFont typeface="Arial" charset="0"/>
              <a:buChar char="•"/>
              <a:defRPr/>
            </a:pPr>
            <a:r>
              <a:rPr lang="fr-FR" dirty="0">
                <a:solidFill>
                  <a:srgbClr val="000000"/>
                </a:solidFill>
                <a:latin typeface="+mj-lt"/>
              </a:rPr>
              <a:t>pourront expliquer quelles sont les conditions et les sauvegardes procédurales à examiner lors de l'analyse des demandes</a:t>
            </a:r>
            <a:endParaRPr lang="en-GB" dirty="0">
              <a:solidFill>
                <a:srgbClr val="000000"/>
              </a:solidFill>
              <a:latin typeface="+mj-lt"/>
            </a:endParaRPr>
          </a:p>
          <a:p>
            <a:pPr algn="just">
              <a:spcBef>
                <a:spcPct val="20000"/>
              </a:spcBef>
              <a:buFont typeface="Arial" charset="0"/>
              <a:buChar char="•"/>
              <a:defRPr/>
            </a:pPr>
            <a:r>
              <a:rPr lang="fr-FR" dirty="0">
                <a:solidFill>
                  <a:srgbClr val="000000"/>
                </a:solidFill>
                <a:latin typeface="+mj-lt"/>
              </a:rPr>
              <a:t>sauront identifier les compétences juridiques essentielles à mettre en œuvre pour examiner efficacement ces demandes</a:t>
            </a:r>
            <a:endParaRPr lang="en-GB" dirty="0">
              <a:solidFill>
                <a:srgbClr val="000000"/>
              </a:solidFill>
              <a:latin typeface="+mj-lt"/>
            </a:endParaRPr>
          </a:p>
          <a:p>
            <a:pPr algn="just">
              <a:spcBef>
                <a:spcPct val="20000"/>
              </a:spcBef>
              <a:buFont typeface="Arial" charset="0"/>
              <a:buChar char="•"/>
              <a:defRPr/>
            </a:pPr>
            <a:r>
              <a:rPr lang="fr-FR" dirty="0">
                <a:solidFill>
                  <a:srgbClr val="000000"/>
                </a:solidFill>
                <a:latin typeface="+mj-lt"/>
              </a:rPr>
              <a:t>sauront comment autoriser l'exercice </a:t>
            </a:r>
            <a:r>
              <a:rPr lang="fr-FR" dirty="0" smtClean="0">
                <a:solidFill>
                  <a:srgbClr val="000000"/>
                </a:solidFill>
                <a:latin typeface="+mj-lt"/>
              </a:rPr>
              <a:t>de </a:t>
            </a:r>
            <a:r>
              <a:rPr lang="fr-FR" dirty="0">
                <a:solidFill>
                  <a:srgbClr val="000000"/>
                </a:solidFill>
                <a:latin typeface="+mj-lt"/>
              </a:rPr>
              <a:t>pouvoirs relatifs à des preuves électroniques</a:t>
            </a:r>
            <a:endParaRPr lang="en-GB" dirty="0">
              <a:solidFill>
                <a:srgbClr val="000000"/>
              </a:solidFill>
              <a:latin typeface="+mj-lt"/>
            </a:endParaRPr>
          </a:p>
          <a:p>
            <a:pPr marL="0" indent="0">
              <a:spcBef>
                <a:spcPct val="20000"/>
              </a:spcBef>
              <a:defRPr/>
            </a:pPr>
            <a:endParaRPr lang="en-US" sz="2600" dirty="0">
              <a:solidFill>
                <a:srgbClr val="000000"/>
              </a:solidFill>
              <a:latin typeface="+mj-lt"/>
              <a:ea typeface="MS PGothic" charset="0"/>
              <a:cs typeface="MS PGothic" charset="0"/>
            </a:endParaRPr>
          </a:p>
        </p:txBody>
      </p:sp>
      <p:sp>
        <p:nvSpPr>
          <p:cNvPr id="7172" name="Slide Number Placeholder 1">
            <a:extLst>
              <a:ext uri="{FF2B5EF4-FFF2-40B4-BE49-F238E27FC236}">
                <a16:creationId xmlns="" xmlns:a16="http://schemas.microsoft.com/office/drawing/2014/main" id="{3C31E2BB-0750-47AC-ADE2-39F6E9372F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3B7F26B0-32E2-4AEE-AFED-6C64FBEFCBF9}" type="slidenum">
              <a:rPr lang="en-US" altLang="fr-FR" sz="1200" smtClean="0">
                <a:solidFill>
                  <a:srgbClr val="898989"/>
                </a:solidFill>
              </a:rPr>
              <a:pPr>
                <a:spcBef>
                  <a:spcPct val="0"/>
                </a:spcBef>
                <a:buFontTx/>
                <a:buNone/>
              </a:pPr>
              <a:t>3</a:t>
            </a:fld>
            <a:endParaRPr lang="en-US" altLang="fr-FR"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 xmlns:a16="http://schemas.microsoft.com/office/drawing/2014/main" id="{A7071B17-A0C2-46B4-B456-951C7EF9BDD0}"/>
              </a:ext>
            </a:extLst>
          </p:cNvPr>
          <p:cNvSpPr txBox="1">
            <a:spLocks/>
          </p:cNvSpPr>
          <p:nvPr/>
        </p:nvSpPr>
        <p:spPr bwMode="auto">
          <a:xfrm>
            <a:off x="457200" y="1201738"/>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defRPr/>
            </a:pPr>
            <a:endParaRPr lang="en-US" altLang="sr-Latn-RS" sz="3000" dirty="0"/>
          </a:p>
          <a:p>
            <a:pPr algn="just" eaLnBrk="1" hangingPunct="1">
              <a:defRPr/>
            </a:pPr>
            <a:endParaRPr lang="en-US" altLang="sr-Latn-RS" sz="3000" dirty="0"/>
          </a:p>
          <a:p>
            <a:pPr algn="just" eaLnBrk="1" hangingPunct="1">
              <a:defRPr/>
            </a:pPr>
            <a:endParaRPr lang="en-US" altLang="sr-Latn-RS" sz="3000" dirty="0"/>
          </a:p>
          <a:p>
            <a:pPr marL="0" indent="0" algn="just" eaLnBrk="1" hangingPunct="1">
              <a:buNone/>
              <a:defRPr/>
            </a:pPr>
            <a:r>
              <a:rPr lang="fr-FR" altLang="sr-Latn-RS" sz="3000" dirty="0"/>
              <a:t>Comment appliquer </a:t>
            </a:r>
            <a:r>
              <a:rPr lang="fr-FR" altLang="sr-Latn-RS" sz="3000" dirty="0" smtClean="0"/>
              <a:t>les </a:t>
            </a:r>
            <a:r>
              <a:rPr lang="fr-FR" altLang="sr-Latn-RS" sz="3000" dirty="0"/>
              <a:t>compétences judiciaires de base au domaine technologique de la </a:t>
            </a:r>
            <a:r>
              <a:rPr lang="fr-FR" altLang="sr-Latn-RS" sz="3000" dirty="0" smtClean="0"/>
              <a:t>cybercriminalité </a:t>
            </a:r>
            <a:r>
              <a:rPr lang="en-US" altLang="sr-Latn-RS" sz="3000" dirty="0" smtClean="0"/>
              <a:t>?</a:t>
            </a:r>
            <a:endParaRPr lang="en-US" altLang="sr-Latn-RS" sz="3000" dirty="0"/>
          </a:p>
        </p:txBody>
      </p:sp>
      <p:sp>
        <p:nvSpPr>
          <p:cNvPr id="66563" name="Title 2">
            <a:extLst>
              <a:ext uri="{FF2B5EF4-FFF2-40B4-BE49-F238E27FC236}">
                <a16:creationId xmlns="" xmlns:a16="http://schemas.microsoft.com/office/drawing/2014/main" id="{548FED5B-6018-4A49-8CB6-5EE0C9AF3DBF}"/>
              </a:ext>
            </a:extLst>
          </p:cNvPr>
          <p:cNvSpPr>
            <a:spLocks noGrp="1"/>
          </p:cNvSpPr>
          <p:nvPr>
            <p:ph type="title"/>
          </p:nvPr>
        </p:nvSpPr>
        <p:spPr>
          <a:xfrm>
            <a:off x="457200" y="150813"/>
            <a:ext cx="8229600" cy="1143000"/>
          </a:xfrm>
        </p:spPr>
        <p:txBody>
          <a:bodyPr/>
          <a:lstStyle/>
          <a:p>
            <a:r>
              <a:rPr lang="en-US" altLang="en-US" b="1" dirty="0" err="1" smtClean="0"/>
              <a:t>Compétences</a:t>
            </a:r>
            <a:r>
              <a:rPr lang="en-US" altLang="en-US" b="1" dirty="0" smtClean="0"/>
              <a:t> </a:t>
            </a:r>
            <a:r>
              <a:rPr lang="en-US" altLang="en-US" b="1" dirty="0" err="1" smtClean="0"/>
              <a:t>judiciaires</a:t>
            </a:r>
            <a:endParaRPr lang="en-US" altLang="en-US" b="1" dirty="0"/>
          </a:p>
        </p:txBody>
      </p:sp>
      <p:sp>
        <p:nvSpPr>
          <p:cNvPr id="66564" name="Slide Number Placeholder 1">
            <a:extLst>
              <a:ext uri="{FF2B5EF4-FFF2-40B4-BE49-F238E27FC236}">
                <a16:creationId xmlns="" xmlns:a16="http://schemas.microsoft.com/office/drawing/2014/main" id="{42EFAEC4-3D38-47B1-BD8E-FBE4C74EA2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A5D9F27-9990-4C71-9584-F698EA6BABC1}"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 xmlns:a16="http://schemas.microsoft.com/office/drawing/2014/main" id="{AF01B100-B467-4023-891D-9B804CA34BDC}"/>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Les juges attendent du procureur qu'il communique efficacement</a:t>
            </a:r>
            <a:endParaRPr lang="en-US" altLang="en-US" dirty="0"/>
          </a:p>
          <a:p>
            <a:pPr algn="just" eaLnBrk="1" hangingPunct="1"/>
            <a:endParaRPr lang="en-US" altLang="en-US" dirty="0"/>
          </a:p>
          <a:p>
            <a:pPr algn="just" eaLnBrk="1" hangingPunct="1"/>
            <a:r>
              <a:rPr lang="fr-FR" altLang="en-US" dirty="0"/>
              <a:t>Il est extrêmement important que le procureur sache s'il est compris ou non</a:t>
            </a:r>
            <a:r>
              <a:rPr lang="en-US" altLang="en-US" dirty="0" smtClean="0"/>
              <a:t> </a:t>
            </a:r>
            <a:endParaRPr lang="en-US" altLang="en-US" dirty="0"/>
          </a:p>
          <a:p>
            <a:pPr algn="just" eaLnBrk="1" hangingPunct="1"/>
            <a:endParaRPr lang="en-GB" altLang="sr-Latn-RS" sz="3000" dirty="0"/>
          </a:p>
        </p:txBody>
      </p:sp>
      <p:sp>
        <p:nvSpPr>
          <p:cNvPr id="68611" name="Title 2">
            <a:extLst>
              <a:ext uri="{FF2B5EF4-FFF2-40B4-BE49-F238E27FC236}">
                <a16:creationId xmlns="" xmlns:a16="http://schemas.microsoft.com/office/drawing/2014/main" id="{D7DCC5BA-25B8-42D6-AB8F-A990527A02F9}"/>
              </a:ext>
            </a:extLst>
          </p:cNvPr>
          <p:cNvSpPr>
            <a:spLocks noGrp="1"/>
          </p:cNvSpPr>
          <p:nvPr>
            <p:ph type="title"/>
          </p:nvPr>
        </p:nvSpPr>
        <p:spPr>
          <a:xfrm>
            <a:off x="457200" y="150813"/>
            <a:ext cx="8229600" cy="1143000"/>
          </a:xfrm>
        </p:spPr>
        <p:txBody>
          <a:bodyPr/>
          <a:lstStyle/>
          <a:p>
            <a:r>
              <a:rPr lang="en-US" altLang="en-US" b="1" dirty="0" err="1" smtClean="0"/>
              <a:t>Compétence</a:t>
            </a:r>
            <a:r>
              <a:rPr lang="en-US" altLang="en-US" b="1" dirty="0" smtClean="0"/>
              <a:t> n</a:t>
            </a:r>
            <a:r>
              <a:rPr lang="en-US" altLang="en-US" b="1" baseline="30000" dirty="0" smtClean="0"/>
              <a:t>o</a:t>
            </a:r>
            <a:r>
              <a:rPr lang="en-US" altLang="en-US" b="1" dirty="0" smtClean="0"/>
              <a:t> 1 : </a:t>
            </a:r>
            <a:r>
              <a:rPr lang="en-US" altLang="en-US" b="1" dirty="0" err="1" smtClean="0"/>
              <a:t>Communiquer</a:t>
            </a:r>
            <a:r>
              <a:rPr lang="en-US" altLang="en-US" b="1" dirty="0" smtClean="0"/>
              <a:t> </a:t>
            </a:r>
            <a:r>
              <a:rPr lang="en-US" altLang="en-US" b="1" dirty="0" err="1" smtClean="0"/>
              <a:t>efficacement</a:t>
            </a:r>
            <a:endParaRPr lang="en-US" altLang="en-US" b="1" dirty="0"/>
          </a:p>
        </p:txBody>
      </p:sp>
      <p:sp>
        <p:nvSpPr>
          <p:cNvPr id="68612" name="Slide Number Placeholder 1">
            <a:extLst>
              <a:ext uri="{FF2B5EF4-FFF2-40B4-BE49-F238E27FC236}">
                <a16:creationId xmlns="" xmlns:a16="http://schemas.microsoft.com/office/drawing/2014/main" id="{3E617332-0F05-4531-998C-5A83F8F12D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128049E-E2B3-4D09-8121-F03C887FAAAC}"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 xmlns:a16="http://schemas.microsoft.com/office/drawing/2014/main" id="{858C93D3-E7C2-4EC5-8942-B9E9CD145C8D}"/>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dirty="0"/>
          </a:p>
          <a:p>
            <a:pPr algn="just" eaLnBrk="1" hangingPunct="1"/>
            <a:r>
              <a:rPr lang="fr-FR" altLang="en-US" dirty="0"/>
              <a:t>Habituellement, le rôle des juges est d'écouter, mais compte tenu de la complexité de la cybercriminalité, ils doivent aussi poser des questions</a:t>
            </a:r>
            <a:r>
              <a:rPr lang="en-US" altLang="en-US" dirty="0" smtClean="0"/>
              <a:t> </a:t>
            </a:r>
            <a:endParaRPr lang="en-US" altLang="en-US" dirty="0"/>
          </a:p>
          <a:p>
            <a:pPr algn="just" eaLnBrk="1" hangingPunct="1"/>
            <a:endParaRPr lang="en-US" altLang="en-US" dirty="0"/>
          </a:p>
          <a:p>
            <a:pPr algn="just" eaLnBrk="1" hangingPunct="1"/>
            <a:r>
              <a:rPr lang="fr-FR" altLang="en-US" dirty="0"/>
              <a:t>Le procureur peut être invité à expliquer certains aspects techniques ou à faire intervenir un expert s'il n'est pas en mesure d'apporter l'explication requise</a:t>
            </a:r>
            <a:endParaRPr lang="en-US" altLang="en-US" dirty="0"/>
          </a:p>
          <a:p>
            <a:pPr algn="just" eaLnBrk="1" hangingPunct="1"/>
            <a:endParaRPr lang="en-GB" altLang="sr-Latn-RS" sz="3000" dirty="0"/>
          </a:p>
        </p:txBody>
      </p:sp>
      <p:sp>
        <p:nvSpPr>
          <p:cNvPr id="70659" name="Title 2">
            <a:extLst>
              <a:ext uri="{FF2B5EF4-FFF2-40B4-BE49-F238E27FC236}">
                <a16:creationId xmlns="" xmlns:a16="http://schemas.microsoft.com/office/drawing/2014/main" id="{709A8512-D1CE-428C-9153-8D46EDB3C38B}"/>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n</a:t>
            </a:r>
            <a:r>
              <a:rPr lang="en-US" altLang="en-US" b="1" baseline="30000" dirty="0"/>
              <a:t>o</a:t>
            </a:r>
            <a:r>
              <a:rPr lang="en-US" altLang="en-US" b="1" dirty="0"/>
              <a:t> </a:t>
            </a:r>
            <a:r>
              <a:rPr lang="en-US" altLang="en-US" b="1" dirty="0" smtClean="0"/>
              <a:t>1 : </a:t>
            </a:r>
            <a:r>
              <a:rPr lang="en-US" altLang="en-US" b="1" dirty="0" err="1"/>
              <a:t>Communiquer</a:t>
            </a:r>
            <a:r>
              <a:rPr lang="en-US" altLang="en-US" b="1" dirty="0"/>
              <a:t> </a:t>
            </a:r>
            <a:r>
              <a:rPr lang="en-US" altLang="en-US" b="1" dirty="0" err="1"/>
              <a:t>efficacement</a:t>
            </a:r>
            <a:endParaRPr lang="en-US" altLang="en-US" b="1" dirty="0"/>
          </a:p>
        </p:txBody>
      </p:sp>
      <p:sp>
        <p:nvSpPr>
          <p:cNvPr id="70660" name="Slide Number Placeholder 1">
            <a:extLst>
              <a:ext uri="{FF2B5EF4-FFF2-40B4-BE49-F238E27FC236}">
                <a16:creationId xmlns="" xmlns:a16="http://schemas.microsoft.com/office/drawing/2014/main" id="{109C9DAA-32A5-4D3A-A5CC-BA1C31BC2B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A353A5E-360D-42D2-AC11-94DD2F654E2D}" type="slidenum">
              <a:rPr lang="en-US" altLang="en-US" sz="1200" smtClean="0">
                <a:solidFill>
                  <a:srgbClr val="898989"/>
                </a:solidFill>
              </a:rPr>
              <a:pPr>
                <a:spcBef>
                  <a:spcPct val="0"/>
                </a:spcBef>
                <a:buFontTx/>
                <a:buNone/>
              </a:pPr>
              <a:t>32</a:t>
            </a:fld>
            <a:endParaRPr lang="en-US" altLang="en-US" sz="1200">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 xmlns:a16="http://schemas.microsoft.com/office/drawing/2014/main" id="{593BBFDA-F3A6-4329-927F-2B7EDC453596}"/>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r>
              <a:rPr lang="en-US" altLang="sr-Latn-RS" sz="2600" b="1" dirty="0" smtClean="0"/>
              <a:t>Etude de </a:t>
            </a:r>
            <a:r>
              <a:rPr lang="en-US" altLang="sr-Latn-RS" sz="2600" b="1" dirty="0" err="1" smtClean="0"/>
              <a:t>cas</a:t>
            </a:r>
            <a:r>
              <a:rPr lang="en-US" altLang="sr-Latn-RS" sz="2600" b="1" dirty="0" smtClean="0"/>
              <a:t> : </a:t>
            </a:r>
            <a:r>
              <a:rPr lang="en-US" altLang="sr-Latn-RS" sz="2600" b="1" dirty="0" err="1" smtClean="0"/>
              <a:t>Exemple</a:t>
            </a:r>
            <a:endParaRPr lang="en-US" altLang="sr-Latn-RS" sz="2600" b="1" dirty="0"/>
          </a:p>
          <a:p>
            <a:pPr eaLnBrk="1" hangingPunct="1">
              <a:buFont typeface="Arial" panose="020B0604020202020204" pitchFamily="34" charset="0"/>
              <a:buNone/>
            </a:pPr>
            <a:endParaRPr lang="en-US" altLang="sr-Latn-RS" sz="2600" dirty="0"/>
          </a:p>
          <a:p>
            <a:pPr eaLnBrk="1" hangingPunct="1">
              <a:buNone/>
            </a:pPr>
            <a:r>
              <a:rPr lang="fr-FR" altLang="sr-Latn-RS" sz="2600" dirty="0"/>
              <a:t>Quels </a:t>
            </a:r>
            <a:r>
              <a:rPr lang="fr-FR" altLang="sr-Latn-RS" sz="2600" b="1" dirty="0">
                <a:solidFill>
                  <a:srgbClr val="FF0000"/>
                </a:solidFill>
              </a:rPr>
              <a:t>journaux IP </a:t>
            </a:r>
            <a:r>
              <a:rPr lang="fr-FR" altLang="sr-Latn-RS" sz="2600" dirty="0"/>
              <a:t>sont concernés par la demande de saisie en lien avec le compte n</a:t>
            </a:r>
            <a:r>
              <a:rPr lang="fr-FR" altLang="sr-Latn-RS" sz="2600" baseline="30000" dirty="0"/>
              <a:t>o</a:t>
            </a:r>
            <a:r>
              <a:rPr lang="fr-FR" altLang="sr-Latn-RS" sz="2600" dirty="0"/>
              <a:t> 23568974 de </a:t>
            </a:r>
            <a:r>
              <a:rPr lang="fr-FR" altLang="sr-Latn-RS" sz="2600" dirty="0" smtClean="0"/>
              <a:t>la succursale en </a:t>
            </a:r>
            <a:r>
              <a:rPr lang="fr-FR" altLang="sr-Latn-RS" sz="2600" dirty="0" err="1" smtClean="0"/>
              <a:t>Ostland</a:t>
            </a:r>
            <a:r>
              <a:rPr lang="fr-FR" altLang="sr-Latn-RS" sz="2600" dirty="0" smtClean="0"/>
              <a:t> </a:t>
            </a:r>
            <a:r>
              <a:rPr lang="fr-FR" altLang="sr-Latn-RS" sz="2600" dirty="0"/>
              <a:t>?</a:t>
            </a:r>
            <a:endParaRPr lang="en-US" altLang="en-US" sz="2600" dirty="0"/>
          </a:p>
          <a:p>
            <a:pPr eaLnBrk="1" hangingPunct="1">
              <a:buFont typeface="Arial" panose="020B0604020202020204" pitchFamily="34" charset="0"/>
              <a:buNone/>
            </a:pPr>
            <a:endParaRPr lang="en-US" altLang="sr-Latn-RS" sz="2600" dirty="0"/>
          </a:p>
          <a:p>
            <a:pPr algn="just" eaLnBrk="1" hangingPunct="1">
              <a:buNone/>
            </a:pPr>
            <a:r>
              <a:rPr lang="fr-FR" altLang="sr-Latn-RS" sz="2600" dirty="0"/>
              <a:t>Les </a:t>
            </a:r>
            <a:r>
              <a:rPr lang="fr-FR" altLang="sr-Latn-RS" sz="2600" b="1" dirty="0">
                <a:solidFill>
                  <a:srgbClr val="FF0000"/>
                </a:solidFill>
              </a:rPr>
              <a:t>journaux IP </a:t>
            </a:r>
            <a:r>
              <a:rPr lang="fr-FR" altLang="sr-Latn-RS" sz="2600" dirty="0"/>
              <a:t>contiennent-ils des informations personnelles ?</a:t>
            </a:r>
            <a:endParaRPr lang="en-US" altLang="en-US" sz="2600" dirty="0"/>
          </a:p>
          <a:p>
            <a:pPr eaLnBrk="1" hangingPunct="1">
              <a:buFont typeface="Arial" panose="020B0604020202020204" pitchFamily="34" charset="0"/>
              <a:buNone/>
            </a:pPr>
            <a:endParaRPr lang="en-US" altLang="sr-Latn-RS" sz="2600" dirty="0"/>
          </a:p>
          <a:p>
            <a:pPr eaLnBrk="1" hangingPunct="1">
              <a:buNone/>
            </a:pPr>
            <a:r>
              <a:rPr lang="fr-FR" altLang="sr-Latn-RS" sz="2600" dirty="0"/>
              <a:t>Comment les </a:t>
            </a:r>
            <a:r>
              <a:rPr lang="fr-FR" altLang="sr-Latn-RS" sz="2600" b="1" dirty="0">
                <a:solidFill>
                  <a:srgbClr val="FF0000"/>
                </a:solidFill>
              </a:rPr>
              <a:t>journaux IP </a:t>
            </a:r>
            <a:r>
              <a:rPr lang="fr-FR" altLang="sr-Latn-RS" sz="2600" dirty="0"/>
              <a:t>peuvent-ils être extraits d'un système informatique ?</a:t>
            </a:r>
            <a:endParaRPr lang="en-US" altLang="sr-Latn-RS" sz="2600" dirty="0"/>
          </a:p>
        </p:txBody>
      </p:sp>
      <p:sp>
        <p:nvSpPr>
          <p:cNvPr id="72707" name="Title 2">
            <a:extLst>
              <a:ext uri="{FF2B5EF4-FFF2-40B4-BE49-F238E27FC236}">
                <a16:creationId xmlns="" xmlns:a16="http://schemas.microsoft.com/office/drawing/2014/main" id="{C6BE69BA-02E4-40E1-96C8-55717442CD6F}"/>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n</a:t>
            </a:r>
            <a:r>
              <a:rPr lang="en-US" altLang="en-US" b="1" baseline="30000" dirty="0"/>
              <a:t>o</a:t>
            </a:r>
            <a:r>
              <a:rPr lang="en-US" altLang="en-US" b="1" dirty="0"/>
              <a:t> </a:t>
            </a:r>
            <a:r>
              <a:rPr lang="en-US" altLang="en-US" b="1" dirty="0" smtClean="0"/>
              <a:t>1 : </a:t>
            </a:r>
            <a:r>
              <a:rPr lang="en-US" altLang="en-US" b="1" dirty="0" err="1"/>
              <a:t>Communiquer</a:t>
            </a:r>
            <a:r>
              <a:rPr lang="en-US" altLang="en-US" b="1" dirty="0"/>
              <a:t> </a:t>
            </a:r>
            <a:r>
              <a:rPr lang="en-US" altLang="en-US" b="1" dirty="0" err="1"/>
              <a:t>efficacement</a:t>
            </a:r>
            <a:endParaRPr lang="en-US" altLang="en-US" b="1" dirty="0"/>
          </a:p>
        </p:txBody>
      </p:sp>
      <p:sp>
        <p:nvSpPr>
          <p:cNvPr id="72708" name="Slide Number Placeholder 1">
            <a:extLst>
              <a:ext uri="{FF2B5EF4-FFF2-40B4-BE49-F238E27FC236}">
                <a16:creationId xmlns="" xmlns:a16="http://schemas.microsoft.com/office/drawing/2014/main" id="{C34C7FA9-4C8B-4E8A-9309-DFCB9FF45E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C4968DB-5281-457B-BCAD-6017BBA9C855}"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 xmlns:a16="http://schemas.microsoft.com/office/drawing/2014/main" id="{2C04DE77-F072-4708-B48B-2A781A636BF2}"/>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en-US" dirty="0"/>
              <a:t>Les juges qui examinent des crimes technologiques sont face à un problème : le manque de qualification des procureurs</a:t>
            </a:r>
            <a:r>
              <a:rPr lang="en-US" altLang="en-US" dirty="0" smtClean="0"/>
              <a:t> </a:t>
            </a:r>
            <a:endParaRPr lang="en-US" altLang="en-US" dirty="0"/>
          </a:p>
          <a:p>
            <a:pPr algn="just" eaLnBrk="1" hangingPunct="1"/>
            <a:endParaRPr lang="en-US" altLang="en-US" dirty="0"/>
          </a:p>
          <a:p>
            <a:pPr algn="just" eaLnBrk="1" hangingPunct="1"/>
            <a:r>
              <a:rPr lang="fr-FR" dirty="0"/>
              <a:t>Vu la complexité des affaires, les auditions formelles sont problématiques</a:t>
            </a:r>
            <a:endParaRPr lang="en-GB" altLang="sr-Latn-RS" sz="4800" dirty="0"/>
          </a:p>
          <a:p>
            <a:pPr algn="just" eaLnBrk="1" hangingPunct="1"/>
            <a:endParaRPr lang="en-US" altLang="en-US" dirty="0"/>
          </a:p>
          <a:p>
            <a:pPr algn="just" eaLnBrk="1" hangingPunct="1"/>
            <a:r>
              <a:rPr lang="fr-FR" dirty="0"/>
              <a:t>Les échanges entre les juges et les avocats doivent être plus </a:t>
            </a:r>
            <a:r>
              <a:rPr lang="fr-FR" dirty="0" smtClean="0"/>
              <a:t>nombreux</a:t>
            </a:r>
            <a:endParaRPr lang="en-US" altLang="en-US" dirty="0"/>
          </a:p>
          <a:p>
            <a:pPr algn="just" eaLnBrk="1" hangingPunct="1"/>
            <a:endParaRPr lang="en-US" altLang="en-US" dirty="0"/>
          </a:p>
        </p:txBody>
      </p:sp>
      <p:sp>
        <p:nvSpPr>
          <p:cNvPr id="74755" name="Title 2">
            <a:extLst>
              <a:ext uri="{FF2B5EF4-FFF2-40B4-BE49-F238E27FC236}">
                <a16:creationId xmlns="" xmlns:a16="http://schemas.microsoft.com/office/drawing/2014/main" id="{D890971B-45AB-4CA2-AE27-1260F83B4F63}"/>
              </a:ext>
            </a:extLst>
          </p:cNvPr>
          <p:cNvSpPr>
            <a:spLocks noGrp="1"/>
          </p:cNvSpPr>
          <p:nvPr>
            <p:ph type="title"/>
          </p:nvPr>
        </p:nvSpPr>
        <p:spPr>
          <a:xfrm>
            <a:off x="457200" y="150813"/>
            <a:ext cx="8229600" cy="1143000"/>
          </a:xfrm>
        </p:spPr>
        <p:txBody>
          <a:bodyPr/>
          <a:lstStyle/>
          <a:p>
            <a:r>
              <a:rPr lang="en-US" altLang="en-US" b="1" dirty="0" err="1" smtClean="0"/>
              <a:t>Compétence</a:t>
            </a:r>
            <a:r>
              <a:rPr lang="en-US" altLang="en-US" b="1" dirty="0" smtClean="0"/>
              <a:t> n</a:t>
            </a:r>
            <a:r>
              <a:rPr lang="en-US" altLang="en-US" b="1" baseline="30000" dirty="0" smtClean="0"/>
              <a:t>o</a:t>
            </a:r>
            <a:r>
              <a:rPr lang="en-US" altLang="en-US" b="1" dirty="0" smtClean="0"/>
              <a:t> 2 : </a:t>
            </a:r>
            <a:r>
              <a:rPr lang="en-US" altLang="en-US" b="1" dirty="0" err="1" smtClean="0"/>
              <a:t>Collaborer</a:t>
            </a:r>
            <a:endParaRPr lang="en-US" altLang="en-US" b="1" dirty="0"/>
          </a:p>
        </p:txBody>
      </p:sp>
      <p:sp>
        <p:nvSpPr>
          <p:cNvPr id="74756" name="Slide Number Placeholder 1">
            <a:extLst>
              <a:ext uri="{FF2B5EF4-FFF2-40B4-BE49-F238E27FC236}">
                <a16:creationId xmlns="" xmlns:a16="http://schemas.microsoft.com/office/drawing/2014/main" id="{F766EDA6-D49F-4D84-A621-2B1A0F9A3D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3E66909-191B-4490-BE4C-5F46B4E7C842}" type="slidenum">
              <a:rPr lang="en-US" altLang="en-US" sz="1200" smtClean="0">
                <a:solidFill>
                  <a:srgbClr val="898989"/>
                </a:solidFill>
              </a:rPr>
              <a:pPr>
                <a:spcBef>
                  <a:spcPct val="0"/>
                </a:spcBef>
                <a:buFontTx/>
                <a:buNone/>
              </a:pPr>
              <a:t>34</a:t>
            </a:fld>
            <a:endParaRPr lang="en-US" altLang="en-US" sz="1200">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age result for working together clipart">
            <a:extLst>
              <a:ext uri="{FF2B5EF4-FFF2-40B4-BE49-F238E27FC236}">
                <a16:creationId xmlns="" xmlns:a16="http://schemas.microsoft.com/office/drawing/2014/main" id="{516584B6-B3DF-4406-9AE9-C1888E273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025" y="4244975"/>
            <a:ext cx="28448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extLst>
              <a:ext uri="{FF2B5EF4-FFF2-40B4-BE49-F238E27FC236}">
                <a16:creationId xmlns="" xmlns:a16="http://schemas.microsoft.com/office/drawing/2014/main" id="{9BAFE699-E597-41C5-A476-8769AD3A5A76}"/>
              </a:ext>
            </a:extLst>
          </p:cNvPr>
          <p:cNvSpPr txBox="1">
            <a:spLocks/>
          </p:cNvSpPr>
          <p:nvPr/>
        </p:nvSpPr>
        <p:spPr bwMode="auto">
          <a:xfrm>
            <a:off x="350838" y="1344613"/>
            <a:ext cx="75692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buFont typeface="Arial" panose="020B0604020202020204" pitchFamily="34" charset="0"/>
              <a:buNone/>
            </a:pPr>
            <a:endParaRPr lang="en-US" altLang="en-US" dirty="0"/>
          </a:p>
          <a:p>
            <a:pPr algn="just">
              <a:buNone/>
            </a:pPr>
            <a:r>
              <a:rPr lang="fr-FR" dirty="0"/>
              <a:t>Les juges qui examinent une affaire de crime technologique sont des plus efficaces lorsqu'ils trouvent un juste équilibre entre</a:t>
            </a:r>
            <a:r>
              <a:rPr lang="en-US" altLang="en-US" dirty="0" smtClean="0"/>
              <a:t>:</a:t>
            </a:r>
            <a:endParaRPr lang="en-US" altLang="en-US" dirty="0"/>
          </a:p>
          <a:p>
            <a:pPr algn="just">
              <a:buNone/>
            </a:pPr>
            <a:r>
              <a:rPr lang="en-US" altLang="en-US" dirty="0"/>
              <a:t>			</a:t>
            </a:r>
            <a:r>
              <a:rPr lang="fr-FR" dirty="0"/>
              <a:t>accessibilité &amp; coopération</a:t>
            </a:r>
            <a:r>
              <a:rPr lang="en-US" altLang="en-US" dirty="0" smtClean="0"/>
              <a:t> </a:t>
            </a:r>
            <a:endParaRPr lang="en-US" altLang="en-US" dirty="0"/>
          </a:p>
          <a:p>
            <a:pPr algn="ctr">
              <a:buFont typeface="Arial" panose="020B0604020202020204" pitchFamily="34" charset="0"/>
              <a:buNone/>
            </a:pPr>
            <a:r>
              <a:rPr lang="en-US" altLang="en-US" b="1" dirty="0" smtClean="0">
                <a:solidFill>
                  <a:srgbClr val="FF0000"/>
                </a:solidFill>
              </a:rPr>
              <a:t>et</a:t>
            </a:r>
            <a:endParaRPr lang="en-US" altLang="en-US" b="1" dirty="0">
              <a:solidFill>
                <a:srgbClr val="FF0000"/>
              </a:solidFill>
            </a:endParaRPr>
          </a:p>
          <a:p>
            <a:pPr algn="ctr">
              <a:buNone/>
            </a:pPr>
            <a:r>
              <a:rPr lang="fr-FR" dirty="0"/>
              <a:t>indépendance &amp; propriété</a:t>
            </a:r>
            <a:endParaRPr lang="en-US" altLang="en-US" dirty="0"/>
          </a:p>
        </p:txBody>
      </p:sp>
      <p:sp>
        <p:nvSpPr>
          <p:cNvPr id="76804" name="Title 2">
            <a:extLst>
              <a:ext uri="{FF2B5EF4-FFF2-40B4-BE49-F238E27FC236}">
                <a16:creationId xmlns="" xmlns:a16="http://schemas.microsoft.com/office/drawing/2014/main" id="{04828188-55FB-4118-A3C4-A91867345A7E}"/>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n</a:t>
            </a:r>
            <a:r>
              <a:rPr lang="en-US" altLang="en-US" b="1" baseline="30000" dirty="0"/>
              <a:t>o</a:t>
            </a:r>
            <a:r>
              <a:rPr lang="en-US" altLang="en-US" b="1" dirty="0"/>
              <a:t> </a:t>
            </a:r>
            <a:r>
              <a:rPr lang="en-US" altLang="en-US" b="1" dirty="0" smtClean="0"/>
              <a:t>2 : </a:t>
            </a:r>
            <a:r>
              <a:rPr lang="en-US" altLang="en-US" b="1" dirty="0" err="1"/>
              <a:t>Collaborer</a:t>
            </a:r>
            <a:endParaRPr lang="en-US" altLang="en-US" b="1" dirty="0"/>
          </a:p>
        </p:txBody>
      </p:sp>
      <p:sp>
        <p:nvSpPr>
          <p:cNvPr id="76805" name="Slide Number Placeholder 1">
            <a:extLst>
              <a:ext uri="{FF2B5EF4-FFF2-40B4-BE49-F238E27FC236}">
                <a16:creationId xmlns="" xmlns:a16="http://schemas.microsoft.com/office/drawing/2014/main" id="{1DCD0624-D227-483F-81FC-EBF2B0BDC8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90601A3-84AD-4A2C-90A7-D54C9901A5FE}" type="slidenum">
              <a:rPr lang="en-US" altLang="en-US" sz="1200" smtClean="0">
                <a:solidFill>
                  <a:srgbClr val="898989"/>
                </a:solidFill>
              </a:rPr>
              <a:pPr>
                <a:spcBef>
                  <a:spcPct val="0"/>
                </a:spcBef>
                <a:buFontTx/>
                <a:buNone/>
              </a:pPr>
              <a:t>35</a:t>
            </a:fld>
            <a:endParaRPr lang="en-US" altLang="en-US" sz="1200">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 xmlns:a16="http://schemas.microsoft.com/office/drawing/2014/main" id="{6287801B-F93D-4962-BDD9-DEC92247FADA}"/>
              </a:ext>
            </a:extLst>
          </p:cNvPr>
          <p:cNvSpPr txBox="1">
            <a:spLocks/>
          </p:cNvSpPr>
          <p:nvPr/>
        </p:nvSpPr>
        <p:spPr bwMode="auto">
          <a:xfrm>
            <a:off x="339725" y="1293812"/>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None/>
            </a:pPr>
            <a:r>
              <a:rPr lang="en-US" altLang="sr-Latn-RS" sz="2800" b="1" dirty="0" smtClean="0"/>
              <a:t>Etude de </a:t>
            </a:r>
            <a:r>
              <a:rPr lang="en-US" altLang="sr-Latn-RS" sz="2800" b="1" dirty="0" err="1" smtClean="0"/>
              <a:t>cas</a:t>
            </a:r>
            <a:r>
              <a:rPr lang="en-US" altLang="sr-Latn-RS" sz="2800" b="1" dirty="0" smtClean="0"/>
              <a:t> : </a:t>
            </a:r>
            <a:r>
              <a:rPr lang="en-US" altLang="sr-Latn-RS" sz="2800" b="1" dirty="0" err="1" smtClean="0"/>
              <a:t>Exemple</a:t>
            </a:r>
            <a:endParaRPr lang="en-US" altLang="sr-Latn-RS" sz="2800" b="1" dirty="0" smtClean="0"/>
          </a:p>
          <a:p>
            <a:pPr algn="ctr" eaLnBrk="1" hangingPunct="1">
              <a:buNone/>
            </a:pPr>
            <a:r>
              <a:rPr lang="fr-FR" altLang="sr-Latn-RS" sz="2700" dirty="0" smtClean="0"/>
              <a:t>Pourquoi la </a:t>
            </a:r>
            <a:r>
              <a:rPr lang="fr-FR" altLang="sr-Latn-RS" sz="2700" b="1" dirty="0" smtClean="0">
                <a:solidFill>
                  <a:srgbClr val="FF0000"/>
                </a:solidFill>
              </a:rPr>
              <a:t>saisie</a:t>
            </a:r>
            <a:r>
              <a:rPr lang="fr-FR" altLang="sr-Latn-RS" sz="2700" dirty="0" smtClean="0">
                <a:solidFill>
                  <a:srgbClr val="FF0000"/>
                </a:solidFill>
              </a:rPr>
              <a:t> </a:t>
            </a:r>
            <a:r>
              <a:rPr lang="fr-FR" altLang="sr-Latn-RS" sz="2700" dirty="0" smtClean="0"/>
              <a:t>des données par la police fédérale d'</a:t>
            </a:r>
            <a:r>
              <a:rPr lang="fr-FR" altLang="sr-Latn-RS" sz="2700" dirty="0" err="1" smtClean="0"/>
              <a:t>Ostland</a:t>
            </a:r>
            <a:r>
              <a:rPr lang="fr-FR" altLang="sr-Latn-RS" sz="2700" dirty="0" smtClean="0"/>
              <a:t> est-elle nécessaire d'un point de vue technique ?</a:t>
            </a:r>
          </a:p>
          <a:p>
            <a:pPr algn="ctr" eaLnBrk="1" hangingPunct="1">
              <a:buNone/>
            </a:pPr>
            <a:r>
              <a:rPr lang="en-US" altLang="sr-Latn-RS" sz="2700" dirty="0" smtClean="0"/>
              <a:t> </a:t>
            </a:r>
          </a:p>
          <a:p>
            <a:pPr algn="ctr" eaLnBrk="1" hangingPunct="1">
              <a:buNone/>
            </a:pPr>
            <a:r>
              <a:rPr lang="fr-FR" altLang="sr-Latn-RS" sz="2700" dirty="0" smtClean="0"/>
              <a:t>Faire intervenir un </a:t>
            </a:r>
            <a:r>
              <a:rPr lang="fr-FR" altLang="sr-Latn-RS" sz="2700" b="1" dirty="0" smtClean="0">
                <a:solidFill>
                  <a:srgbClr val="FF0000"/>
                </a:solidFill>
              </a:rPr>
              <a:t>expert forensique </a:t>
            </a:r>
            <a:r>
              <a:rPr lang="fr-FR" altLang="sr-Latn-RS" sz="2700" dirty="0" smtClean="0"/>
              <a:t>pour expliquer cela</a:t>
            </a:r>
            <a:r>
              <a:rPr lang="en-US" altLang="sr-Latn-RS" sz="2700" dirty="0" smtClean="0"/>
              <a:t>.</a:t>
            </a:r>
          </a:p>
          <a:p>
            <a:pPr eaLnBrk="1" hangingPunct="1">
              <a:buFont typeface="Arial" panose="020B0604020202020204" pitchFamily="34" charset="0"/>
              <a:buNone/>
            </a:pPr>
            <a:endParaRPr lang="en-US" altLang="sr-Latn-RS" sz="2700" dirty="0" smtClean="0"/>
          </a:p>
          <a:p>
            <a:pPr algn="ctr" eaLnBrk="1" hangingPunct="1">
              <a:buNone/>
            </a:pPr>
            <a:r>
              <a:rPr lang="fr-FR" altLang="sr-Latn-RS" sz="2700" dirty="0" smtClean="0"/>
              <a:t>Pourquoi n'est-il pas possible de </a:t>
            </a:r>
            <a:r>
              <a:rPr lang="fr-FR" altLang="sr-Latn-RS" sz="2700" b="1" dirty="0" smtClean="0">
                <a:solidFill>
                  <a:srgbClr val="FF0000"/>
                </a:solidFill>
              </a:rPr>
              <a:t>demander</a:t>
            </a:r>
            <a:r>
              <a:rPr lang="fr-FR" altLang="sr-Latn-RS" sz="2700" dirty="0" smtClean="0">
                <a:solidFill>
                  <a:srgbClr val="FF0000"/>
                </a:solidFill>
              </a:rPr>
              <a:t> </a:t>
            </a:r>
            <a:r>
              <a:rPr lang="fr-FR" altLang="sr-Latn-RS" sz="2700" dirty="0" smtClean="0"/>
              <a:t>à la succursale en </a:t>
            </a:r>
            <a:r>
              <a:rPr lang="fr-FR" altLang="sr-Latn-RS" sz="2700" dirty="0" err="1" smtClean="0"/>
              <a:t>Ostland</a:t>
            </a:r>
            <a:r>
              <a:rPr lang="fr-FR" altLang="sr-Latn-RS" sz="2700" dirty="0" smtClean="0"/>
              <a:t> </a:t>
            </a:r>
            <a:r>
              <a:rPr lang="fr-FR" altLang="sr-Latn-RS" sz="2700" b="1" dirty="0" smtClean="0">
                <a:solidFill>
                  <a:srgbClr val="FF0000"/>
                </a:solidFill>
              </a:rPr>
              <a:t>de produire </a:t>
            </a:r>
            <a:r>
              <a:rPr lang="fr-FR" altLang="sr-Latn-RS" sz="2700" dirty="0" smtClean="0"/>
              <a:t>les données requises </a:t>
            </a:r>
            <a:r>
              <a:rPr lang="en-US" altLang="sr-Latn-RS" sz="2700" dirty="0" smtClean="0"/>
              <a:t>?</a:t>
            </a:r>
          </a:p>
          <a:p>
            <a:pPr algn="ctr" eaLnBrk="1" hangingPunct="1">
              <a:buNone/>
            </a:pPr>
            <a:endParaRPr lang="en-US" altLang="sr-Latn-RS" sz="2700" dirty="0" smtClean="0"/>
          </a:p>
          <a:p>
            <a:pPr algn="ctr" eaLnBrk="1" hangingPunct="1">
              <a:buNone/>
            </a:pPr>
            <a:r>
              <a:rPr lang="fr-FR" altLang="sr-Latn-RS" sz="2700" dirty="0" smtClean="0"/>
              <a:t>Demander à un </a:t>
            </a:r>
            <a:r>
              <a:rPr lang="fr-FR" altLang="sr-Latn-RS" sz="2700" b="1" dirty="0" smtClean="0">
                <a:solidFill>
                  <a:srgbClr val="FF0000"/>
                </a:solidFill>
              </a:rPr>
              <a:t>représentant de la succursale en </a:t>
            </a:r>
            <a:r>
              <a:rPr lang="fr-FR" altLang="sr-Latn-RS" sz="2700" b="1" dirty="0" err="1" smtClean="0">
                <a:solidFill>
                  <a:srgbClr val="FF0000"/>
                </a:solidFill>
              </a:rPr>
              <a:t>Ostland</a:t>
            </a:r>
            <a:r>
              <a:rPr lang="fr-FR" altLang="sr-Latn-RS" sz="2700" b="1" dirty="0" smtClean="0">
                <a:solidFill>
                  <a:srgbClr val="FF0000"/>
                </a:solidFill>
              </a:rPr>
              <a:t> </a:t>
            </a:r>
            <a:r>
              <a:rPr lang="fr-FR" altLang="sr-Latn-RS" sz="2700" dirty="0" smtClean="0"/>
              <a:t>de venir expliquer cela</a:t>
            </a:r>
            <a:r>
              <a:rPr lang="en-US" altLang="sr-Latn-RS" sz="2700" dirty="0" smtClean="0"/>
              <a:t>.</a:t>
            </a:r>
          </a:p>
          <a:p>
            <a:pPr eaLnBrk="1" hangingPunct="1">
              <a:buNone/>
            </a:pPr>
            <a:endParaRPr lang="en-US" altLang="sr-Latn-RS" sz="2700" dirty="0" smtClean="0"/>
          </a:p>
          <a:p>
            <a:pPr eaLnBrk="1" hangingPunct="1">
              <a:buFont typeface="Arial" panose="020B0604020202020204" pitchFamily="34" charset="0"/>
              <a:buNone/>
            </a:pPr>
            <a:endParaRPr lang="en-US" altLang="sr-Latn-RS" sz="3000" dirty="0"/>
          </a:p>
        </p:txBody>
      </p:sp>
      <p:sp>
        <p:nvSpPr>
          <p:cNvPr id="78851" name="Title 2">
            <a:extLst>
              <a:ext uri="{FF2B5EF4-FFF2-40B4-BE49-F238E27FC236}">
                <a16:creationId xmlns="" xmlns:a16="http://schemas.microsoft.com/office/drawing/2014/main" id="{1FF4C90F-6D16-45CE-BDB9-72A8E563A0B4}"/>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n</a:t>
            </a:r>
            <a:r>
              <a:rPr lang="en-US" altLang="en-US" b="1" baseline="30000" dirty="0"/>
              <a:t>o</a:t>
            </a:r>
            <a:r>
              <a:rPr lang="en-US" altLang="en-US" b="1" dirty="0"/>
              <a:t> </a:t>
            </a:r>
            <a:r>
              <a:rPr lang="en-US" altLang="en-US" b="1" dirty="0" smtClean="0"/>
              <a:t>2 : </a:t>
            </a:r>
            <a:r>
              <a:rPr lang="en-US" altLang="en-US" b="1" dirty="0" err="1"/>
              <a:t>Collaborer</a:t>
            </a:r>
            <a:endParaRPr lang="en-US" altLang="en-US" b="1" dirty="0"/>
          </a:p>
        </p:txBody>
      </p:sp>
      <p:sp>
        <p:nvSpPr>
          <p:cNvPr id="78852" name="Slide Number Placeholder 1">
            <a:extLst>
              <a:ext uri="{FF2B5EF4-FFF2-40B4-BE49-F238E27FC236}">
                <a16:creationId xmlns="" xmlns:a16="http://schemas.microsoft.com/office/drawing/2014/main" id="{A5151681-8B78-471D-A2CE-3E9FCB3E2E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37571D-A128-4EA2-8B75-D6DA8677E73D}" type="slidenum">
              <a:rPr lang="en-US" altLang="en-US" sz="1200" smtClean="0">
                <a:solidFill>
                  <a:srgbClr val="898989"/>
                </a:solidFill>
              </a:rPr>
              <a:pPr>
                <a:spcBef>
                  <a:spcPct val="0"/>
                </a:spcBef>
                <a:buFontTx/>
                <a:buNone/>
              </a:pPr>
              <a:t>36</a:t>
            </a:fld>
            <a:endParaRPr lang="en-US" altLang="en-US" sz="1200" dirty="0">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 xmlns:a16="http://schemas.microsoft.com/office/drawing/2014/main" id="{D46DECFF-A5D9-45F2-A6DD-CDBD343C631F}"/>
              </a:ext>
            </a:extLst>
          </p:cNvPr>
          <p:cNvSpPr txBox="1">
            <a:spLocks/>
          </p:cNvSpPr>
          <p:nvPr/>
        </p:nvSpPr>
        <p:spPr bwMode="auto">
          <a:xfrm>
            <a:off x="546100" y="1520825"/>
            <a:ext cx="8051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endParaRPr lang="en-US" altLang="en-US" dirty="0"/>
          </a:p>
          <a:p>
            <a:r>
              <a:rPr lang="fr-FR" dirty="0"/>
              <a:t>De nombreuses ressources sont disponibles :</a:t>
            </a:r>
            <a:r>
              <a:rPr lang="en-US" altLang="en-US" dirty="0" smtClean="0"/>
              <a:t> </a:t>
            </a:r>
            <a:endParaRPr lang="en-US" altLang="en-US" dirty="0"/>
          </a:p>
          <a:p>
            <a:pPr lvl="1" algn="just"/>
            <a:r>
              <a:rPr lang="fr-FR" sz="3200" dirty="0"/>
              <a:t>Conseil de l'Europe, Guide de la preuve électronique (guide de base pour les policiers, les procureurs et les juges)</a:t>
            </a:r>
            <a:endParaRPr lang="en-US" altLang="en-US" sz="3200" dirty="0"/>
          </a:p>
          <a:p>
            <a:pPr lvl="1" algn="just"/>
            <a:r>
              <a:rPr lang="fr-FR" sz="3200" dirty="0"/>
              <a:t>Conseil de l’Europe, </a:t>
            </a:r>
            <a:r>
              <a:rPr lang="fr-FR" sz="3200" dirty="0" err="1"/>
              <a:t>Bench</a:t>
            </a:r>
            <a:r>
              <a:rPr lang="fr-FR" sz="3200" dirty="0"/>
              <a:t>-Book</a:t>
            </a:r>
            <a:endParaRPr lang="en-US" altLang="en-US" sz="3200" dirty="0"/>
          </a:p>
          <a:p>
            <a:endParaRPr lang="en-US" altLang="en-US" dirty="0"/>
          </a:p>
          <a:p>
            <a:r>
              <a:rPr lang="fr-FR" dirty="0"/>
              <a:t>Apprendre au contact des experts techniques</a:t>
            </a:r>
            <a:r>
              <a:rPr lang="en-US" altLang="en-US" dirty="0" smtClean="0"/>
              <a:t> </a:t>
            </a:r>
            <a:endParaRPr lang="en-US" altLang="en-US" dirty="0"/>
          </a:p>
        </p:txBody>
      </p:sp>
      <p:sp>
        <p:nvSpPr>
          <p:cNvPr id="80899" name="Title 2">
            <a:extLst>
              <a:ext uri="{FF2B5EF4-FFF2-40B4-BE49-F238E27FC236}">
                <a16:creationId xmlns="" xmlns:a16="http://schemas.microsoft.com/office/drawing/2014/main" id="{59692378-B813-499B-B2D4-ACF079CA77A0}"/>
              </a:ext>
            </a:extLst>
          </p:cNvPr>
          <p:cNvSpPr>
            <a:spLocks noGrp="1"/>
          </p:cNvSpPr>
          <p:nvPr>
            <p:ph type="title"/>
          </p:nvPr>
        </p:nvSpPr>
        <p:spPr>
          <a:xfrm>
            <a:off x="457200" y="150813"/>
            <a:ext cx="8229600" cy="1143000"/>
          </a:xfrm>
        </p:spPr>
        <p:txBody>
          <a:bodyPr/>
          <a:lstStyle/>
          <a:p>
            <a:r>
              <a:rPr lang="en-US" altLang="en-US" b="1" dirty="0" err="1" smtClean="0"/>
              <a:t>Compétence</a:t>
            </a:r>
            <a:r>
              <a:rPr lang="en-US" altLang="en-US" b="1" dirty="0" smtClean="0"/>
              <a:t> n</a:t>
            </a:r>
            <a:r>
              <a:rPr lang="en-US" altLang="en-US" b="1" baseline="30000" dirty="0" smtClean="0"/>
              <a:t>o</a:t>
            </a:r>
            <a:r>
              <a:rPr lang="en-US" altLang="en-US" b="1" dirty="0" smtClean="0"/>
              <a:t> 3 : </a:t>
            </a:r>
            <a:r>
              <a:rPr lang="en-US" altLang="en-US" b="1" dirty="0" err="1" smtClean="0"/>
              <a:t>Posséder</a:t>
            </a:r>
            <a:r>
              <a:rPr lang="en-US" altLang="en-US" b="1" dirty="0" smtClean="0"/>
              <a:t> et se forger des </a:t>
            </a:r>
            <a:r>
              <a:rPr lang="en-US" altLang="en-US" b="1" dirty="0" err="1" smtClean="0"/>
              <a:t>connaissances</a:t>
            </a:r>
            <a:endParaRPr lang="en-US" altLang="en-US" b="1" dirty="0"/>
          </a:p>
        </p:txBody>
      </p:sp>
      <p:sp>
        <p:nvSpPr>
          <p:cNvPr id="80900" name="Slide Number Placeholder 1">
            <a:extLst>
              <a:ext uri="{FF2B5EF4-FFF2-40B4-BE49-F238E27FC236}">
                <a16:creationId xmlns="" xmlns:a16="http://schemas.microsoft.com/office/drawing/2014/main" id="{C01AB0E5-8C27-4CA9-8D6B-3B5559467E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42A35A7-1131-428D-ABE4-F3D5A638A136}" type="slidenum">
              <a:rPr lang="en-US" altLang="en-US" sz="1200" smtClean="0">
                <a:solidFill>
                  <a:srgbClr val="898989"/>
                </a:solidFill>
              </a:rPr>
              <a:pPr>
                <a:spcBef>
                  <a:spcPct val="0"/>
                </a:spcBef>
                <a:buFontTx/>
                <a:buNone/>
              </a:pPr>
              <a:t>37</a:t>
            </a:fld>
            <a:endParaRPr lang="en-US" altLang="en-US" sz="1200">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 xmlns:a16="http://schemas.microsoft.com/office/drawing/2014/main" id="{00795160-F2D9-4A75-9477-7BE078FC006F}"/>
              </a:ext>
            </a:extLst>
          </p:cNvPr>
          <p:cNvSpPr txBox="1">
            <a:spLocks/>
          </p:cNvSpPr>
          <p:nvPr/>
        </p:nvSpPr>
        <p:spPr bwMode="auto">
          <a:xfrm>
            <a:off x="546100" y="1520825"/>
            <a:ext cx="8051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r>
              <a:rPr lang="fr-FR" sz="2900" dirty="0"/>
              <a:t>Gérer des questions complexes sur le plan technique :</a:t>
            </a:r>
            <a:endParaRPr lang="en-US" altLang="en-US" sz="2900" dirty="0"/>
          </a:p>
          <a:p>
            <a:pPr lvl="1"/>
            <a:r>
              <a:rPr lang="fr-FR" sz="2900" b="1" dirty="0">
                <a:solidFill>
                  <a:srgbClr val="FF0000"/>
                </a:solidFill>
              </a:rPr>
              <a:t>La </a:t>
            </a:r>
            <a:r>
              <a:rPr lang="fr-FR" sz="2900" b="1" dirty="0" smtClean="0">
                <a:solidFill>
                  <a:srgbClr val="FF0000"/>
                </a:solidFill>
              </a:rPr>
              <a:t>mauvaise manière </a:t>
            </a:r>
            <a:r>
              <a:rPr lang="fr-FR" sz="2900" dirty="0" smtClean="0"/>
              <a:t>: </a:t>
            </a:r>
            <a:r>
              <a:rPr lang="fr-FR" sz="2900" dirty="0"/>
              <a:t>refuser les demandes</a:t>
            </a:r>
            <a:endParaRPr lang="en-GB" altLang="en-US" sz="2900" dirty="0"/>
          </a:p>
          <a:p>
            <a:pPr lvl="1" algn="just"/>
            <a:r>
              <a:rPr lang="fr-FR" sz="2900" b="1" dirty="0">
                <a:solidFill>
                  <a:srgbClr val="FF0000"/>
                </a:solidFill>
              </a:rPr>
              <a:t>La </a:t>
            </a:r>
            <a:r>
              <a:rPr lang="fr-FR" sz="2900" b="1" dirty="0" smtClean="0">
                <a:solidFill>
                  <a:srgbClr val="FF0000"/>
                </a:solidFill>
              </a:rPr>
              <a:t>bonne manière </a:t>
            </a:r>
            <a:r>
              <a:rPr lang="fr-FR" sz="2900" dirty="0" smtClean="0"/>
              <a:t>: </a:t>
            </a:r>
            <a:r>
              <a:rPr lang="fr-FR" sz="2900" dirty="0"/>
              <a:t>obliger les procureurs à s'améliorer; faire appel à des experts et mobiliser des ressources pour répondre aux questions qui se posent</a:t>
            </a:r>
            <a:r>
              <a:rPr lang="en-US" altLang="en-US" sz="2900" dirty="0" smtClean="0"/>
              <a:t>. </a:t>
            </a:r>
            <a:r>
              <a:rPr lang="fr-FR" sz="2900" dirty="0" smtClean="0"/>
              <a:t>Ainsi, </a:t>
            </a:r>
            <a:r>
              <a:rPr lang="fr-FR" sz="2900" dirty="0"/>
              <a:t>les juges et les procureurs </a:t>
            </a:r>
            <a:r>
              <a:rPr lang="fr-FR" sz="2900" dirty="0" smtClean="0"/>
              <a:t>renforcent </a:t>
            </a:r>
            <a:r>
              <a:rPr lang="fr-FR" sz="2900" dirty="0"/>
              <a:t>leurs connaissances</a:t>
            </a:r>
            <a:endParaRPr lang="en-GB" altLang="en-US" sz="2900" dirty="0"/>
          </a:p>
          <a:p>
            <a:pPr algn="just"/>
            <a:r>
              <a:rPr lang="fr-FR" sz="2900" dirty="0"/>
              <a:t>Assister et participer à des formations sur la cybercriminalité et les preuves électroniques</a:t>
            </a:r>
            <a:r>
              <a:rPr lang="en-US" altLang="en-US" sz="2900" dirty="0" smtClean="0"/>
              <a:t> </a:t>
            </a:r>
            <a:endParaRPr lang="en-US" altLang="en-US" sz="2900" dirty="0"/>
          </a:p>
        </p:txBody>
      </p:sp>
      <p:sp>
        <p:nvSpPr>
          <p:cNvPr id="82947" name="Title 2">
            <a:extLst>
              <a:ext uri="{FF2B5EF4-FFF2-40B4-BE49-F238E27FC236}">
                <a16:creationId xmlns="" xmlns:a16="http://schemas.microsoft.com/office/drawing/2014/main" id="{F4F002D7-81C7-4337-B51E-D2E014CF2625}"/>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n</a:t>
            </a:r>
            <a:r>
              <a:rPr lang="en-US" altLang="en-US" b="1" baseline="30000" dirty="0"/>
              <a:t>o</a:t>
            </a:r>
            <a:r>
              <a:rPr lang="en-US" altLang="en-US" b="1" dirty="0"/>
              <a:t> </a:t>
            </a:r>
            <a:r>
              <a:rPr lang="en-US" altLang="en-US" b="1" dirty="0" smtClean="0"/>
              <a:t>3 : </a:t>
            </a:r>
            <a:r>
              <a:rPr lang="en-US" altLang="en-US" b="1" dirty="0" err="1"/>
              <a:t>Posséder</a:t>
            </a:r>
            <a:r>
              <a:rPr lang="en-US" altLang="en-US" b="1" dirty="0"/>
              <a:t> et se forger des </a:t>
            </a:r>
            <a:r>
              <a:rPr lang="en-US" altLang="en-US" b="1" dirty="0" err="1"/>
              <a:t>connaissances</a:t>
            </a:r>
            <a:endParaRPr lang="en-US" altLang="en-US" b="1" dirty="0"/>
          </a:p>
        </p:txBody>
      </p:sp>
      <p:sp>
        <p:nvSpPr>
          <p:cNvPr id="82948" name="Slide Number Placeholder 1">
            <a:extLst>
              <a:ext uri="{FF2B5EF4-FFF2-40B4-BE49-F238E27FC236}">
                <a16:creationId xmlns="" xmlns:a16="http://schemas.microsoft.com/office/drawing/2014/main" id="{CEBAD8CB-B738-431F-AB19-CCF0063394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32B5F48-55BC-44BE-A64A-2AA99F3DBCCE}" type="slidenum">
              <a:rPr lang="en-US" altLang="en-US" sz="1200" smtClean="0">
                <a:solidFill>
                  <a:srgbClr val="898989"/>
                </a:solidFill>
              </a:rPr>
              <a:pPr>
                <a:spcBef>
                  <a:spcPct val="0"/>
                </a:spcBef>
                <a:buFontTx/>
                <a:buNone/>
              </a:pPr>
              <a:t>38</a:t>
            </a:fld>
            <a:endParaRPr lang="en-US" altLang="en-US" sz="1200">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 xmlns:a16="http://schemas.microsoft.com/office/drawing/2014/main" id="{8D4F650F-EDB1-4A7B-B7CF-7CCC2ABFC43B}"/>
              </a:ext>
            </a:extLst>
          </p:cNvPr>
          <p:cNvSpPr txBox="1">
            <a:spLocks/>
          </p:cNvSpPr>
          <p:nvPr/>
        </p:nvSpPr>
        <p:spPr bwMode="auto">
          <a:xfrm>
            <a:off x="350838" y="1344613"/>
            <a:ext cx="80518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US" altLang="en-US" sz="2800" dirty="0"/>
              <a:t>Multiple sources </a:t>
            </a:r>
            <a:r>
              <a:rPr lang="en-US" altLang="en-US" sz="2800" dirty="0" err="1" smtClean="0"/>
              <a:t>d’informations</a:t>
            </a:r>
            <a:r>
              <a:rPr lang="en-US" altLang="en-US" sz="2800" dirty="0" smtClean="0"/>
              <a:t> </a:t>
            </a:r>
            <a:endParaRPr lang="en-US" altLang="en-US" sz="2800" dirty="0"/>
          </a:p>
          <a:p>
            <a:pPr lvl="1" algn="just" eaLnBrk="1" hangingPunct="1"/>
            <a:r>
              <a:rPr lang="en-US" altLang="en-US" dirty="0" err="1" smtClean="0"/>
              <a:t>Juges</a:t>
            </a:r>
            <a:r>
              <a:rPr lang="en-US" altLang="en-US" dirty="0" smtClean="0"/>
              <a:t> </a:t>
            </a:r>
            <a:endParaRPr lang="en-US" altLang="en-US" dirty="0"/>
          </a:p>
          <a:p>
            <a:pPr lvl="2" algn="just" eaLnBrk="1" hangingPunct="1"/>
            <a:r>
              <a:rPr lang="fr-FR" altLang="en-US" sz="2800" dirty="0"/>
              <a:t>Les juges ont adopté la technologie et les procureurs sont souvent surpris par les connaissances qu'ils possèdent en matière de crimes technologiques</a:t>
            </a:r>
            <a:endParaRPr lang="en-US" altLang="en-US" sz="2800" dirty="0"/>
          </a:p>
          <a:p>
            <a:pPr lvl="1" algn="just" eaLnBrk="1" hangingPunct="1"/>
            <a:r>
              <a:rPr lang="en-US" altLang="en-US" dirty="0" err="1" smtClean="0"/>
              <a:t>Procureurs</a:t>
            </a:r>
            <a:r>
              <a:rPr lang="en-US" altLang="en-US" dirty="0" smtClean="0"/>
              <a:t>, experts forensiques, experts techniques</a:t>
            </a:r>
            <a:endParaRPr lang="en-US" altLang="en-US" dirty="0"/>
          </a:p>
          <a:p>
            <a:pPr lvl="1" algn="just" eaLnBrk="1" hangingPunct="1"/>
            <a:r>
              <a:rPr lang="en-US" altLang="en-US" dirty="0" err="1" smtClean="0"/>
              <a:t>Autres</a:t>
            </a:r>
            <a:r>
              <a:rPr lang="en-US" altLang="en-US" dirty="0" smtClean="0"/>
              <a:t> </a:t>
            </a:r>
            <a:r>
              <a:rPr lang="en-US" altLang="en-US" dirty="0" err="1" smtClean="0"/>
              <a:t>ressources</a:t>
            </a:r>
            <a:r>
              <a:rPr lang="en-US" altLang="en-US" dirty="0" smtClean="0"/>
              <a:t> (</a:t>
            </a:r>
            <a:r>
              <a:rPr lang="en-US" altLang="en-US" dirty="0" err="1" smtClean="0"/>
              <a:t>Conseil</a:t>
            </a:r>
            <a:r>
              <a:rPr lang="en-US" altLang="en-US" dirty="0" smtClean="0"/>
              <a:t> de </a:t>
            </a:r>
            <a:r>
              <a:rPr lang="en-US" altLang="en-US" dirty="0" err="1" smtClean="0"/>
              <a:t>l’Europe</a:t>
            </a:r>
            <a:r>
              <a:rPr lang="en-US" altLang="en-US" dirty="0" smtClean="0"/>
              <a:t> : </a:t>
            </a:r>
            <a:r>
              <a:rPr lang="fr-FR" dirty="0"/>
              <a:t>Guide de la preuve électronique</a:t>
            </a:r>
            <a:r>
              <a:rPr lang="en-US" altLang="en-US" dirty="0" smtClean="0"/>
              <a:t>, Bench-book</a:t>
            </a:r>
            <a:r>
              <a:rPr lang="en-US" altLang="en-US" dirty="0"/>
              <a:t>)</a:t>
            </a:r>
          </a:p>
        </p:txBody>
      </p:sp>
      <p:sp>
        <p:nvSpPr>
          <p:cNvPr id="84995" name="Title 2">
            <a:extLst>
              <a:ext uri="{FF2B5EF4-FFF2-40B4-BE49-F238E27FC236}">
                <a16:creationId xmlns="" xmlns:a16="http://schemas.microsoft.com/office/drawing/2014/main" id="{4B332C6B-6ED6-46F2-9DD5-A178D6FA371B}"/>
              </a:ext>
            </a:extLst>
          </p:cNvPr>
          <p:cNvSpPr>
            <a:spLocks noGrp="1"/>
          </p:cNvSpPr>
          <p:nvPr>
            <p:ph type="title"/>
          </p:nvPr>
        </p:nvSpPr>
        <p:spPr>
          <a:xfrm>
            <a:off x="457200" y="150813"/>
            <a:ext cx="8229600" cy="1143000"/>
          </a:xfrm>
        </p:spPr>
        <p:txBody>
          <a:bodyPr/>
          <a:lstStyle/>
          <a:p>
            <a:r>
              <a:rPr lang="en-US" altLang="en-US" b="1" dirty="0" err="1" smtClean="0"/>
              <a:t>Compétence</a:t>
            </a:r>
            <a:r>
              <a:rPr lang="en-US" altLang="en-US" b="1" dirty="0" smtClean="0"/>
              <a:t> n</a:t>
            </a:r>
            <a:r>
              <a:rPr lang="en-US" altLang="en-US" b="1" baseline="30000" dirty="0" smtClean="0"/>
              <a:t>o</a:t>
            </a:r>
            <a:r>
              <a:rPr lang="en-US" altLang="en-US" b="1" dirty="0" smtClean="0"/>
              <a:t> 4 : </a:t>
            </a:r>
            <a:r>
              <a:rPr lang="en-US" altLang="en-US" b="1" dirty="0" err="1" smtClean="0"/>
              <a:t>Assimiler</a:t>
            </a:r>
            <a:r>
              <a:rPr lang="en-US" altLang="en-US" b="1" dirty="0" smtClean="0"/>
              <a:t> de </a:t>
            </a:r>
            <a:r>
              <a:rPr lang="en-US" altLang="en-US" b="1" dirty="0" err="1" smtClean="0"/>
              <a:t>l’information</a:t>
            </a:r>
            <a:endParaRPr lang="en-US" altLang="en-US" b="1" dirty="0"/>
          </a:p>
        </p:txBody>
      </p:sp>
      <p:sp>
        <p:nvSpPr>
          <p:cNvPr id="84996" name="Slide Number Placeholder 1">
            <a:extLst>
              <a:ext uri="{FF2B5EF4-FFF2-40B4-BE49-F238E27FC236}">
                <a16:creationId xmlns="" xmlns:a16="http://schemas.microsoft.com/office/drawing/2014/main" id="{0708574E-994B-4D1C-B1C8-83451B5B4D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1563907-FF25-47C0-B5C7-BF70AD665809}" type="slidenum">
              <a:rPr lang="en-US" altLang="en-US" sz="1200" smtClean="0">
                <a:solidFill>
                  <a:srgbClr val="898989"/>
                </a:solidFill>
              </a:rPr>
              <a:pPr>
                <a:spcBef>
                  <a:spcPct val="0"/>
                </a:spcBef>
                <a:buFontTx/>
                <a:buNone/>
              </a:pPr>
              <a:t>39</a:t>
            </a:fld>
            <a:endParaRPr lang="en-US" altLang="en-US"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D1F2769C-6BEE-46F2-9F40-4B59EB20C67D}"/>
              </a:ext>
            </a:extLst>
          </p:cNvPr>
          <p:cNvSpPr>
            <a:spLocks noGrp="1"/>
          </p:cNvSpPr>
          <p:nvPr>
            <p:ph type="title"/>
          </p:nvPr>
        </p:nvSpPr>
        <p:spPr>
          <a:xfrm>
            <a:off x="457200" y="2762250"/>
            <a:ext cx="8229600" cy="1143000"/>
          </a:xfrm>
        </p:spPr>
        <p:txBody>
          <a:bodyPr/>
          <a:lstStyle/>
          <a:p>
            <a:r>
              <a:rPr lang="en-GB" altLang="sr-Latn-RS" sz="4000" b="1" dirty="0" err="1" smtClean="0"/>
              <a:t>Partie</a:t>
            </a:r>
            <a:r>
              <a:rPr lang="en-GB" altLang="sr-Latn-RS" sz="4000" b="1" dirty="0" smtClean="0"/>
              <a:t> I</a:t>
            </a:r>
            <a:r>
              <a:rPr lang="en-GB" altLang="sr-Latn-RS" sz="4000" b="1" dirty="0"/>
              <a:t/>
            </a:r>
            <a:br>
              <a:rPr lang="en-GB" altLang="sr-Latn-RS" sz="4000" b="1" dirty="0"/>
            </a:br>
            <a:r>
              <a:rPr lang="en-GB" altLang="sr-Latn-RS" sz="4000" b="1" dirty="0"/>
              <a:t>Introduction</a:t>
            </a:r>
            <a:endParaRPr lang="en-GB" altLang="sr-Latn-RS" sz="4000" dirty="0"/>
          </a:p>
        </p:txBody>
      </p:sp>
      <p:pic>
        <p:nvPicPr>
          <p:cNvPr id="9219" name="Picture 3">
            <a:extLst>
              <a:ext uri="{FF2B5EF4-FFF2-40B4-BE49-F238E27FC236}">
                <a16:creationId xmlns="" xmlns:a16="http://schemas.microsoft.com/office/drawing/2014/main" id="{D4165355-545C-44C6-98D2-52071F70266D}"/>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9220" name="Slide Number Placeholder 1">
            <a:extLst>
              <a:ext uri="{FF2B5EF4-FFF2-40B4-BE49-F238E27FC236}">
                <a16:creationId xmlns="" xmlns:a16="http://schemas.microsoft.com/office/drawing/2014/main" id="{6120C5F2-1356-4B9A-8455-399C69C34F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026FB77-A158-4F70-8903-3406B2890D97}" type="slidenum">
              <a:rPr lang="en-US" altLang="fr-FR" sz="1200" smtClean="0">
                <a:solidFill>
                  <a:srgbClr val="898989"/>
                </a:solidFill>
              </a:rPr>
              <a:pPr>
                <a:spcBef>
                  <a:spcPct val="0"/>
                </a:spcBef>
                <a:buFontTx/>
                <a:buNone/>
              </a:pPr>
              <a:t>4</a:t>
            </a:fld>
            <a:endParaRPr lang="en-US" altLang="fr-FR"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 xmlns:a16="http://schemas.microsoft.com/office/drawing/2014/main" id="{A7071B17-A0C2-46B4-B456-951C7EF9BDD0}"/>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buFont typeface="Arial" panose="020B0604020202020204" pitchFamily="34" charset="0"/>
              <a:buNone/>
              <a:defRPr/>
            </a:pPr>
            <a:r>
              <a:rPr lang="en-US" altLang="sr-Latn-RS" sz="3000" b="1" dirty="0" smtClean="0"/>
              <a:t>Etude de </a:t>
            </a:r>
            <a:r>
              <a:rPr lang="en-US" altLang="sr-Latn-RS" sz="3000" b="1" dirty="0" err="1" smtClean="0"/>
              <a:t>cas</a:t>
            </a:r>
            <a:r>
              <a:rPr lang="en-US" altLang="sr-Latn-RS" sz="3000" b="1" dirty="0" smtClean="0"/>
              <a:t> : </a:t>
            </a:r>
            <a:r>
              <a:rPr lang="en-US" altLang="sr-Latn-RS" sz="3000" b="1" dirty="0" err="1" smtClean="0"/>
              <a:t>Exemple</a:t>
            </a:r>
            <a:endParaRPr lang="en-US" altLang="sr-Latn-RS" sz="3000" b="1" dirty="0"/>
          </a:p>
          <a:p>
            <a:pPr marL="0" indent="0" algn="just" eaLnBrk="1" hangingPunct="1">
              <a:buNone/>
              <a:defRPr/>
            </a:pPr>
            <a:r>
              <a:rPr lang="fr-FR" altLang="sr-Latn-RS" sz="2800" dirty="0"/>
              <a:t>Quelle </a:t>
            </a:r>
            <a:r>
              <a:rPr lang="fr-FR" altLang="sr-Latn-RS" sz="2800" b="1" dirty="0">
                <a:solidFill>
                  <a:srgbClr val="FF0000"/>
                </a:solidFill>
              </a:rPr>
              <a:t>fonction de hachage cryptographique de type MD5 </a:t>
            </a:r>
            <a:r>
              <a:rPr lang="fr-FR" altLang="sr-Latn-RS" sz="2800" dirty="0"/>
              <a:t>sera utilisée pour créer des images du contenu de l'ordinateur dont le numéro de série est 0123012-S1234911 ?</a:t>
            </a:r>
            <a:endParaRPr lang="en-US" altLang="sr-Latn-RS" sz="2800" dirty="0"/>
          </a:p>
          <a:p>
            <a:pPr marL="0" indent="0" algn="ctr" eaLnBrk="1" hangingPunct="1">
              <a:buFont typeface="Arial" panose="020B0604020202020204" pitchFamily="34" charset="0"/>
              <a:buNone/>
              <a:defRPr/>
            </a:pPr>
            <a:r>
              <a:rPr lang="en-US" altLang="sr-Latn-RS" sz="2800" b="1" dirty="0" err="1" smtClean="0">
                <a:solidFill>
                  <a:srgbClr val="FF0000"/>
                </a:solidFill>
              </a:rPr>
              <a:t>Assimiler</a:t>
            </a:r>
            <a:r>
              <a:rPr lang="en-US" altLang="sr-Latn-RS" sz="2800" b="1" dirty="0" smtClean="0">
                <a:solidFill>
                  <a:srgbClr val="FF0000"/>
                </a:solidFill>
              </a:rPr>
              <a:t>:</a:t>
            </a:r>
            <a:endParaRPr lang="en-US" altLang="sr-Latn-RS" sz="2800" b="1" dirty="0">
              <a:solidFill>
                <a:srgbClr val="FF0000"/>
              </a:solidFill>
            </a:endParaRPr>
          </a:p>
          <a:p>
            <a:pPr algn="just" eaLnBrk="1" hangingPunct="1">
              <a:defRPr/>
            </a:pPr>
            <a:r>
              <a:rPr lang="en-US" altLang="sr-Latn-RS" sz="2800" dirty="0" err="1"/>
              <a:t>Savoirs</a:t>
            </a:r>
            <a:r>
              <a:rPr lang="en-US" altLang="sr-Latn-RS" sz="2800" dirty="0"/>
              <a:t> </a:t>
            </a:r>
            <a:r>
              <a:rPr lang="en-US" altLang="sr-Latn-RS" sz="2800" dirty="0" err="1"/>
              <a:t>antérieurs</a:t>
            </a:r>
            <a:endParaRPr lang="en-US" altLang="sr-Latn-RS" sz="2800" dirty="0"/>
          </a:p>
          <a:p>
            <a:pPr algn="just" eaLnBrk="1" hangingPunct="1">
              <a:defRPr/>
            </a:pPr>
            <a:r>
              <a:rPr lang="fr-FR" altLang="sr-Latn-RS" sz="2800" dirty="0"/>
              <a:t>Explications fournies par le procureur</a:t>
            </a:r>
            <a:endParaRPr lang="en-US" altLang="sr-Latn-RS" sz="2800" dirty="0"/>
          </a:p>
          <a:p>
            <a:pPr algn="just" eaLnBrk="1" hangingPunct="1">
              <a:defRPr/>
            </a:pPr>
            <a:r>
              <a:rPr lang="en-US" altLang="sr-Latn-RS" sz="2800" dirty="0"/>
              <a:t>Explications </a:t>
            </a:r>
            <a:r>
              <a:rPr lang="en-US" altLang="sr-Latn-RS" sz="2800" dirty="0" err="1"/>
              <a:t>fournies</a:t>
            </a:r>
            <a:r>
              <a:rPr lang="en-US" altLang="sr-Latn-RS" sz="2800" dirty="0"/>
              <a:t> par </a:t>
            </a:r>
            <a:r>
              <a:rPr lang="en-US" altLang="sr-Latn-RS" sz="2800" dirty="0" err="1"/>
              <a:t>l'expert</a:t>
            </a:r>
            <a:endParaRPr lang="en-US" altLang="sr-Latn-RS" sz="2800" dirty="0"/>
          </a:p>
          <a:p>
            <a:pPr algn="just" eaLnBrk="1" hangingPunct="1">
              <a:defRPr/>
            </a:pPr>
            <a:r>
              <a:rPr lang="fr-FR" altLang="sr-Latn-RS" sz="2800" dirty="0"/>
              <a:t>Page </a:t>
            </a:r>
            <a:r>
              <a:rPr lang="fr-FR" altLang="sr-Latn-RS" sz="2800" dirty="0" smtClean="0"/>
              <a:t>188 du </a:t>
            </a:r>
            <a:r>
              <a:rPr lang="fr-FR" altLang="sr-Latn-RS" sz="2800" dirty="0"/>
              <a:t>Guide de la preuve électronique du CdE</a:t>
            </a:r>
            <a:endParaRPr lang="en-US" altLang="sr-Latn-RS" sz="2800" dirty="0"/>
          </a:p>
          <a:p>
            <a:pPr algn="just" eaLnBrk="1" hangingPunct="1">
              <a:defRPr/>
            </a:pPr>
            <a:r>
              <a:rPr lang="en-US" altLang="sr-Latn-RS" sz="2800" dirty="0"/>
              <a:t>Bench-book du CdE</a:t>
            </a:r>
          </a:p>
          <a:p>
            <a:pPr marL="0" indent="0" eaLnBrk="1" hangingPunct="1">
              <a:buFont typeface="Arial" panose="020B0604020202020204" pitchFamily="34" charset="0"/>
              <a:buNone/>
              <a:defRPr/>
            </a:pPr>
            <a:endParaRPr lang="en-US" altLang="sr-Latn-RS" sz="3000" dirty="0"/>
          </a:p>
          <a:p>
            <a:pPr marL="0" indent="0" algn="just" eaLnBrk="1" hangingPunct="1">
              <a:buFont typeface="Arial" panose="020B0604020202020204" pitchFamily="34" charset="0"/>
              <a:buNone/>
              <a:defRPr/>
            </a:pPr>
            <a:endParaRPr lang="en-US" altLang="sr-Latn-RS" sz="3000" dirty="0"/>
          </a:p>
          <a:p>
            <a:pPr marL="0" indent="0" eaLnBrk="1" hangingPunct="1">
              <a:buFont typeface="Arial" panose="020B0604020202020204" pitchFamily="34" charset="0"/>
              <a:buNone/>
              <a:defRPr/>
            </a:pPr>
            <a:endParaRPr lang="en-US" altLang="sr-Latn-RS" sz="3000" dirty="0"/>
          </a:p>
        </p:txBody>
      </p:sp>
      <p:sp>
        <p:nvSpPr>
          <p:cNvPr id="87043" name="Title 2">
            <a:extLst>
              <a:ext uri="{FF2B5EF4-FFF2-40B4-BE49-F238E27FC236}">
                <a16:creationId xmlns="" xmlns:a16="http://schemas.microsoft.com/office/drawing/2014/main" id="{EE9A1FA1-5DF4-4F48-99C3-6480A7F29ACF}"/>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n</a:t>
            </a:r>
            <a:r>
              <a:rPr lang="en-US" altLang="en-US" b="1" baseline="30000" dirty="0"/>
              <a:t>o</a:t>
            </a:r>
            <a:r>
              <a:rPr lang="en-US" altLang="en-US" b="1" dirty="0"/>
              <a:t> </a:t>
            </a:r>
            <a:r>
              <a:rPr lang="en-US" altLang="en-US" b="1" dirty="0" smtClean="0"/>
              <a:t>4 : </a:t>
            </a:r>
            <a:r>
              <a:rPr lang="en-US" altLang="en-US" b="1" dirty="0" err="1"/>
              <a:t>Assimiler</a:t>
            </a:r>
            <a:r>
              <a:rPr lang="en-US" altLang="en-US" b="1" dirty="0"/>
              <a:t> de </a:t>
            </a:r>
            <a:r>
              <a:rPr lang="en-US" altLang="en-US" b="1" dirty="0" err="1"/>
              <a:t>l’information</a:t>
            </a:r>
            <a:endParaRPr lang="en-US" altLang="en-US" b="1" dirty="0"/>
          </a:p>
        </p:txBody>
      </p:sp>
      <p:sp>
        <p:nvSpPr>
          <p:cNvPr id="87044" name="Slide Number Placeholder 1">
            <a:extLst>
              <a:ext uri="{FF2B5EF4-FFF2-40B4-BE49-F238E27FC236}">
                <a16:creationId xmlns="" xmlns:a16="http://schemas.microsoft.com/office/drawing/2014/main" id="{81A2E92F-2B9E-4147-B331-32ABF4B2F7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F7F66E-79CA-4C56-87B8-016874FEC28A}" type="slidenum">
              <a:rPr lang="en-US" altLang="en-US" sz="1200" smtClean="0">
                <a:solidFill>
                  <a:srgbClr val="898989"/>
                </a:solidFill>
              </a:rPr>
              <a:pPr>
                <a:spcBef>
                  <a:spcPct val="0"/>
                </a:spcBef>
                <a:buFontTx/>
                <a:buNone/>
              </a:pPr>
              <a:t>40</a:t>
            </a:fld>
            <a:endParaRPr lang="en-US" altLang="en-US" sz="120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 xmlns:a16="http://schemas.microsoft.com/office/drawing/2014/main" id="{0B227D56-075E-43CB-BF18-00884E636853}"/>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sz="2800" dirty="0"/>
              <a:t>Les affaires de crimes technologiques et de cybercriminalité ont une particularité </a:t>
            </a:r>
            <a:r>
              <a:rPr lang="en-US" altLang="en-US" sz="2800" dirty="0" smtClean="0"/>
              <a:t>:</a:t>
            </a:r>
            <a:endParaRPr lang="en-US" altLang="en-US" sz="2800" dirty="0"/>
          </a:p>
          <a:p>
            <a:pPr lvl="1" algn="just"/>
            <a:r>
              <a:rPr lang="fr-FR" altLang="en-US" dirty="0"/>
              <a:t>Les demandes ne reposent pas sur des preuves, mais sur des déclarations forensiques et techniques</a:t>
            </a:r>
            <a:endParaRPr lang="en-US" altLang="en-US" dirty="0"/>
          </a:p>
          <a:p>
            <a:pPr lvl="1" algn="just"/>
            <a:r>
              <a:rPr lang="fr-FR" altLang="en-US" dirty="0" smtClean="0"/>
              <a:t>Multiplicité </a:t>
            </a:r>
            <a:r>
              <a:rPr lang="fr-FR" altLang="en-US" dirty="0"/>
              <a:t>des différents intérêts en jeu (suspects, sujets, tiers)</a:t>
            </a:r>
            <a:endParaRPr lang="en-GB" altLang="en-US" dirty="0"/>
          </a:p>
          <a:p>
            <a:pPr algn="just"/>
            <a:endParaRPr lang="en-US" altLang="en-US" sz="2800" dirty="0"/>
          </a:p>
          <a:p>
            <a:pPr algn="just"/>
            <a:r>
              <a:rPr lang="fr-FR" altLang="en-US" sz="2800" dirty="0"/>
              <a:t>Les juges mettent en balance différents facteurs comme la probabilité que ce qui est </a:t>
            </a:r>
            <a:r>
              <a:rPr lang="fr-FR" altLang="en-US" sz="2800" dirty="0" smtClean="0"/>
              <a:t>avancé soit </a:t>
            </a:r>
            <a:r>
              <a:rPr lang="fr-FR" altLang="en-US" sz="2800" dirty="0"/>
              <a:t>vrai, et doivent trouver un juste équilibre entre des intérêts différents</a:t>
            </a:r>
            <a:endParaRPr lang="en-US" altLang="en-US" sz="2800" dirty="0"/>
          </a:p>
        </p:txBody>
      </p:sp>
      <p:sp>
        <p:nvSpPr>
          <p:cNvPr id="89091" name="Title 2">
            <a:extLst>
              <a:ext uri="{FF2B5EF4-FFF2-40B4-BE49-F238E27FC236}">
                <a16:creationId xmlns="" xmlns:a16="http://schemas.microsoft.com/office/drawing/2014/main" id="{35753391-191B-43A3-9153-BAA265BD53DA}"/>
              </a:ext>
            </a:extLst>
          </p:cNvPr>
          <p:cNvSpPr>
            <a:spLocks noGrp="1"/>
          </p:cNvSpPr>
          <p:nvPr>
            <p:ph type="title"/>
          </p:nvPr>
        </p:nvSpPr>
        <p:spPr>
          <a:xfrm>
            <a:off x="457200" y="150813"/>
            <a:ext cx="8229600" cy="1143000"/>
          </a:xfrm>
        </p:spPr>
        <p:txBody>
          <a:bodyPr/>
          <a:lstStyle/>
          <a:p>
            <a:r>
              <a:rPr lang="en-US" altLang="en-US" b="1" dirty="0" err="1" smtClean="0"/>
              <a:t>Compétence</a:t>
            </a:r>
            <a:r>
              <a:rPr lang="en-US" altLang="en-US" b="1" dirty="0" smtClean="0"/>
              <a:t> n</a:t>
            </a:r>
            <a:r>
              <a:rPr lang="en-US" altLang="en-US" b="1" baseline="30000" dirty="0" smtClean="0"/>
              <a:t>o</a:t>
            </a:r>
            <a:r>
              <a:rPr lang="en-US" altLang="en-US" b="1" dirty="0" smtClean="0"/>
              <a:t> 5 : </a:t>
            </a:r>
            <a:r>
              <a:rPr lang="en-US" altLang="en-US" b="1" dirty="0" err="1" smtClean="0"/>
              <a:t>Exercer</a:t>
            </a:r>
            <a:r>
              <a:rPr lang="en-US" altLang="en-US" b="1" dirty="0" smtClean="0"/>
              <a:t> son </a:t>
            </a:r>
            <a:r>
              <a:rPr lang="en-US" altLang="en-US" b="1" dirty="0" err="1" smtClean="0"/>
              <a:t>jugement</a:t>
            </a:r>
            <a:endParaRPr lang="en-US" altLang="en-US" b="1" dirty="0"/>
          </a:p>
        </p:txBody>
      </p:sp>
      <p:sp>
        <p:nvSpPr>
          <p:cNvPr id="89092" name="Slide Number Placeholder 1">
            <a:extLst>
              <a:ext uri="{FF2B5EF4-FFF2-40B4-BE49-F238E27FC236}">
                <a16:creationId xmlns="" xmlns:a16="http://schemas.microsoft.com/office/drawing/2014/main" id="{8D68D898-C646-40C2-B7BF-9A64682888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F3024C0-C8EE-4F01-A0FE-794F7A802E94}" type="slidenum">
              <a:rPr lang="en-US" altLang="en-US" sz="1200" smtClean="0">
                <a:solidFill>
                  <a:srgbClr val="898989"/>
                </a:solidFill>
              </a:rPr>
              <a:pPr>
                <a:spcBef>
                  <a:spcPct val="0"/>
                </a:spcBef>
                <a:buFontTx/>
                <a:buNone/>
              </a:pPr>
              <a:t>41</a:t>
            </a:fld>
            <a:endParaRPr lang="en-US" altLang="en-US" sz="1200">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 xmlns:a16="http://schemas.microsoft.com/office/drawing/2014/main" id="{7D6A3B20-0270-46CE-BA3A-A0B455F1C03F}"/>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sz="2800" b="1" dirty="0">
                <a:solidFill>
                  <a:schemeClr val="accent1"/>
                </a:solidFill>
              </a:rPr>
              <a:t>La cybercriminalité tend à devenir moins opaque et d'une grande complexité, avec des zones d'ombre au stade </a:t>
            </a:r>
            <a:r>
              <a:rPr lang="fr-FR" altLang="en-US" sz="2800" b="1" dirty="0" smtClean="0">
                <a:solidFill>
                  <a:schemeClr val="accent1"/>
                </a:solidFill>
              </a:rPr>
              <a:t>préliminaire</a:t>
            </a:r>
            <a:endParaRPr lang="en-US" altLang="en-US" sz="2800" b="1" dirty="0" smtClean="0">
              <a:solidFill>
                <a:schemeClr val="accent1"/>
              </a:solidFill>
            </a:endParaRPr>
          </a:p>
          <a:p>
            <a:pPr algn="just"/>
            <a:r>
              <a:rPr lang="fr-FR" altLang="en-US" sz="2800" dirty="0" smtClean="0"/>
              <a:t>Il est important d'exercer son jugement en s'appuyant sur les faits, mais aussi sur d'autres facteurs, notamment les intérêts en jeu et le principe de la proportionnalité</a:t>
            </a:r>
            <a:endParaRPr lang="en-US" altLang="en-US" sz="2800" dirty="0"/>
          </a:p>
        </p:txBody>
      </p:sp>
      <p:sp>
        <p:nvSpPr>
          <p:cNvPr id="91139" name="Title 2">
            <a:extLst>
              <a:ext uri="{FF2B5EF4-FFF2-40B4-BE49-F238E27FC236}">
                <a16:creationId xmlns="" xmlns:a16="http://schemas.microsoft.com/office/drawing/2014/main" id="{7FC95514-A668-4B76-B2B0-F040F625FE1E}"/>
              </a:ext>
            </a:extLst>
          </p:cNvPr>
          <p:cNvSpPr>
            <a:spLocks noGrp="1"/>
          </p:cNvSpPr>
          <p:nvPr>
            <p:ph type="title"/>
          </p:nvPr>
        </p:nvSpPr>
        <p:spPr>
          <a:xfrm>
            <a:off x="457200" y="150813"/>
            <a:ext cx="8229600" cy="1143000"/>
          </a:xfrm>
        </p:spPr>
        <p:txBody>
          <a:bodyPr/>
          <a:lstStyle/>
          <a:p>
            <a:r>
              <a:rPr lang="en-US" altLang="en-US" b="1" dirty="0" err="1"/>
              <a:t>Compétence</a:t>
            </a:r>
            <a:r>
              <a:rPr lang="en-US" altLang="en-US" b="1" dirty="0"/>
              <a:t> n</a:t>
            </a:r>
            <a:r>
              <a:rPr lang="en-US" altLang="en-US" b="1" baseline="30000" dirty="0"/>
              <a:t>o</a:t>
            </a:r>
            <a:r>
              <a:rPr lang="en-US" altLang="en-US" b="1" dirty="0"/>
              <a:t> </a:t>
            </a:r>
            <a:r>
              <a:rPr lang="en-US" altLang="en-US" b="1" dirty="0" smtClean="0"/>
              <a:t>5 : </a:t>
            </a:r>
            <a:r>
              <a:rPr lang="en-US" altLang="en-US" b="1" dirty="0" err="1"/>
              <a:t>Exercer</a:t>
            </a:r>
            <a:r>
              <a:rPr lang="en-US" altLang="en-US" b="1" dirty="0"/>
              <a:t> son </a:t>
            </a:r>
            <a:r>
              <a:rPr lang="en-US" altLang="en-US" b="1" dirty="0" err="1"/>
              <a:t>jugement</a:t>
            </a:r>
            <a:endParaRPr lang="en-US" altLang="en-US" b="1" dirty="0"/>
          </a:p>
        </p:txBody>
      </p:sp>
      <p:sp>
        <p:nvSpPr>
          <p:cNvPr id="91140" name="Slide Number Placeholder 1">
            <a:extLst>
              <a:ext uri="{FF2B5EF4-FFF2-40B4-BE49-F238E27FC236}">
                <a16:creationId xmlns="" xmlns:a16="http://schemas.microsoft.com/office/drawing/2014/main" id="{D1C94769-E2F4-49D9-9001-A8273143CE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C1AF6DB-9AFE-4376-95EB-E43621CFD431}" type="slidenum">
              <a:rPr lang="en-US" altLang="en-US" sz="1200" smtClean="0">
                <a:solidFill>
                  <a:srgbClr val="898989"/>
                </a:solidFill>
              </a:rPr>
              <a:pPr>
                <a:spcBef>
                  <a:spcPct val="0"/>
                </a:spcBef>
                <a:buFontTx/>
                <a:buNone/>
              </a:pPr>
              <a:t>42</a:t>
            </a:fld>
            <a:endParaRPr lang="en-US" altLang="en-US" sz="1200">
              <a:solidFill>
                <a:srgbClr val="898989"/>
              </a:solidFill>
            </a:endParaRPr>
          </a:p>
        </p:txBody>
      </p:sp>
      <p:pic>
        <p:nvPicPr>
          <p:cNvPr id="91141" name="Picture 2" descr="Image result for opaque question mark">
            <a:extLst>
              <a:ext uri="{FF2B5EF4-FFF2-40B4-BE49-F238E27FC236}">
                <a16:creationId xmlns="" xmlns:a16="http://schemas.microsoft.com/office/drawing/2014/main" id="{E6FE0D70-5557-47EB-BBB4-3C94E8B3C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151" y="4381753"/>
            <a:ext cx="4652924" cy="224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 xmlns:a16="http://schemas.microsoft.com/office/drawing/2014/main" id="{C7F0D982-F15D-4836-8940-A48931E9A3E0}"/>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endParaRPr lang="en-US" altLang="en-US" sz="3000" dirty="0"/>
          </a:p>
          <a:p>
            <a:r>
              <a:rPr lang="fr-FR" altLang="en-US" sz="3000" dirty="0"/>
              <a:t>La rapidité et l'efficacité sont essentielles</a:t>
            </a:r>
            <a:endParaRPr lang="en-US" altLang="en-US" sz="3000" dirty="0"/>
          </a:p>
          <a:p>
            <a:r>
              <a:rPr lang="fr-FR" altLang="en-US" sz="3000" dirty="0"/>
              <a:t>Les pouvoirs procéduraux sont souvent exploratoires</a:t>
            </a:r>
            <a:r>
              <a:rPr lang="en-US" altLang="en-US" sz="3000" dirty="0" smtClean="0"/>
              <a:t> </a:t>
            </a:r>
            <a:endParaRPr lang="en-US" altLang="en-US" sz="3000" dirty="0"/>
          </a:p>
          <a:p>
            <a:pPr algn="just"/>
            <a:r>
              <a:rPr lang="fr-FR" altLang="en-US" sz="3000" dirty="0"/>
              <a:t>Le Conseil de l'Europe ne </a:t>
            </a:r>
            <a:r>
              <a:rPr lang="fr-FR" altLang="en-US" sz="3000" dirty="0" smtClean="0"/>
              <a:t>prévoit pas la délivrance d’un </a:t>
            </a:r>
            <a:r>
              <a:rPr lang="fr-FR" altLang="en-US" sz="3000" dirty="0"/>
              <a:t>mandat pour l'ensemble des pouvoirs – cela permet aux autorités judiciaires d'autoriser des actions sans entrer dans les détails de l'affaire</a:t>
            </a:r>
            <a:endParaRPr lang="en-US" altLang="en-US" sz="3000" dirty="0"/>
          </a:p>
          <a:p>
            <a:pPr algn="just"/>
            <a:r>
              <a:rPr lang="fr-FR" altLang="en-US" sz="3000" dirty="0"/>
              <a:t>L'examen des demandes ne doit pas se transformer en </a:t>
            </a:r>
            <a:r>
              <a:rPr lang="fr-FR" altLang="en-US" sz="3000" dirty="0" smtClean="0"/>
              <a:t>un véritable procès, </a:t>
            </a:r>
            <a:r>
              <a:rPr lang="fr-FR" altLang="en-US" sz="3000" dirty="0"/>
              <a:t>mais doit être finalisé rapidement</a:t>
            </a:r>
            <a:endParaRPr lang="en-GB" altLang="en-US" sz="3000" dirty="0"/>
          </a:p>
        </p:txBody>
      </p:sp>
      <p:sp>
        <p:nvSpPr>
          <p:cNvPr id="93187" name="Title 2">
            <a:extLst>
              <a:ext uri="{FF2B5EF4-FFF2-40B4-BE49-F238E27FC236}">
                <a16:creationId xmlns="" xmlns:a16="http://schemas.microsoft.com/office/drawing/2014/main" id="{74B85980-5D92-44E3-A1EC-443B539DEB58}"/>
              </a:ext>
            </a:extLst>
          </p:cNvPr>
          <p:cNvSpPr>
            <a:spLocks noGrp="1"/>
          </p:cNvSpPr>
          <p:nvPr>
            <p:ph type="title"/>
          </p:nvPr>
        </p:nvSpPr>
        <p:spPr>
          <a:xfrm>
            <a:off x="457200" y="150813"/>
            <a:ext cx="8229600" cy="1143000"/>
          </a:xfrm>
        </p:spPr>
        <p:txBody>
          <a:bodyPr/>
          <a:lstStyle/>
          <a:p>
            <a:r>
              <a:rPr lang="en-US" altLang="en-US" b="1" dirty="0" err="1" smtClean="0"/>
              <a:t>Compétence</a:t>
            </a:r>
            <a:r>
              <a:rPr lang="en-US" altLang="en-US" b="1" dirty="0" smtClean="0"/>
              <a:t> n</a:t>
            </a:r>
            <a:r>
              <a:rPr lang="en-US" altLang="en-US" b="1" baseline="30000" dirty="0" smtClean="0"/>
              <a:t>o</a:t>
            </a:r>
            <a:r>
              <a:rPr lang="en-US" altLang="en-US" b="1" dirty="0" smtClean="0"/>
              <a:t> 6 : </a:t>
            </a:r>
            <a:r>
              <a:rPr lang="en-US" altLang="en-US" b="1" dirty="0" err="1" smtClean="0"/>
              <a:t>Gérer</a:t>
            </a:r>
            <a:r>
              <a:rPr lang="en-US" altLang="en-US" b="1" dirty="0" smtClean="0"/>
              <a:t> le travail de </a:t>
            </a:r>
            <a:r>
              <a:rPr lang="en-US" altLang="en-US" b="1" dirty="0" err="1" smtClean="0"/>
              <a:t>manière</a:t>
            </a:r>
            <a:r>
              <a:rPr lang="en-US" altLang="en-US" b="1" dirty="0" smtClean="0"/>
              <a:t> </a:t>
            </a:r>
            <a:r>
              <a:rPr lang="en-US" altLang="en-US" b="1" dirty="0" err="1" smtClean="0"/>
              <a:t>efficace</a:t>
            </a:r>
            <a:endParaRPr lang="en-US" altLang="en-US" b="1" dirty="0"/>
          </a:p>
        </p:txBody>
      </p:sp>
      <p:sp>
        <p:nvSpPr>
          <p:cNvPr id="93188" name="Slide Number Placeholder 1">
            <a:extLst>
              <a:ext uri="{FF2B5EF4-FFF2-40B4-BE49-F238E27FC236}">
                <a16:creationId xmlns="" xmlns:a16="http://schemas.microsoft.com/office/drawing/2014/main" id="{4B02324E-0BC5-4FF1-9C9C-662B66E03F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E03C21A-9E41-4851-885B-309EAB3120B1}" type="slidenum">
              <a:rPr lang="en-US" altLang="en-US" sz="1200" smtClean="0">
                <a:solidFill>
                  <a:srgbClr val="898989"/>
                </a:solidFill>
              </a:rPr>
              <a:pPr>
                <a:spcBef>
                  <a:spcPct val="0"/>
                </a:spcBef>
                <a:buFontTx/>
                <a:buNone/>
              </a:pPr>
              <a:t>43</a:t>
            </a:fld>
            <a:endParaRPr lang="en-US" altLang="en-US" sz="1200">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 xmlns:a16="http://schemas.microsoft.com/office/drawing/2014/main" id="{9A7C7248-9FAF-4527-A57D-474FEEB95A78}"/>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sz="2800" dirty="0"/>
              <a:t>L'autorisation doit être suffisante pour permettre une mise en œuvre efficace et, par exemple, pour prendre les mesures suivantes sans qu'il soit nécessaire de faire des demandes </a:t>
            </a:r>
            <a:r>
              <a:rPr lang="fr-FR" altLang="en-US" sz="2800" dirty="0" smtClean="0"/>
              <a:t>supplémentaires </a:t>
            </a:r>
            <a:r>
              <a:rPr lang="en-US" altLang="en-US" sz="2800" dirty="0" smtClean="0"/>
              <a:t>:</a:t>
            </a:r>
            <a:endParaRPr lang="en-US" altLang="en-US" sz="2800" dirty="0"/>
          </a:p>
          <a:p>
            <a:pPr lvl="1" algn="just"/>
            <a:r>
              <a:rPr lang="fr-FR" altLang="en-US" dirty="0"/>
              <a:t>Permettre à une personne d'examiner plusieurs </a:t>
            </a:r>
            <a:r>
              <a:rPr lang="fr-FR" altLang="en-US" dirty="0" smtClean="0"/>
              <a:t>ordinateurs/élargir </a:t>
            </a:r>
            <a:r>
              <a:rPr lang="fr-FR" altLang="en-US" dirty="0"/>
              <a:t>le rayon d'une perquisition/saisie </a:t>
            </a:r>
            <a:r>
              <a:rPr lang="en-US" altLang="en-US" dirty="0" smtClean="0"/>
              <a:t>;</a:t>
            </a:r>
            <a:endParaRPr lang="en-US" altLang="en-US" dirty="0"/>
          </a:p>
          <a:p>
            <a:pPr lvl="1" algn="just"/>
            <a:r>
              <a:rPr lang="fr-FR" altLang="en-US" dirty="0"/>
              <a:t>Allonger la durée de l'exercice d'un pouvoir procédural </a:t>
            </a:r>
            <a:r>
              <a:rPr lang="en-US" altLang="en-US" dirty="0" smtClean="0"/>
              <a:t>; </a:t>
            </a:r>
            <a:endParaRPr lang="en-US" altLang="en-US" dirty="0"/>
          </a:p>
          <a:p>
            <a:pPr lvl="1" algn="just"/>
            <a:r>
              <a:rPr lang="fr-FR" altLang="en-US" dirty="0"/>
              <a:t>Ordonner à des personnes qui possèdent des clés de décryptage de fournir ces </a:t>
            </a:r>
            <a:r>
              <a:rPr lang="fr-FR" altLang="en-US" dirty="0" smtClean="0"/>
              <a:t>informations.</a:t>
            </a:r>
            <a:endParaRPr lang="en-US" altLang="en-US" dirty="0"/>
          </a:p>
        </p:txBody>
      </p:sp>
      <p:sp>
        <p:nvSpPr>
          <p:cNvPr id="95235" name="Title 2">
            <a:extLst>
              <a:ext uri="{FF2B5EF4-FFF2-40B4-BE49-F238E27FC236}">
                <a16:creationId xmlns="" xmlns:a16="http://schemas.microsoft.com/office/drawing/2014/main" id="{FBA0CB1A-21B7-4983-8E31-AD2627969A59}"/>
              </a:ext>
            </a:extLst>
          </p:cNvPr>
          <p:cNvSpPr>
            <a:spLocks noGrp="1"/>
          </p:cNvSpPr>
          <p:nvPr>
            <p:ph type="title"/>
          </p:nvPr>
        </p:nvSpPr>
        <p:spPr>
          <a:xfrm>
            <a:off x="457200" y="150813"/>
            <a:ext cx="8229600" cy="1143000"/>
          </a:xfrm>
        </p:spPr>
        <p:txBody>
          <a:bodyPr/>
          <a:lstStyle/>
          <a:p>
            <a:r>
              <a:rPr lang="fr-FR" altLang="en-US" b="1" dirty="0"/>
              <a:t>Compétence n</a:t>
            </a:r>
            <a:r>
              <a:rPr lang="fr-FR" altLang="en-US" b="1" baseline="30000" dirty="0"/>
              <a:t>o</a:t>
            </a:r>
            <a:r>
              <a:rPr lang="fr-FR" altLang="en-US" b="1" dirty="0"/>
              <a:t> </a:t>
            </a:r>
            <a:r>
              <a:rPr lang="fr-FR" altLang="en-US" b="1" dirty="0" smtClean="0"/>
              <a:t>6 : </a:t>
            </a:r>
            <a:r>
              <a:rPr lang="fr-FR" altLang="en-US" b="1" dirty="0"/>
              <a:t>Gérer le travail de manière efficace</a:t>
            </a:r>
            <a:endParaRPr lang="en-US" altLang="en-US" b="1" dirty="0"/>
          </a:p>
        </p:txBody>
      </p:sp>
      <p:sp>
        <p:nvSpPr>
          <p:cNvPr id="95236" name="Slide Number Placeholder 1">
            <a:extLst>
              <a:ext uri="{FF2B5EF4-FFF2-40B4-BE49-F238E27FC236}">
                <a16:creationId xmlns="" xmlns:a16="http://schemas.microsoft.com/office/drawing/2014/main" id="{6748EF0F-0724-49F3-9BA3-F70C1839EA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365D28C-193A-4BAD-886A-CC6EA6597BF3}" type="slidenum">
              <a:rPr lang="en-US" altLang="en-US" sz="1200" smtClean="0">
                <a:solidFill>
                  <a:srgbClr val="898989"/>
                </a:solidFill>
              </a:rPr>
              <a:pPr>
                <a:spcBef>
                  <a:spcPct val="0"/>
                </a:spcBef>
                <a:buFontTx/>
                <a:buNone/>
              </a:pPr>
              <a:t>44</a:t>
            </a:fld>
            <a:endParaRPr lang="en-US" altLang="en-US" sz="1200">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a:extLst>
              <a:ext uri="{FF2B5EF4-FFF2-40B4-BE49-F238E27FC236}">
                <a16:creationId xmlns="" xmlns:a16="http://schemas.microsoft.com/office/drawing/2014/main" id="{7AA721CB-DE6F-4C1B-BD03-1AEC4114CEC4}"/>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r>
              <a:rPr lang="fr-FR" altLang="en-US" sz="3000" dirty="0"/>
              <a:t>L'autorisation donnée ne doit pas être globale, mais elle doit néanmoins permettre d'agir efficacement, sans avoir à demander la permission en permanence</a:t>
            </a:r>
            <a:r>
              <a:rPr lang="en-US" altLang="en-US" sz="3000" dirty="0" smtClean="0"/>
              <a:t> </a:t>
            </a:r>
            <a:endParaRPr lang="en-US" altLang="en-US" sz="3000" dirty="0"/>
          </a:p>
          <a:p>
            <a:pPr algn="just"/>
            <a:endParaRPr lang="en-US" altLang="en-US" sz="3000" dirty="0"/>
          </a:p>
          <a:p>
            <a:pPr algn="just"/>
            <a:r>
              <a:rPr lang="fr-FR" altLang="en-US" sz="3000" dirty="0"/>
              <a:t>S'agissant des actions supplémentaires, les garde-fous peuvent consister notamment en un contrôle judiciaire a posteriori</a:t>
            </a:r>
            <a:endParaRPr lang="en-US" altLang="en-US" sz="3000" dirty="0"/>
          </a:p>
          <a:p>
            <a:pPr algn="just"/>
            <a:endParaRPr lang="en-US" altLang="en-US" sz="3000" dirty="0"/>
          </a:p>
          <a:p>
            <a:pPr algn="just"/>
            <a:r>
              <a:rPr lang="fr-FR" altLang="en-US" sz="3000" dirty="0"/>
              <a:t>En procédant ainsi, on obtient </a:t>
            </a:r>
            <a:r>
              <a:rPr lang="fr-FR" altLang="en-US" sz="3000" dirty="0" smtClean="0"/>
              <a:t>de meilleurs résultats</a:t>
            </a:r>
            <a:endParaRPr lang="en-GB" altLang="en-US" sz="3000" dirty="0"/>
          </a:p>
        </p:txBody>
      </p:sp>
      <p:sp>
        <p:nvSpPr>
          <p:cNvPr id="97283" name="Title 2">
            <a:extLst>
              <a:ext uri="{FF2B5EF4-FFF2-40B4-BE49-F238E27FC236}">
                <a16:creationId xmlns="" xmlns:a16="http://schemas.microsoft.com/office/drawing/2014/main" id="{39CB470D-08D6-4CC2-A77C-F0655AB27A92}"/>
              </a:ext>
            </a:extLst>
          </p:cNvPr>
          <p:cNvSpPr>
            <a:spLocks noGrp="1"/>
          </p:cNvSpPr>
          <p:nvPr>
            <p:ph type="title"/>
          </p:nvPr>
        </p:nvSpPr>
        <p:spPr>
          <a:xfrm>
            <a:off x="457200" y="150813"/>
            <a:ext cx="8229600" cy="1143000"/>
          </a:xfrm>
        </p:spPr>
        <p:txBody>
          <a:bodyPr/>
          <a:lstStyle/>
          <a:p>
            <a:r>
              <a:rPr lang="fr-FR" altLang="en-US" b="1" dirty="0"/>
              <a:t>Compétence n</a:t>
            </a:r>
            <a:r>
              <a:rPr lang="fr-FR" altLang="en-US" b="1" baseline="30000" dirty="0"/>
              <a:t>o</a:t>
            </a:r>
            <a:r>
              <a:rPr lang="fr-FR" altLang="en-US" b="1" dirty="0"/>
              <a:t> </a:t>
            </a:r>
            <a:r>
              <a:rPr lang="fr-FR" altLang="en-US" b="1" dirty="0" smtClean="0"/>
              <a:t>6 : </a:t>
            </a:r>
            <a:r>
              <a:rPr lang="fr-FR" altLang="en-US" b="1" dirty="0"/>
              <a:t>Gérer le travail de manière efficace</a:t>
            </a:r>
            <a:endParaRPr lang="en-US" altLang="en-US" b="1" dirty="0"/>
          </a:p>
        </p:txBody>
      </p:sp>
      <p:sp>
        <p:nvSpPr>
          <p:cNvPr id="97284" name="Slide Number Placeholder 1">
            <a:extLst>
              <a:ext uri="{FF2B5EF4-FFF2-40B4-BE49-F238E27FC236}">
                <a16:creationId xmlns="" xmlns:a16="http://schemas.microsoft.com/office/drawing/2014/main" id="{4F1A6C19-AF75-4C6F-8FC6-539505A9B1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D0B399F-CC2D-4311-91C3-A5D1A764103C}" type="slidenum">
              <a:rPr lang="en-US" altLang="en-US" sz="1200" smtClean="0">
                <a:solidFill>
                  <a:srgbClr val="898989"/>
                </a:solidFill>
              </a:rPr>
              <a:pPr>
                <a:spcBef>
                  <a:spcPct val="0"/>
                </a:spcBef>
                <a:buFontTx/>
                <a:buNone/>
              </a:pPr>
              <a:t>45</a:t>
            </a:fld>
            <a:endParaRPr lang="en-US" altLang="en-US" sz="1200">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 xmlns:a16="http://schemas.microsoft.com/office/drawing/2014/main" id="{A7071B17-A0C2-46B4-B456-951C7EF9BDD0}"/>
              </a:ext>
            </a:extLst>
          </p:cNvPr>
          <p:cNvSpPr txBox="1">
            <a:spLocks/>
          </p:cNvSpPr>
          <p:nvPr/>
        </p:nvSpPr>
        <p:spPr bwMode="auto">
          <a:xfrm>
            <a:off x="339725" y="1293813"/>
            <a:ext cx="846455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buFont typeface="Arial" panose="020B0604020202020204" pitchFamily="34" charset="0"/>
              <a:buNone/>
              <a:defRPr/>
            </a:pPr>
            <a:r>
              <a:rPr lang="en-US" altLang="sr-Latn-RS" sz="3000" b="1" dirty="0" smtClean="0"/>
              <a:t>Etude de </a:t>
            </a:r>
            <a:r>
              <a:rPr lang="en-US" altLang="sr-Latn-RS" sz="3000" b="1" dirty="0" err="1" smtClean="0"/>
              <a:t>cas</a:t>
            </a:r>
            <a:r>
              <a:rPr lang="en-US" altLang="sr-Latn-RS" sz="3000" b="1" dirty="0" smtClean="0"/>
              <a:t> : </a:t>
            </a:r>
            <a:r>
              <a:rPr lang="en-US" altLang="sr-Latn-RS" sz="3000" b="1" dirty="0" err="1" smtClean="0"/>
              <a:t>Exemple</a:t>
            </a:r>
            <a:endParaRPr lang="en-US" altLang="sr-Latn-RS" sz="3000" b="1" dirty="0"/>
          </a:p>
          <a:p>
            <a:pPr algn="just" eaLnBrk="1" hangingPunct="1">
              <a:defRPr/>
            </a:pPr>
            <a:r>
              <a:rPr lang="fr-FR" altLang="sr-Latn-RS" sz="2500" dirty="0"/>
              <a:t>Il ne s'agit pas d'un procès : n'insistez pas sur les preuves permettant d'établir la commission de l'infraction « intrusion dans la messagerie d’entreprise </a:t>
            </a:r>
            <a:r>
              <a:rPr lang="fr-FR" altLang="sr-Latn-RS" sz="2500" dirty="0" smtClean="0"/>
              <a:t>» (BEC)</a:t>
            </a:r>
            <a:endParaRPr lang="en-US" altLang="sr-Latn-RS" sz="2500" dirty="0"/>
          </a:p>
          <a:p>
            <a:pPr algn="just" eaLnBrk="1" hangingPunct="1">
              <a:defRPr/>
            </a:pPr>
            <a:r>
              <a:rPr lang="fr-FR" altLang="sr-Latn-RS" sz="2500" dirty="0"/>
              <a:t>Pour délivrer l'autorisation, examinez les possibilités suivantes </a:t>
            </a:r>
            <a:r>
              <a:rPr lang="en-US" altLang="sr-Latn-RS" sz="2500" dirty="0" smtClean="0"/>
              <a:t>: </a:t>
            </a:r>
            <a:endParaRPr lang="en-US" altLang="sr-Latn-RS" sz="2500" dirty="0"/>
          </a:p>
          <a:p>
            <a:pPr lvl="1" algn="just" eaLnBrk="1" hangingPunct="1">
              <a:defRPr/>
            </a:pPr>
            <a:r>
              <a:rPr lang="fr-FR" altLang="sr-Latn-RS" sz="2500" dirty="0"/>
              <a:t>Les données ne sont peut-être pas dans l'ordinateur dont le numéro de série est 0123012-S1234911, mais dans un système informatique associé</a:t>
            </a:r>
            <a:endParaRPr lang="en-US" sz="2500" dirty="0"/>
          </a:p>
          <a:p>
            <a:pPr lvl="1" algn="just" eaLnBrk="1" hangingPunct="1">
              <a:defRPr/>
            </a:pPr>
            <a:r>
              <a:rPr lang="fr-FR" altLang="sr-Latn-RS" sz="2500" dirty="0"/>
              <a:t>Certaines informations de décryptage détenues par le personnel de </a:t>
            </a:r>
            <a:r>
              <a:rPr lang="fr-FR" altLang="sr-Latn-RS" sz="2500" dirty="0" smtClean="0"/>
              <a:t>la succursale en </a:t>
            </a:r>
            <a:r>
              <a:rPr lang="fr-FR" altLang="sr-Latn-RS" sz="2500" dirty="0" err="1" smtClean="0"/>
              <a:t>Ostland</a:t>
            </a:r>
            <a:r>
              <a:rPr lang="fr-FR" altLang="sr-Latn-RS" sz="2500" dirty="0" smtClean="0"/>
              <a:t> </a:t>
            </a:r>
            <a:r>
              <a:rPr lang="fr-FR" altLang="sr-Latn-RS" sz="2500" dirty="0"/>
              <a:t>peuvent être nécessaires pour accéder au système informatique et aux </a:t>
            </a:r>
            <a:r>
              <a:rPr lang="fr-FR" altLang="sr-Latn-RS" sz="2500" dirty="0" smtClean="0"/>
              <a:t>données</a:t>
            </a:r>
            <a:endParaRPr lang="en-US" altLang="sr-Latn-RS" sz="2500" dirty="0"/>
          </a:p>
        </p:txBody>
      </p:sp>
      <p:sp>
        <p:nvSpPr>
          <p:cNvPr id="87043" name="Title 2">
            <a:extLst>
              <a:ext uri="{FF2B5EF4-FFF2-40B4-BE49-F238E27FC236}">
                <a16:creationId xmlns="" xmlns:a16="http://schemas.microsoft.com/office/drawing/2014/main" id="{EE9A1FA1-5DF4-4F48-99C3-6480A7F29ACF}"/>
              </a:ext>
            </a:extLst>
          </p:cNvPr>
          <p:cNvSpPr>
            <a:spLocks noGrp="1"/>
          </p:cNvSpPr>
          <p:nvPr>
            <p:ph type="title"/>
          </p:nvPr>
        </p:nvSpPr>
        <p:spPr>
          <a:xfrm>
            <a:off x="457200" y="150813"/>
            <a:ext cx="8229600" cy="1143000"/>
          </a:xfrm>
        </p:spPr>
        <p:txBody>
          <a:bodyPr/>
          <a:lstStyle/>
          <a:p>
            <a:r>
              <a:rPr lang="fr-FR" altLang="en-US" b="1" dirty="0"/>
              <a:t>Compétence n</a:t>
            </a:r>
            <a:r>
              <a:rPr lang="fr-FR" altLang="en-US" b="1" baseline="30000" dirty="0"/>
              <a:t>o</a:t>
            </a:r>
            <a:r>
              <a:rPr lang="fr-FR" altLang="en-US" b="1" dirty="0"/>
              <a:t> </a:t>
            </a:r>
            <a:r>
              <a:rPr lang="fr-FR" altLang="en-US" b="1" dirty="0" smtClean="0"/>
              <a:t>6 : </a:t>
            </a:r>
            <a:r>
              <a:rPr lang="fr-FR" altLang="en-US" b="1" dirty="0"/>
              <a:t>Gérer le travail de manière efficace</a:t>
            </a:r>
            <a:endParaRPr lang="en-US" altLang="en-US" b="1" dirty="0"/>
          </a:p>
        </p:txBody>
      </p:sp>
      <p:sp>
        <p:nvSpPr>
          <p:cNvPr id="87044" name="Slide Number Placeholder 1">
            <a:extLst>
              <a:ext uri="{FF2B5EF4-FFF2-40B4-BE49-F238E27FC236}">
                <a16:creationId xmlns="" xmlns:a16="http://schemas.microsoft.com/office/drawing/2014/main" id="{81A2E92F-2B9E-4147-B331-32ABF4B2F77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F7F66E-79CA-4C56-87B8-016874FEC28A}" type="slidenum">
              <a:rPr lang="en-US" altLang="en-US" sz="1200" smtClean="0">
                <a:solidFill>
                  <a:srgbClr val="898989"/>
                </a:solidFill>
              </a:rPr>
              <a:pPr>
                <a:spcBef>
                  <a:spcPct val="0"/>
                </a:spcBef>
                <a:buFontTx/>
                <a:buNone/>
              </a:pPr>
              <a:t>46</a:t>
            </a:fld>
            <a:endParaRPr lang="en-US" altLang="en-US" sz="1200">
              <a:solidFill>
                <a:srgbClr val="898989"/>
              </a:solidFill>
            </a:endParaRPr>
          </a:p>
        </p:txBody>
      </p:sp>
    </p:spTree>
    <p:extLst>
      <p:ext uri="{BB962C8B-B14F-4D97-AF65-F5344CB8AC3E}">
        <p14:creationId xmlns:p14="http://schemas.microsoft.com/office/powerpoint/2010/main" val="3052938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 xmlns:a16="http://schemas.microsoft.com/office/drawing/2014/main" id="{044FBC6C-AF8F-4A6B-AF9C-9D6128C6880C}"/>
              </a:ext>
            </a:extLst>
          </p:cNvPr>
          <p:cNvSpPr>
            <a:spLocks noGrp="1"/>
          </p:cNvSpPr>
          <p:nvPr>
            <p:ph type="title"/>
          </p:nvPr>
        </p:nvSpPr>
        <p:spPr>
          <a:xfrm>
            <a:off x="457200" y="2762250"/>
            <a:ext cx="8229600" cy="1143000"/>
          </a:xfrm>
        </p:spPr>
        <p:txBody>
          <a:bodyPr/>
          <a:lstStyle/>
          <a:p>
            <a:pPr eaLnBrk="1" hangingPunct="1"/>
            <a:r>
              <a:rPr lang="pt-PT" altLang="sr-Latn-RS" sz="4000" b="1" dirty="0" smtClean="0">
                <a:solidFill>
                  <a:srgbClr val="000000"/>
                </a:solidFill>
              </a:rPr>
              <a:t>Partie IV</a:t>
            </a:r>
            <a:r>
              <a:rPr lang="pt-PT" altLang="sr-Latn-RS" sz="4000" b="1" dirty="0">
                <a:solidFill>
                  <a:srgbClr val="000000"/>
                </a:solidFill>
              </a:rPr>
              <a:t/>
            </a:r>
            <a:br>
              <a:rPr lang="pt-PT" altLang="sr-Latn-RS" sz="4000" b="1" dirty="0">
                <a:solidFill>
                  <a:srgbClr val="000000"/>
                </a:solidFill>
              </a:rPr>
            </a:br>
            <a:r>
              <a:rPr lang="pt-PT" altLang="sr-Latn-RS" sz="4000" b="1" dirty="0">
                <a:solidFill>
                  <a:srgbClr val="000000"/>
                </a:solidFill>
              </a:rPr>
              <a:t>Délivrance des autorisations</a:t>
            </a:r>
            <a:endParaRPr lang="en-GB" altLang="sr-Latn-RS" sz="4000" b="1" dirty="0"/>
          </a:p>
        </p:txBody>
      </p:sp>
      <p:pic>
        <p:nvPicPr>
          <p:cNvPr id="99331" name="Picture 3">
            <a:extLst>
              <a:ext uri="{FF2B5EF4-FFF2-40B4-BE49-F238E27FC236}">
                <a16:creationId xmlns="" xmlns:a16="http://schemas.microsoft.com/office/drawing/2014/main" id="{454FD860-EE42-4618-B9EC-DDAFC7CFBFAD}"/>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99332" name="Slide Number Placeholder 1">
            <a:extLst>
              <a:ext uri="{FF2B5EF4-FFF2-40B4-BE49-F238E27FC236}">
                <a16:creationId xmlns="" xmlns:a16="http://schemas.microsoft.com/office/drawing/2014/main" id="{D01621B2-147A-402A-A492-CCC254162D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B900DA3-66E4-4EF6-A3F5-9EE32CD157D6}" type="slidenum">
              <a:rPr lang="en-US" altLang="fr-FR" sz="1200" smtClean="0">
                <a:solidFill>
                  <a:srgbClr val="898989"/>
                </a:solidFill>
              </a:rPr>
              <a:pPr>
                <a:spcBef>
                  <a:spcPct val="0"/>
                </a:spcBef>
                <a:buFontTx/>
                <a:buNone/>
              </a:pPr>
              <a:t>47</a:t>
            </a:fld>
            <a:endParaRPr lang="en-US" altLang="fr-FR" sz="1200">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 xmlns:a16="http://schemas.microsoft.com/office/drawing/2014/main" id="{81E0B5DD-CA27-4A43-BB86-0A66593F4849}"/>
              </a:ext>
            </a:extLst>
          </p:cNvPr>
          <p:cNvSpPr>
            <a:spLocks noGrp="1"/>
          </p:cNvSpPr>
          <p:nvPr>
            <p:ph type="title"/>
          </p:nvPr>
        </p:nvSpPr>
        <p:spPr>
          <a:xfrm>
            <a:off x="350838" y="168275"/>
            <a:ext cx="8229600" cy="1143000"/>
          </a:xfrm>
        </p:spPr>
        <p:txBody>
          <a:bodyPr/>
          <a:lstStyle/>
          <a:p>
            <a:pPr eaLnBrk="1" hangingPunct="1"/>
            <a:r>
              <a:rPr lang="en-GB" altLang="sr-Latn-RS" b="1" dirty="0" err="1" smtClean="0"/>
              <a:t>Injonctions</a:t>
            </a:r>
            <a:r>
              <a:rPr lang="en-GB" altLang="sr-Latn-RS" b="1" dirty="0" smtClean="0"/>
              <a:t> &amp; </a:t>
            </a:r>
            <a:r>
              <a:rPr lang="en-GB" altLang="sr-Latn-RS" b="1" dirty="0" err="1" smtClean="0"/>
              <a:t>autorisations</a:t>
            </a:r>
            <a:endParaRPr lang="en-GB" altLang="sr-Latn-RS" b="1" dirty="0"/>
          </a:p>
        </p:txBody>
      </p:sp>
      <p:sp>
        <p:nvSpPr>
          <p:cNvPr id="93187" name="Rectangle 3">
            <a:extLst>
              <a:ext uri="{FF2B5EF4-FFF2-40B4-BE49-F238E27FC236}">
                <a16:creationId xmlns="" xmlns:a16="http://schemas.microsoft.com/office/drawing/2014/main" id="{FD966975-6070-40C9-B2D2-F1ABBB52E15F}"/>
              </a:ext>
            </a:extLst>
          </p:cNvPr>
          <p:cNvSpPr txBox="1">
            <a:spLocks/>
          </p:cNvSpPr>
          <p:nvPr/>
        </p:nvSpPr>
        <p:spPr bwMode="auto">
          <a:xfrm>
            <a:off x="457200" y="1185863"/>
            <a:ext cx="82296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just" eaLnBrk="1" hangingPunct="1">
              <a:buFont typeface="Arial" panose="020B0604020202020204" pitchFamily="34" charset="0"/>
              <a:buNone/>
              <a:defRPr/>
            </a:pPr>
            <a:endParaRPr lang="en-GB" altLang="sr-Latn-RS" sz="2000" dirty="0"/>
          </a:p>
          <a:p>
            <a:pPr algn="just" eaLnBrk="1" hangingPunct="1">
              <a:defRPr/>
            </a:pPr>
            <a:r>
              <a:rPr lang="fr-FR" altLang="sr-Latn-RS" sz="2600" dirty="0"/>
              <a:t>Après avoir examiné une demande d'exercice de mesures d'instruction, </a:t>
            </a:r>
            <a:r>
              <a:rPr lang="fr-FR" altLang="sr-Latn-RS" sz="2600" b="1" dirty="0">
                <a:solidFill>
                  <a:srgbClr val="FF0000"/>
                </a:solidFill>
              </a:rPr>
              <a:t>l'autorité compétente </a:t>
            </a:r>
            <a:r>
              <a:rPr lang="fr-FR" altLang="sr-Latn-RS" sz="2600" dirty="0"/>
              <a:t>peut </a:t>
            </a:r>
            <a:r>
              <a:rPr lang="fr-FR" altLang="sr-Latn-RS" sz="2600" b="1" dirty="0">
                <a:solidFill>
                  <a:srgbClr val="FF0000"/>
                </a:solidFill>
              </a:rPr>
              <a:t>délivrer une autorisation</a:t>
            </a:r>
            <a:r>
              <a:rPr lang="en-GB" altLang="sr-Latn-RS" sz="2600" b="1" dirty="0" smtClean="0">
                <a:solidFill>
                  <a:srgbClr val="FF0000"/>
                </a:solidFill>
              </a:rPr>
              <a:t> </a:t>
            </a:r>
            <a:endParaRPr lang="en-GB" altLang="sr-Latn-RS" sz="2600" b="1" dirty="0">
              <a:solidFill>
                <a:srgbClr val="FF0000"/>
              </a:solidFill>
            </a:endParaRPr>
          </a:p>
          <a:p>
            <a:pPr algn="just" eaLnBrk="1" hangingPunct="1">
              <a:defRPr/>
            </a:pPr>
            <a:endParaRPr lang="en-GB" altLang="sr-Latn-RS" sz="2600" dirty="0"/>
          </a:p>
          <a:p>
            <a:pPr algn="just" eaLnBrk="1" hangingPunct="1">
              <a:defRPr/>
            </a:pPr>
            <a:r>
              <a:rPr lang="fr-FR" altLang="sr-Latn-RS" sz="2600" dirty="0"/>
              <a:t>Certaines juridictions exigent des </a:t>
            </a:r>
            <a:r>
              <a:rPr lang="fr-FR" altLang="sr-Latn-RS" sz="2600" b="1" dirty="0">
                <a:solidFill>
                  <a:srgbClr val="FF0000"/>
                </a:solidFill>
              </a:rPr>
              <a:t>injonctions écrites</a:t>
            </a:r>
            <a:r>
              <a:rPr lang="fr-FR" altLang="sr-Latn-RS" sz="2600" dirty="0"/>
              <a:t>, tandis que d'autres se contentent d'</a:t>
            </a:r>
            <a:r>
              <a:rPr lang="fr-FR" altLang="sr-Latn-RS" sz="2600" b="1" dirty="0">
                <a:solidFill>
                  <a:srgbClr val="FF0000"/>
                </a:solidFill>
              </a:rPr>
              <a:t>autorisations orales</a:t>
            </a:r>
            <a:endParaRPr lang="en-GB" altLang="sr-Latn-RS" sz="2600" b="1" dirty="0">
              <a:solidFill>
                <a:srgbClr val="FF0000"/>
              </a:solidFill>
            </a:endParaRPr>
          </a:p>
          <a:p>
            <a:pPr algn="just" eaLnBrk="1" hangingPunct="1">
              <a:defRPr/>
            </a:pPr>
            <a:endParaRPr lang="en-GB" altLang="sr-Latn-RS" sz="2600" b="1" dirty="0">
              <a:solidFill>
                <a:srgbClr val="FF0000"/>
              </a:solidFill>
            </a:endParaRPr>
          </a:p>
          <a:p>
            <a:pPr algn="just" eaLnBrk="1" hangingPunct="1">
              <a:defRPr/>
            </a:pPr>
            <a:r>
              <a:rPr lang="fr-FR" altLang="sr-Latn-RS" sz="2600" dirty="0"/>
              <a:t>Les injonctions écrites comme les autorisations orales </a:t>
            </a:r>
            <a:r>
              <a:rPr lang="fr-FR" altLang="sr-Latn-RS" sz="2600" b="1" dirty="0">
                <a:solidFill>
                  <a:srgbClr val="FF0000"/>
                </a:solidFill>
              </a:rPr>
              <a:t>doivent respecter l'article 15 de la Convention de Budapest</a:t>
            </a:r>
            <a:endParaRPr lang="en-GB" altLang="sr-Latn-RS" sz="2600" b="1" dirty="0">
              <a:solidFill>
                <a:srgbClr val="FF0000"/>
              </a:solidFill>
            </a:endParaRPr>
          </a:p>
        </p:txBody>
      </p:sp>
      <p:sp>
        <p:nvSpPr>
          <p:cNvPr id="101380" name="Slide Number Placeholder 1">
            <a:extLst>
              <a:ext uri="{FF2B5EF4-FFF2-40B4-BE49-F238E27FC236}">
                <a16:creationId xmlns="" xmlns:a16="http://schemas.microsoft.com/office/drawing/2014/main" id="{6B714A20-0A48-4AED-9F0A-5FA6F9D32B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4812FA0-C562-4E16-B25C-4E1073B42B92}" type="slidenum">
              <a:rPr lang="en-US" altLang="en-US" sz="1200" smtClean="0">
                <a:solidFill>
                  <a:srgbClr val="898989"/>
                </a:solidFill>
              </a:rPr>
              <a:pPr>
                <a:spcBef>
                  <a:spcPct val="0"/>
                </a:spcBef>
                <a:buFontTx/>
                <a:buNone/>
              </a:pPr>
              <a:t>48</a:t>
            </a:fld>
            <a:endParaRPr lang="en-US" altLang="en-US" sz="1200">
              <a:solidFill>
                <a:srgbClr val="89898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 xmlns:a16="http://schemas.microsoft.com/office/drawing/2014/main" id="{C6F0A181-0FF3-4048-8BE2-A01ADD83E26F}"/>
              </a:ext>
            </a:extLst>
          </p:cNvPr>
          <p:cNvSpPr>
            <a:spLocks noGrp="1"/>
          </p:cNvSpPr>
          <p:nvPr>
            <p:ph type="title"/>
          </p:nvPr>
        </p:nvSpPr>
        <p:spPr>
          <a:xfrm>
            <a:off x="350838" y="168275"/>
            <a:ext cx="8229600" cy="1143000"/>
          </a:xfrm>
        </p:spPr>
        <p:txBody>
          <a:bodyPr/>
          <a:lstStyle/>
          <a:p>
            <a:pPr eaLnBrk="1" hangingPunct="1"/>
            <a:r>
              <a:rPr lang="en-GB" altLang="sr-Latn-RS" b="1" dirty="0" err="1" smtClean="0"/>
              <a:t>Sujet</a:t>
            </a:r>
            <a:r>
              <a:rPr lang="en-GB" altLang="sr-Latn-RS" b="1" dirty="0" smtClean="0"/>
              <a:t> : </a:t>
            </a:r>
            <a:r>
              <a:rPr lang="en-GB" altLang="sr-Latn-RS" b="1" dirty="0" err="1" smtClean="0"/>
              <a:t>personne</a:t>
            </a:r>
            <a:r>
              <a:rPr lang="en-GB" altLang="sr-Latn-RS" b="1" dirty="0" smtClean="0"/>
              <a:t> </a:t>
            </a:r>
            <a:r>
              <a:rPr lang="en-GB" altLang="sr-Latn-RS" b="1" dirty="0" err="1" smtClean="0"/>
              <a:t>ou</a:t>
            </a:r>
            <a:r>
              <a:rPr lang="en-GB" altLang="sr-Latn-RS" b="1" dirty="0" smtClean="0"/>
              <a:t> </a:t>
            </a:r>
            <a:r>
              <a:rPr lang="en-GB" altLang="sr-Latn-RS" b="1" dirty="0" err="1" smtClean="0"/>
              <a:t>entité</a:t>
            </a:r>
            <a:endParaRPr lang="en-GB" altLang="sr-Latn-RS" b="1" dirty="0"/>
          </a:p>
        </p:txBody>
      </p:sp>
      <p:sp>
        <p:nvSpPr>
          <p:cNvPr id="103427" name="Rectangle 3">
            <a:extLst>
              <a:ext uri="{FF2B5EF4-FFF2-40B4-BE49-F238E27FC236}">
                <a16:creationId xmlns="" xmlns:a16="http://schemas.microsoft.com/office/drawing/2014/main" id="{8699B623-31A8-4CFD-9CAC-EB25D12AA23F}"/>
              </a:ext>
            </a:extLst>
          </p:cNvPr>
          <p:cNvSpPr txBox="1">
            <a:spLocks/>
          </p:cNvSpPr>
          <p:nvPr/>
        </p:nvSpPr>
        <p:spPr bwMode="auto">
          <a:xfrm>
            <a:off x="457200" y="1185863"/>
            <a:ext cx="8229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Sujet = </a:t>
            </a:r>
            <a:r>
              <a:rPr lang="fr-FR" altLang="sr-Latn-RS" sz="2600" b="1" dirty="0">
                <a:solidFill>
                  <a:srgbClr val="FF0000"/>
                </a:solidFill>
              </a:rPr>
              <a:t>personne/entité liée par l'autorisation</a:t>
            </a:r>
            <a:endParaRPr lang="en-GB" altLang="sr-Latn-RS" sz="2600" b="1" dirty="0">
              <a:solidFill>
                <a:srgbClr val="FF0000"/>
              </a:solidFill>
            </a:endParaRPr>
          </a:p>
          <a:p>
            <a:pPr algn="just" eaLnBrk="1" hangingPunct="1"/>
            <a:r>
              <a:rPr lang="fr-FR" altLang="sr-Latn-RS" sz="2600" b="1" dirty="0">
                <a:solidFill>
                  <a:srgbClr val="FF0000"/>
                </a:solidFill>
              </a:rPr>
              <a:t>Désigner précisément le sujet </a:t>
            </a:r>
            <a:r>
              <a:rPr lang="fr-FR" altLang="sr-Latn-RS" sz="2600" dirty="0"/>
              <a:t>– habituellement :</a:t>
            </a:r>
            <a:endParaRPr lang="en-GB" altLang="sr-Latn-RS" sz="2600" dirty="0"/>
          </a:p>
          <a:p>
            <a:pPr algn="just" eaLnBrk="1" hangingPunct="1"/>
            <a:endParaRPr lang="en-GB" altLang="sr-Latn-RS" sz="2600" dirty="0"/>
          </a:p>
          <a:p>
            <a:pPr algn="just" eaLnBrk="1" hangingPunct="1"/>
            <a:endParaRPr lang="en-GB" altLang="sr-Latn-RS" sz="2600" dirty="0"/>
          </a:p>
          <a:p>
            <a:pPr algn="just" eaLnBrk="1" hangingPunct="1"/>
            <a:endParaRPr lang="en-GB" altLang="sr-Latn-RS" sz="2600" dirty="0"/>
          </a:p>
          <a:p>
            <a:pPr algn="just" eaLnBrk="1" hangingPunct="1"/>
            <a:endParaRPr lang="en-GB" altLang="sr-Latn-RS" sz="2600" dirty="0"/>
          </a:p>
          <a:p>
            <a:pPr algn="just" eaLnBrk="1" hangingPunct="1"/>
            <a:endParaRPr lang="en-GB" altLang="sr-Latn-RS" sz="2600" dirty="0"/>
          </a:p>
          <a:p>
            <a:pPr algn="just" eaLnBrk="1" hangingPunct="1"/>
            <a:endParaRPr lang="en-GB" altLang="sr-Latn-RS" sz="2600" dirty="0"/>
          </a:p>
          <a:p>
            <a:pPr algn="just" eaLnBrk="1" hangingPunct="1"/>
            <a:endParaRPr lang="en-GB" altLang="sr-Latn-RS" sz="2600" dirty="0"/>
          </a:p>
          <a:p>
            <a:pPr algn="just" eaLnBrk="1" hangingPunct="1"/>
            <a:r>
              <a:rPr lang="fr-FR" sz="2600" dirty="0"/>
              <a:t>L'autorisation de </a:t>
            </a:r>
            <a:r>
              <a:rPr lang="fr-FR" sz="2600" b="1" dirty="0">
                <a:solidFill>
                  <a:srgbClr val="FF0000"/>
                </a:solidFill>
              </a:rPr>
              <a:t>divulguer partiellement des données relatives au trafic </a:t>
            </a:r>
            <a:r>
              <a:rPr lang="fr-FR" sz="2600" dirty="0"/>
              <a:t>peut être </a:t>
            </a:r>
            <a:r>
              <a:rPr lang="fr-FR" sz="2600" b="1" dirty="0" smtClean="0">
                <a:solidFill>
                  <a:srgbClr val="FF0000"/>
                </a:solidFill>
              </a:rPr>
              <a:t>adressée, de façon générale, </a:t>
            </a:r>
            <a:r>
              <a:rPr lang="fr-FR" sz="2600" b="1" dirty="0">
                <a:solidFill>
                  <a:srgbClr val="FF0000"/>
                </a:solidFill>
              </a:rPr>
              <a:t>à tous les fournisseurs de services </a:t>
            </a:r>
            <a:r>
              <a:rPr lang="fr-FR" sz="2600" dirty="0"/>
              <a:t>en jeu</a:t>
            </a:r>
            <a:r>
              <a:rPr lang="en-GB" altLang="sr-Latn-RS" sz="2600" dirty="0" smtClean="0"/>
              <a:t> </a:t>
            </a:r>
            <a:endParaRPr lang="en-GB" altLang="sr-Latn-RS" sz="2600" dirty="0"/>
          </a:p>
        </p:txBody>
      </p:sp>
      <p:sp>
        <p:nvSpPr>
          <p:cNvPr id="103428" name="Rectangle 3">
            <a:extLst>
              <a:ext uri="{FF2B5EF4-FFF2-40B4-BE49-F238E27FC236}">
                <a16:creationId xmlns="" xmlns:a16="http://schemas.microsoft.com/office/drawing/2014/main" id="{3DDC0641-B2B5-482A-8CAF-CB69ABFD450D}"/>
              </a:ext>
            </a:extLst>
          </p:cNvPr>
          <p:cNvSpPr txBox="1">
            <a:spLocks/>
          </p:cNvSpPr>
          <p:nvPr/>
        </p:nvSpPr>
        <p:spPr bwMode="auto">
          <a:xfrm>
            <a:off x="-173038" y="2190750"/>
            <a:ext cx="4918076"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gn="just" eaLnBrk="1" hangingPunct="1"/>
            <a:r>
              <a:rPr lang="fr-FR" altLang="sr-Latn-RS" sz="2100" b="1" dirty="0">
                <a:solidFill>
                  <a:srgbClr val="FF0000"/>
                </a:solidFill>
              </a:rPr>
              <a:t>Un fournisseur de services </a:t>
            </a:r>
            <a:r>
              <a:rPr lang="fr-FR" altLang="sr-Latn-RS" sz="2100" dirty="0"/>
              <a:t>dans les cas suivants:</a:t>
            </a:r>
            <a:endParaRPr lang="en-GB" altLang="sr-Latn-RS" sz="2100" dirty="0"/>
          </a:p>
          <a:p>
            <a:pPr lvl="2" algn="just" eaLnBrk="1" hangingPunct="1"/>
            <a:r>
              <a:rPr lang="fr-FR" sz="2100" dirty="0"/>
              <a:t>Divulgation partielle</a:t>
            </a:r>
            <a:endParaRPr lang="en-GB" altLang="sr-Latn-RS" sz="2100" dirty="0"/>
          </a:p>
          <a:p>
            <a:pPr lvl="2" algn="just" eaLnBrk="1" hangingPunct="1"/>
            <a:r>
              <a:rPr lang="fr-FR" sz="2100" dirty="0"/>
              <a:t>Injonctions de produire</a:t>
            </a:r>
            <a:endParaRPr lang="en-GB" altLang="sr-Latn-RS" sz="2100" dirty="0"/>
          </a:p>
          <a:p>
            <a:pPr lvl="2" algn="just" eaLnBrk="1" hangingPunct="1"/>
            <a:r>
              <a:rPr lang="fr-FR" sz="2100" dirty="0"/>
              <a:t>Perquisition &amp; saisie</a:t>
            </a:r>
            <a:endParaRPr lang="en-GB" altLang="sr-Latn-RS" sz="2100" dirty="0"/>
          </a:p>
          <a:p>
            <a:pPr lvl="2" algn="just" eaLnBrk="1" hangingPunct="1"/>
            <a:r>
              <a:rPr lang="fr-FR" sz="2100" dirty="0"/>
              <a:t>Collecte en temps réel de données relatives au trafic</a:t>
            </a:r>
            <a:endParaRPr lang="en-GB" altLang="sr-Latn-RS" sz="2100" dirty="0"/>
          </a:p>
          <a:p>
            <a:pPr lvl="2" algn="just" eaLnBrk="1" hangingPunct="1"/>
            <a:r>
              <a:rPr lang="fr-FR" sz="2100" dirty="0"/>
              <a:t>Interception de données relatives au contenu</a:t>
            </a:r>
            <a:endParaRPr lang="en-GB" altLang="sr-Latn-RS" sz="2100" dirty="0"/>
          </a:p>
        </p:txBody>
      </p:sp>
      <p:sp>
        <p:nvSpPr>
          <p:cNvPr id="103429" name="Rectangle 3">
            <a:extLst>
              <a:ext uri="{FF2B5EF4-FFF2-40B4-BE49-F238E27FC236}">
                <a16:creationId xmlns="" xmlns:a16="http://schemas.microsoft.com/office/drawing/2014/main" id="{E8496F07-209D-4676-99B3-647668E915AE}"/>
              </a:ext>
            </a:extLst>
          </p:cNvPr>
          <p:cNvSpPr txBox="1">
            <a:spLocks/>
          </p:cNvSpPr>
          <p:nvPr/>
        </p:nvSpPr>
        <p:spPr bwMode="auto">
          <a:xfrm>
            <a:off x="4416425" y="2190750"/>
            <a:ext cx="472757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1" algn="just" eaLnBrk="1" hangingPunct="1"/>
            <a:r>
              <a:rPr lang="fr-FR" sz="2100" b="1" dirty="0">
                <a:solidFill>
                  <a:srgbClr val="FF0000"/>
                </a:solidFill>
              </a:rPr>
              <a:t>Toute personne qui possède ou gère des données informatiques </a:t>
            </a:r>
            <a:r>
              <a:rPr lang="fr-FR" sz="2100" dirty="0"/>
              <a:t>dans les cas suivants:</a:t>
            </a:r>
            <a:endParaRPr lang="en-GB" altLang="sr-Latn-RS" sz="2100" dirty="0"/>
          </a:p>
          <a:p>
            <a:pPr lvl="2" algn="just" eaLnBrk="1" hangingPunct="1"/>
            <a:r>
              <a:rPr lang="fr-FR" sz="2100" dirty="0"/>
              <a:t>Divulgation partielle</a:t>
            </a:r>
            <a:endParaRPr lang="en-GB" altLang="sr-Latn-RS" sz="2100" dirty="0"/>
          </a:p>
          <a:p>
            <a:pPr lvl="2" algn="just" eaLnBrk="1" hangingPunct="1"/>
            <a:r>
              <a:rPr lang="fr-FR" sz="2100" dirty="0"/>
              <a:t>Injonctions de produire</a:t>
            </a:r>
            <a:r>
              <a:rPr lang="en-GB" altLang="sr-Latn-RS" sz="2100" dirty="0" smtClean="0"/>
              <a:t> </a:t>
            </a:r>
            <a:endParaRPr lang="en-GB" altLang="sr-Latn-RS" sz="2100" dirty="0"/>
          </a:p>
          <a:p>
            <a:pPr lvl="2" algn="just" eaLnBrk="1" hangingPunct="1"/>
            <a:r>
              <a:rPr lang="fr-FR" sz="2100" dirty="0"/>
              <a:t>Perquisition &amp; saisie</a:t>
            </a:r>
            <a:endParaRPr lang="en-GB" altLang="sr-Latn-RS" sz="2100" dirty="0"/>
          </a:p>
        </p:txBody>
      </p:sp>
      <p:sp>
        <p:nvSpPr>
          <p:cNvPr id="103430" name="Slide Number Placeholder 1">
            <a:extLst>
              <a:ext uri="{FF2B5EF4-FFF2-40B4-BE49-F238E27FC236}">
                <a16:creationId xmlns="" xmlns:a16="http://schemas.microsoft.com/office/drawing/2014/main" id="{4602AFC7-B502-4ECB-BEBA-B143F898EF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46CA9A5-53F1-4A24-8400-86F626875587}" type="slidenum">
              <a:rPr lang="en-US" altLang="en-US" sz="1200" smtClean="0">
                <a:solidFill>
                  <a:srgbClr val="898989"/>
                </a:solidFill>
              </a:rPr>
              <a:pPr>
                <a:spcBef>
                  <a:spcPct val="0"/>
                </a:spcBef>
                <a:buFontTx/>
                <a:buNone/>
              </a:pPr>
              <a:t>49</a:t>
            </a:fld>
            <a:endParaRPr lang="en-US" altLang="en-US" sz="1200" dirty="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6639EA80-C3FB-4439-8528-4B4135292922}"/>
              </a:ext>
            </a:extLst>
          </p:cNvPr>
          <p:cNvSpPr>
            <a:spLocks noGrp="1"/>
          </p:cNvSpPr>
          <p:nvPr>
            <p:ph type="title"/>
          </p:nvPr>
        </p:nvSpPr>
        <p:spPr>
          <a:xfrm>
            <a:off x="350838" y="381000"/>
            <a:ext cx="8229600" cy="933450"/>
          </a:xfrm>
        </p:spPr>
        <p:txBody>
          <a:bodyPr/>
          <a:lstStyle/>
          <a:p>
            <a:pPr eaLnBrk="1" hangingPunct="1"/>
            <a:r>
              <a:rPr lang="en-GB" altLang="sr-Latn-RS" sz="3800" b="1" dirty="0" err="1" smtClean="0"/>
              <a:t>Dans</a:t>
            </a:r>
            <a:r>
              <a:rPr lang="en-GB" altLang="sr-Latn-RS" sz="3800" b="1" dirty="0" smtClean="0"/>
              <a:t> les </a:t>
            </a:r>
            <a:r>
              <a:rPr lang="en-GB" altLang="sr-Latn-RS" sz="3800" b="1" dirty="0" err="1" smtClean="0"/>
              <a:t>autres</a:t>
            </a:r>
            <a:r>
              <a:rPr lang="en-GB" altLang="sr-Latn-RS" sz="3800" b="1" dirty="0" smtClean="0"/>
              <a:t> pays : </a:t>
            </a:r>
            <a:r>
              <a:rPr lang="en-GB" altLang="sr-Latn-RS" sz="3800" b="1" dirty="0" err="1" smtClean="0"/>
              <a:t>autorisation</a:t>
            </a:r>
            <a:r>
              <a:rPr lang="en-GB" altLang="sr-Latn-RS" sz="3800" b="1" dirty="0" smtClean="0"/>
              <a:t> </a:t>
            </a:r>
            <a:r>
              <a:rPr lang="en-GB" altLang="sr-Latn-RS" sz="3800" b="1" dirty="0" err="1" smtClean="0"/>
              <a:t>judiciaire</a:t>
            </a:r>
            <a:r>
              <a:rPr lang="en-GB" altLang="sr-Latn-RS" sz="3800" b="1" dirty="0" smtClean="0"/>
              <a:t> sans </a:t>
            </a:r>
            <a:r>
              <a:rPr lang="en-GB" altLang="sr-Latn-RS" sz="3800" b="1" dirty="0" err="1" smtClean="0"/>
              <a:t>examen</a:t>
            </a:r>
            <a:r>
              <a:rPr lang="en-GB" altLang="sr-Latn-RS" sz="3800" b="1" dirty="0" smtClean="0"/>
              <a:t> </a:t>
            </a:r>
            <a:r>
              <a:rPr lang="en-GB" altLang="sr-Latn-RS" sz="3800" b="1" dirty="0" err="1" smtClean="0"/>
              <a:t>d’une</a:t>
            </a:r>
            <a:r>
              <a:rPr lang="en-GB" altLang="sr-Latn-RS" sz="3800" b="1" dirty="0" smtClean="0"/>
              <a:t> </a:t>
            </a:r>
            <a:r>
              <a:rPr lang="en-GB" altLang="sr-Latn-RS" sz="3800" b="1" dirty="0" err="1" smtClean="0"/>
              <a:t>demande</a:t>
            </a:r>
            <a:endParaRPr lang="en-GB" altLang="sr-Latn-RS" sz="3800" b="1" dirty="0"/>
          </a:p>
        </p:txBody>
      </p:sp>
      <p:sp>
        <p:nvSpPr>
          <p:cNvPr id="13315" name="Rectangle 3">
            <a:extLst>
              <a:ext uri="{FF2B5EF4-FFF2-40B4-BE49-F238E27FC236}">
                <a16:creationId xmlns="" xmlns:a16="http://schemas.microsoft.com/office/drawing/2014/main" id="{6C897F59-4652-4744-821F-122B72CF63AA}"/>
              </a:ext>
            </a:extLst>
          </p:cNvPr>
          <p:cNvSpPr txBox="1">
            <a:spLocks/>
          </p:cNvSpPr>
          <p:nvPr/>
        </p:nvSpPr>
        <p:spPr bwMode="auto">
          <a:xfrm>
            <a:off x="350838" y="2016125"/>
            <a:ext cx="8229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800" dirty="0"/>
              <a:t>Dans certains pays, </a:t>
            </a:r>
            <a:r>
              <a:rPr lang="fr-FR" altLang="sr-Latn-RS" sz="2800" dirty="0" smtClean="0"/>
              <a:t>l’exercice des pouvoirs procéduraux n’est pas soumis à l’examen </a:t>
            </a:r>
            <a:r>
              <a:rPr lang="fr-FR" altLang="sr-Latn-RS" sz="2800" dirty="0"/>
              <a:t>d'une demande, mais une autorité compétente doit délivrer une autorisation spécifique dans le cas de certaines mesures coercitives (par ex</a:t>
            </a:r>
            <a:r>
              <a:rPr lang="fr-FR" altLang="sr-Latn-RS" sz="2800" dirty="0" smtClean="0"/>
              <a:t>., </a:t>
            </a:r>
            <a:r>
              <a:rPr lang="fr-FR" altLang="sr-Latn-RS" sz="2800" dirty="0"/>
              <a:t>perquisition et saisie, y compris </a:t>
            </a:r>
            <a:r>
              <a:rPr lang="fr-FR" altLang="sr-Latn-RS" sz="2800" dirty="0" smtClean="0"/>
              <a:t>les e-mails</a:t>
            </a:r>
            <a:r>
              <a:rPr lang="fr-FR" altLang="sr-Latn-RS" sz="2800" dirty="0"/>
              <a:t>, </a:t>
            </a:r>
            <a:r>
              <a:rPr lang="fr-FR" altLang="sr-Latn-RS" sz="2800" dirty="0" smtClean="0"/>
              <a:t>l’infiltration et les télécommunications)</a:t>
            </a:r>
            <a:endParaRPr lang="en-GB" altLang="sr-Latn-RS" sz="2800" dirty="0"/>
          </a:p>
          <a:p>
            <a:pPr algn="just" eaLnBrk="1" hangingPunct="1"/>
            <a:endParaRPr lang="en-GB" altLang="sr-Latn-RS" sz="2800" dirty="0"/>
          </a:p>
          <a:p>
            <a:pPr algn="just" eaLnBrk="1" hangingPunct="1"/>
            <a:r>
              <a:rPr lang="fr-FR" altLang="sr-Latn-RS" sz="2800" dirty="0"/>
              <a:t>L'article 15 concernant les sauvegardes et le principe de la proportionnalité s'applique</a:t>
            </a:r>
            <a:endParaRPr lang="en-GB" altLang="sr-Latn-RS" sz="2800" dirty="0"/>
          </a:p>
        </p:txBody>
      </p:sp>
      <p:sp>
        <p:nvSpPr>
          <p:cNvPr id="13316" name="Espace réservé du numéro de diapositive 1">
            <a:extLst>
              <a:ext uri="{FF2B5EF4-FFF2-40B4-BE49-F238E27FC236}">
                <a16:creationId xmlns="" xmlns:a16="http://schemas.microsoft.com/office/drawing/2014/main" id="{21BDD9BB-7416-4D2D-932F-AF5B88C59B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07F59977-C0D2-440F-B47F-F863855A999A}"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 xmlns:a16="http://schemas.microsoft.com/office/drawing/2014/main" id="{7AA1A569-F720-4BBE-B9BA-75CBC226D7B1}"/>
              </a:ext>
            </a:extLst>
          </p:cNvPr>
          <p:cNvSpPr>
            <a:spLocks noGrp="1"/>
          </p:cNvSpPr>
          <p:nvPr>
            <p:ph type="title"/>
          </p:nvPr>
        </p:nvSpPr>
        <p:spPr>
          <a:xfrm>
            <a:off x="350838" y="168275"/>
            <a:ext cx="8229600" cy="1143000"/>
          </a:xfrm>
        </p:spPr>
        <p:txBody>
          <a:bodyPr/>
          <a:lstStyle/>
          <a:p>
            <a:pPr eaLnBrk="1" hangingPunct="1"/>
            <a:r>
              <a:rPr lang="en-GB" altLang="sr-Latn-RS" b="1" dirty="0" smtClean="0"/>
              <a:t>Etude de </a:t>
            </a:r>
            <a:r>
              <a:rPr lang="en-GB" altLang="sr-Latn-RS" b="1" dirty="0" err="1" smtClean="0"/>
              <a:t>cas</a:t>
            </a:r>
            <a:r>
              <a:rPr lang="en-GB" altLang="sr-Latn-RS" b="1" dirty="0" smtClean="0"/>
              <a:t> : </a:t>
            </a:r>
            <a:r>
              <a:rPr lang="en-GB" altLang="sr-Latn-RS" b="1" dirty="0" err="1" smtClean="0"/>
              <a:t>sujet</a:t>
            </a:r>
            <a:r>
              <a:rPr lang="en-GB" altLang="sr-Latn-RS" b="1" dirty="0" err="1"/>
              <a:t>-</a:t>
            </a:r>
            <a:r>
              <a:rPr lang="en-GB" altLang="sr-Latn-RS" b="1" dirty="0" err="1" smtClean="0"/>
              <a:t>entité</a:t>
            </a:r>
            <a:endParaRPr lang="en-GB" altLang="sr-Latn-RS" b="1" dirty="0"/>
          </a:p>
        </p:txBody>
      </p:sp>
      <p:sp>
        <p:nvSpPr>
          <p:cNvPr id="105475" name="Slide Number Placeholder 1">
            <a:extLst>
              <a:ext uri="{FF2B5EF4-FFF2-40B4-BE49-F238E27FC236}">
                <a16:creationId xmlns="" xmlns:a16="http://schemas.microsoft.com/office/drawing/2014/main" id="{DAEE17F4-0C08-4623-81A1-EEEC28EC22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24F660B-A493-48CB-AC04-ADC9FF0BBB32}" type="slidenum">
              <a:rPr lang="en-US" altLang="en-US" sz="1200" smtClean="0">
                <a:solidFill>
                  <a:srgbClr val="898989"/>
                </a:solidFill>
              </a:rPr>
              <a:pPr>
                <a:spcBef>
                  <a:spcPct val="0"/>
                </a:spcBef>
                <a:buFontTx/>
                <a:buNone/>
              </a:pPr>
              <a:t>50</a:t>
            </a:fld>
            <a:endParaRPr lang="en-US" altLang="en-US" sz="1200">
              <a:solidFill>
                <a:srgbClr val="898989"/>
              </a:solidFill>
            </a:endParaRPr>
          </a:p>
        </p:txBody>
      </p:sp>
      <p:sp>
        <p:nvSpPr>
          <p:cNvPr id="105476" name="TextBox 1">
            <a:extLst>
              <a:ext uri="{FF2B5EF4-FFF2-40B4-BE49-F238E27FC236}">
                <a16:creationId xmlns="" xmlns:a16="http://schemas.microsoft.com/office/drawing/2014/main" id="{67570046-9F0A-46BB-A1C8-C65C4AF9233E}"/>
              </a:ext>
            </a:extLst>
          </p:cNvPr>
          <p:cNvSpPr txBox="1">
            <a:spLocks noChangeArrowheads="1"/>
          </p:cNvSpPr>
          <p:nvPr/>
        </p:nvSpPr>
        <p:spPr bwMode="auto">
          <a:xfrm>
            <a:off x="0" y="2001838"/>
            <a:ext cx="9144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3500" b="1" dirty="0" err="1" smtClean="0">
                <a:solidFill>
                  <a:srgbClr val="FF0000"/>
                </a:solidFill>
                <a:latin typeface="Arial" panose="020B0604020202020204" pitchFamily="34" charset="0"/>
              </a:rPr>
              <a:t>Succursale</a:t>
            </a:r>
            <a:r>
              <a:rPr lang="en-US" altLang="en-US" sz="3500" b="1" dirty="0" smtClean="0">
                <a:solidFill>
                  <a:srgbClr val="FF0000"/>
                </a:solidFill>
                <a:latin typeface="Arial" panose="020B0604020202020204" pitchFamily="34" charset="0"/>
              </a:rPr>
              <a:t> </a:t>
            </a:r>
            <a:r>
              <a:rPr lang="en-US" altLang="en-US" sz="3500" b="1" dirty="0" err="1" smtClean="0">
                <a:solidFill>
                  <a:srgbClr val="FF0000"/>
                </a:solidFill>
                <a:latin typeface="Arial" panose="020B0604020202020204" pitchFamily="34" charset="0"/>
              </a:rPr>
              <a:t>en</a:t>
            </a:r>
            <a:r>
              <a:rPr lang="en-US" altLang="en-US" sz="3500" b="1" dirty="0" smtClean="0">
                <a:solidFill>
                  <a:srgbClr val="FF0000"/>
                </a:solidFill>
                <a:latin typeface="Arial" panose="020B0604020202020204" pitchFamily="34" charset="0"/>
              </a:rPr>
              <a:t> </a:t>
            </a:r>
            <a:r>
              <a:rPr lang="en-US" altLang="en-US" sz="3500" b="1" dirty="0" err="1" smtClean="0">
                <a:solidFill>
                  <a:srgbClr val="FF0000"/>
                </a:solidFill>
                <a:latin typeface="Arial" panose="020B0604020202020204" pitchFamily="34" charset="0"/>
              </a:rPr>
              <a:t>Ostland</a:t>
            </a:r>
            <a:endParaRPr lang="en-US" altLang="en-US" sz="3500" dirty="0">
              <a:solidFill>
                <a:srgbClr val="FF0000"/>
              </a:solidFill>
              <a:latin typeface="Arial" panose="020B0604020202020204" pitchFamily="34" charset="0"/>
            </a:endParaRPr>
          </a:p>
          <a:p>
            <a:pPr algn="ctr">
              <a:spcBef>
                <a:spcPct val="0"/>
              </a:spcBef>
              <a:buFontTx/>
              <a:buNone/>
            </a:pPr>
            <a:r>
              <a:rPr lang="en-US" altLang="en-US" sz="3500" b="1" dirty="0">
                <a:solidFill>
                  <a:srgbClr val="FF0000"/>
                </a:solidFill>
                <a:latin typeface="Arial" panose="020B0604020202020204" pitchFamily="34" charset="0"/>
              </a:rPr>
              <a:t>Docklands Securities Bank of Norland</a:t>
            </a:r>
          </a:p>
          <a:p>
            <a:pPr algn="ctr">
              <a:spcBef>
                <a:spcPct val="0"/>
              </a:spcBef>
              <a:buFontTx/>
              <a:buNone/>
            </a:pPr>
            <a:r>
              <a:rPr lang="en-US" altLang="en-US" sz="3500" dirty="0" smtClean="0">
                <a:latin typeface="Arial" panose="020B0604020202020204" pitchFamily="34" charset="0"/>
              </a:rPr>
              <a:t>1</a:t>
            </a:r>
            <a:r>
              <a:rPr lang="en-US" altLang="en-US" sz="3500" baseline="30000" dirty="0" smtClean="0">
                <a:latin typeface="Arial" panose="020B0604020202020204" pitchFamily="34" charset="0"/>
              </a:rPr>
              <a:t>st</a:t>
            </a:r>
            <a:r>
              <a:rPr lang="en-US" altLang="en-US" sz="3500" dirty="0" smtClean="0">
                <a:latin typeface="Arial" panose="020B0604020202020204" pitchFamily="34" charset="0"/>
              </a:rPr>
              <a:t> Floor</a:t>
            </a:r>
            <a:endParaRPr lang="en-US" altLang="en-US" sz="3500" dirty="0">
              <a:latin typeface="Arial" panose="020B0604020202020204" pitchFamily="34" charset="0"/>
            </a:endParaRPr>
          </a:p>
          <a:p>
            <a:pPr algn="ctr">
              <a:spcBef>
                <a:spcPct val="0"/>
              </a:spcBef>
              <a:buFontTx/>
              <a:buNone/>
            </a:pPr>
            <a:r>
              <a:rPr lang="en-US" altLang="en-US" sz="3500" dirty="0">
                <a:latin typeface="Arial" panose="020B0604020202020204" pitchFamily="34" charset="0"/>
              </a:rPr>
              <a:t>123 </a:t>
            </a:r>
            <a:r>
              <a:rPr lang="en-US" altLang="en-US" sz="3500" dirty="0" err="1">
                <a:latin typeface="Arial" panose="020B0604020202020204" pitchFamily="34" charset="0"/>
              </a:rPr>
              <a:t>Ostland</a:t>
            </a:r>
            <a:r>
              <a:rPr lang="en-US" altLang="en-US" sz="3500" dirty="0">
                <a:latin typeface="Arial" panose="020B0604020202020204" pitchFamily="34" charset="0"/>
              </a:rPr>
              <a:t> Street</a:t>
            </a:r>
          </a:p>
          <a:p>
            <a:pPr algn="ctr">
              <a:spcBef>
                <a:spcPct val="0"/>
              </a:spcBef>
              <a:buFontTx/>
              <a:buNone/>
            </a:pPr>
            <a:r>
              <a:rPr lang="en-US" altLang="en-US" sz="3500" dirty="0" err="1">
                <a:latin typeface="Arial" panose="020B0604020202020204" pitchFamily="34" charset="0"/>
              </a:rPr>
              <a:t>Ostland</a:t>
            </a:r>
            <a:r>
              <a:rPr lang="en-US" altLang="en-US" sz="3500" dirty="0">
                <a:latin typeface="Arial" panose="020B0604020202020204" pitchFamily="34" charset="0"/>
              </a:rPr>
              <a:t> City</a:t>
            </a:r>
          </a:p>
          <a:p>
            <a:pPr algn="ctr">
              <a:spcBef>
                <a:spcPct val="0"/>
              </a:spcBef>
              <a:buFontTx/>
              <a:buNone/>
            </a:pPr>
            <a:r>
              <a:rPr lang="en-US" altLang="en-US" sz="3500" dirty="0" err="1">
                <a:latin typeface="Arial" panose="020B0604020202020204" pitchFamily="34" charset="0"/>
              </a:rPr>
              <a:t>Ostland</a:t>
            </a:r>
            <a:r>
              <a:rPr lang="en-US" altLang="en-US" sz="3500" dirty="0">
                <a:latin typeface="Arial" panose="020B0604020202020204" pitchFamily="34" charset="0"/>
              </a:rPr>
              <a:t> </a:t>
            </a:r>
            <a:r>
              <a:rPr lang="en-US" altLang="en-US" sz="3500" dirty="0" smtClean="0">
                <a:latin typeface="Arial" panose="020B0604020202020204" pitchFamily="34" charset="0"/>
              </a:rPr>
              <a:t>23985</a:t>
            </a:r>
            <a:endParaRPr lang="en-GB" altLang="en-US" sz="3500" dirty="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 xmlns:a16="http://schemas.microsoft.com/office/drawing/2014/main" id="{39D68855-0C3F-43AC-BBBF-8AB2B0EB2824}"/>
              </a:ext>
            </a:extLst>
          </p:cNvPr>
          <p:cNvSpPr>
            <a:spLocks noGrp="1"/>
          </p:cNvSpPr>
          <p:nvPr>
            <p:ph type="title"/>
          </p:nvPr>
        </p:nvSpPr>
        <p:spPr>
          <a:xfrm>
            <a:off x="350838" y="317500"/>
            <a:ext cx="8229600" cy="1143000"/>
          </a:xfrm>
        </p:spPr>
        <p:txBody>
          <a:bodyPr/>
          <a:lstStyle/>
          <a:p>
            <a:pPr eaLnBrk="1" hangingPunct="1"/>
            <a:r>
              <a:rPr lang="en-GB" altLang="sr-Latn-RS" b="1" dirty="0" err="1" smtClean="0"/>
              <a:t>Sujet</a:t>
            </a:r>
            <a:r>
              <a:rPr lang="en-GB" altLang="sr-Latn-RS" b="1" dirty="0" smtClean="0"/>
              <a:t> : </a:t>
            </a:r>
            <a:r>
              <a:rPr lang="en-GB" altLang="sr-Latn-RS" b="1" dirty="0" err="1" smtClean="0"/>
              <a:t>Données</a:t>
            </a:r>
            <a:r>
              <a:rPr lang="en-GB" altLang="sr-Latn-RS" b="1" dirty="0" smtClean="0"/>
              <a:t>/Communication</a:t>
            </a:r>
            <a:endParaRPr lang="en-GB" altLang="sr-Latn-RS" b="1" dirty="0"/>
          </a:p>
        </p:txBody>
      </p:sp>
      <p:sp>
        <p:nvSpPr>
          <p:cNvPr id="107523" name="Rectangle 3">
            <a:extLst>
              <a:ext uri="{FF2B5EF4-FFF2-40B4-BE49-F238E27FC236}">
                <a16:creationId xmlns="" xmlns:a16="http://schemas.microsoft.com/office/drawing/2014/main" id="{9C1C855C-2C89-4897-B7EF-029CDFC0A73F}"/>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Sujet = </a:t>
            </a:r>
            <a:r>
              <a:rPr lang="fr-FR" altLang="sr-Latn-RS" sz="2600" b="1" dirty="0">
                <a:solidFill>
                  <a:srgbClr val="FF0000"/>
                </a:solidFill>
              </a:rPr>
              <a:t>données/communication concernée(s) par l'autorisation</a:t>
            </a:r>
            <a:endParaRPr lang="en-GB" altLang="sr-Latn-RS" sz="2600" b="1" dirty="0">
              <a:solidFill>
                <a:srgbClr val="FF0000"/>
              </a:solidFill>
            </a:endParaRPr>
          </a:p>
          <a:p>
            <a:pPr algn="just" eaLnBrk="1" hangingPunct="1"/>
            <a:endParaRPr lang="en-GB" altLang="sr-Latn-RS" sz="2600" dirty="0"/>
          </a:p>
          <a:p>
            <a:pPr algn="just" eaLnBrk="1" hangingPunct="1"/>
            <a:r>
              <a:rPr lang="fr-FR" sz="2600" dirty="0"/>
              <a:t>Les pouvoirs procéduraux au titre de la Convention de Budapest ne peuvent être exercés que s'ils concernent des </a:t>
            </a:r>
            <a:r>
              <a:rPr lang="fr-FR" sz="2600" b="1" dirty="0">
                <a:solidFill>
                  <a:srgbClr val="FF0000"/>
                </a:solidFill>
              </a:rPr>
              <a:t>données informatiques/une communication spécifiée(s)</a:t>
            </a:r>
            <a:endParaRPr lang="en-GB" altLang="sr-Latn-RS" sz="2600" b="1" dirty="0">
              <a:solidFill>
                <a:srgbClr val="FF0000"/>
              </a:solidFill>
            </a:endParaRPr>
          </a:p>
          <a:p>
            <a:pPr algn="just" eaLnBrk="1" hangingPunct="1"/>
            <a:endParaRPr lang="en-GB" altLang="sr-Latn-RS" sz="2600" dirty="0"/>
          </a:p>
          <a:p>
            <a:pPr algn="just" eaLnBrk="1" hangingPunct="1"/>
            <a:r>
              <a:rPr lang="fr-FR" altLang="sr-Latn-RS" sz="2600" dirty="0"/>
              <a:t>L'autorisation doit </a:t>
            </a:r>
            <a:r>
              <a:rPr lang="fr-FR" altLang="sr-Latn-RS" sz="2600" b="1" dirty="0">
                <a:solidFill>
                  <a:srgbClr val="FF0000"/>
                </a:solidFill>
              </a:rPr>
              <a:t>clairement spécifier </a:t>
            </a:r>
            <a:r>
              <a:rPr lang="fr-FR" altLang="sr-Latn-RS" sz="2600" dirty="0"/>
              <a:t>les données, le ou les systèmes informatiques ou le ou les supports de stockage de données informatiques ou la communication qui </a:t>
            </a:r>
            <a:r>
              <a:rPr lang="fr-FR" altLang="sr-Latn-RS" sz="2600" dirty="0" smtClean="0"/>
              <a:t>est/sont concerné(e)(s) </a:t>
            </a:r>
            <a:r>
              <a:rPr lang="fr-FR" altLang="sr-Latn-RS" sz="2600" dirty="0"/>
              <a:t>par les pouvoirs à exercer</a:t>
            </a:r>
            <a:endParaRPr lang="en-GB" altLang="sr-Latn-RS" sz="2600" dirty="0"/>
          </a:p>
        </p:txBody>
      </p:sp>
      <p:sp>
        <p:nvSpPr>
          <p:cNvPr id="107524" name="Slide Number Placeholder 1">
            <a:extLst>
              <a:ext uri="{FF2B5EF4-FFF2-40B4-BE49-F238E27FC236}">
                <a16:creationId xmlns="" xmlns:a16="http://schemas.microsoft.com/office/drawing/2014/main" id="{0FBEA1D7-E38C-4F8A-A25B-651EA8AC31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9AF1880-B4AD-42B0-AF5A-C19322925674}" type="slidenum">
              <a:rPr lang="en-US" altLang="en-US" sz="1200" smtClean="0">
                <a:solidFill>
                  <a:srgbClr val="898989"/>
                </a:solidFill>
              </a:rPr>
              <a:pPr>
                <a:spcBef>
                  <a:spcPct val="0"/>
                </a:spcBef>
                <a:buFontTx/>
                <a:buNone/>
              </a:pPr>
              <a:t>51</a:t>
            </a:fld>
            <a:endParaRPr lang="en-US" altLang="en-US" sz="1200">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 xmlns:a16="http://schemas.microsoft.com/office/drawing/2014/main" id="{60105FA7-6A50-4823-B8A6-B16BAE5D3654}"/>
              </a:ext>
            </a:extLst>
          </p:cNvPr>
          <p:cNvSpPr>
            <a:spLocks noGrp="1"/>
          </p:cNvSpPr>
          <p:nvPr>
            <p:ph type="title"/>
          </p:nvPr>
        </p:nvSpPr>
        <p:spPr>
          <a:xfrm>
            <a:off x="350838" y="168275"/>
            <a:ext cx="8229600" cy="1143000"/>
          </a:xfrm>
        </p:spPr>
        <p:txBody>
          <a:bodyPr/>
          <a:lstStyle/>
          <a:p>
            <a:pPr eaLnBrk="1" hangingPunct="1"/>
            <a:r>
              <a:rPr lang="en-GB" altLang="sr-Latn-RS" b="1" dirty="0" smtClean="0"/>
              <a:t>Etude de </a:t>
            </a:r>
            <a:r>
              <a:rPr lang="en-GB" altLang="sr-Latn-RS" b="1" dirty="0" err="1" smtClean="0"/>
              <a:t>cas</a:t>
            </a:r>
            <a:r>
              <a:rPr lang="en-GB" altLang="sr-Latn-RS" b="1" dirty="0" smtClean="0"/>
              <a:t> : </a:t>
            </a:r>
            <a:r>
              <a:rPr lang="en-GB" altLang="sr-Latn-RS" b="1" dirty="0" err="1" smtClean="0"/>
              <a:t>sujet</a:t>
            </a:r>
            <a:r>
              <a:rPr lang="en-GB" altLang="sr-Latn-RS" b="1" dirty="0" err="1"/>
              <a:t>-</a:t>
            </a:r>
            <a:r>
              <a:rPr lang="en-GB" altLang="sr-Latn-RS" b="1" dirty="0" err="1" smtClean="0"/>
              <a:t>données</a:t>
            </a:r>
            <a:endParaRPr lang="en-GB" altLang="sr-Latn-RS" b="1" dirty="0"/>
          </a:p>
        </p:txBody>
      </p:sp>
      <p:sp>
        <p:nvSpPr>
          <p:cNvPr id="109571" name="Slide Number Placeholder 1">
            <a:extLst>
              <a:ext uri="{FF2B5EF4-FFF2-40B4-BE49-F238E27FC236}">
                <a16:creationId xmlns="" xmlns:a16="http://schemas.microsoft.com/office/drawing/2014/main" id="{47964A5E-E681-46BE-94F7-08F602DC06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DC28304-E8E9-46D4-B671-5FB1A87D66CA}" type="slidenum">
              <a:rPr lang="en-US" altLang="en-US" sz="1200" smtClean="0">
                <a:solidFill>
                  <a:srgbClr val="898989"/>
                </a:solidFill>
              </a:rPr>
              <a:pPr>
                <a:spcBef>
                  <a:spcPct val="0"/>
                </a:spcBef>
                <a:buFontTx/>
                <a:buNone/>
              </a:pPr>
              <a:t>52</a:t>
            </a:fld>
            <a:endParaRPr lang="en-US" altLang="en-US" sz="1200">
              <a:solidFill>
                <a:srgbClr val="898989"/>
              </a:solidFill>
            </a:endParaRPr>
          </a:p>
        </p:txBody>
      </p:sp>
      <p:sp>
        <p:nvSpPr>
          <p:cNvPr id="2" name="TextBox 1">
            <a:extLst>
              <a:ext uri="{FF2B5EF4-FFF2-40B4-BE49-F238E27FC236}">
                <a16:creationId xmlns="" xmlns:a16="http://schemas.microsoft.com/office/drawing/2014/main" id="{CFF93EDD-9EAD-4A61-8866-8D32C5FBD104}"/>
              </a:ext>
            </a:extLst>
          </p:cNvPr>
          <p:cNvSpPr txBox="1"/>
          <p:nvPr/>
        </p:nvSpPr>
        <p:spPr>
          <a:xfrm>
            <a:off x="350838" y="1479550"/>
            <a:ext cx="8140700" cy="5170488"/>
          </a:xfrm>
          <a:prstGeom prst="rect">
            <a:avLst/>
          </a:prstGeom>
          <a:noFill/>
        </p:spPr>
        <p:txBody>
          <a:bodyPr>
            <a:spAutoFit/>
          </a:bodyPr>
          <a:lstStyle/>
          <a:p>
            <a:pPr algn="just">
              <a:defRPr/>
            </a:pPr>
            <a:r>
              <a:rPr lang="en-US" sz="3000" dirty="0" err="1" smtClean="0">
                <a:latin typeface="+mj-lt"/>
              </a:rPr>
              <a:t>Exemples</a:t>
            </a:r>
            <a:r>
              <a:rPr lang="en-US" sz="3000" dirty="0">
                <a:latin typeface="+mj-lt"/>
              </a:rPr>
              <a:t>:</a:t>
            </a:r>
          </a:p>
          <a:p>
            <a:pPr marL="457200" indent="-457200" algn="just">
              <a:buFontTx/>
              <a:buAutoNum type="arabicPeriod"/>
              <a:defRPr/>
            </a:pPr>
            <a:r>
              <a:rPr lang="fr-FR" sz="3000" dirty="0">
                <a:latin typeface="+mj-lt"/>
              </a:rPr>
              <a:t>Données stockées dans l'ordinateur de marque Western et de numéro de série 0123012-S1234911 </a:t>
            </a:r>
            <a:r>
              <a:rPr lang="fr-FR" sz="3000" dirty="0" smtClean="0">
                <a:latin typeface="+mj-lt"/>
              </a:rPr>
              <a:t>qui contiennent le </a:t>
            </a:r>
            <a:r>
              <a:rPr lang="fr-FR" sz="3000" dirty="0">
                <a:latin typeface="+mj-lt"/>
              </a:rPr>
              <a:t>titulaire du compte bancaire n</a:t>
            </a:r>
            <a:r>
              <a:rPr lang="fr-FR" sz="3000" baseline="30000" dirty="0">
                <a:latin typeface="+mj-lt"/>
              </a:rPr>
              <a:t>o</a:t>
            </a:r>
            <a:r>
              <a:rPr lang="fr-FR" sz="3000" dirty="0">
                <a:latin typeface="+mj-lt"/>
              </a:rPr>
              <a:t> 23568974 ;</a:t>
            </a:r>
            <a:endParaRPr lang="en-US" sz="3000" dirty="0">
              <a:latin typeface="+mj-lt"/>
            </a:endParaRPr>
          </a:p>
          <a:p>
            <a:pPr marL="457200" indent="-457200" algn="just">
              <a:buFontTx/>
              <a:buAutoNum type="arabicPeriod"/>
              <a:defRPr/>
            </a:pPr>
            <a:r>
              <a:rPr lang="fr-FR" sz="3000" dirty="0">
                <a:latin typeface="+mj-lt"/>
              </a:rPr>
              <a:t>Données stockées dans l'ordinateur de marque Western et de numéro de série 0123012-S1234911 qui contiennent les journaux IP des personnes ayant accédé au compte bancaire n</a:t>
            </a:r>
            <a:r>
              <a:rPr lang="fr-FR" sz="3000" baseline="30000" dirty="0">
                <a:latin typeface="+mj-lt"/>
              </a:rPr>
              <a:t>o</a:t>
            </a:r>
            <a:r>
              <a:rPr lang="fr-FR" sz="3000" dirty="0">
                <a:latin typeface="+mj-lt"/>
              </a:rPr>
              <a:t> 23568974 via un ordinateur depuis le 28 septembre 2017, 00h01 </a:t>
            </a:r>
            <a:r>
              <a:rPr lang="en-US" sz="3000" dirty="0" smtClean="0">
                <a:latin typeface="+mj-lt"/>
              </a:rPr>
              <a:t>;</a:t>
            </a:r>
            <a:endParaRPr lang="en-GB" sz="3000" dirty="0">
              <a:latin typeface="+mj-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 xmlns:a16="http://schemas.microsoft.com/office/drawing/2014/main" id="{098F8B57-31E1-4339-BEE3-0158E6F618C0}"/>
              </a:ext>
            </a:extLst>
          </p:cNvPr>
          <p:cNvSpPr>
            <a:spLocks noGrp="1"/>
          </p:cNvSpPr>
          <p:nvPr>
            <p:ph type="title"/>
          </p:nvPr>
        </p:nvSpPr>
        <p:spPr>
          <a:xfrm>
            <a:off x="350838" y="317500"/>
            <a:ext cx="8229600" cy="1143000"/>
          </a:xfrm>
        </p:spPr>
        <p:txBody>
          <a:bodyPr/>
          <a:lstStyle/>
          <a:p>
            <a:pPr eaLnBrk="1" hangingPunct="1"/>
            <a:r>
              <a:rPr lang="en-GB" altLang="sr-Latn-RS" b="1" dirty="0" smtClean="0"/>
              <a:t>Champ </a:t>
            </a:r>
            <a:r>
              <a:rPr lang="en-GB" altLang="sr-Latn-RS" b="1" dirty="0" err="1" smtClean="0"/>
              <a:t>d’application</a:t>
            </a:r>
            <a:r>
              <a:rPr lang="en-GB" altLang="sr-Latn-RS" b="1" dirty="0" smtClean="0"/>
              <a:t> du </a:t>
            </a:r>
            <a:r>
              <a:rPr lang="en-GB" altLang="sr-Latn-RS" b="1" dirty="0" err="1" smtClean="0"/>
              <a:t>pouvoir</a:t>
            </a:r>
            <a:endParaRPr lang="en-GB" altLang="sr-Latn-RS" b="1" dirty="0"/>
          </a:p>
        </p:txBody>
      </p:sp>
      <p:sp>
        <p:nvSpPr>
          <p:cNvPr id="111619" name="Rectangle 3">
            <a:extLst>
              <a:ext uri="{FF2B5EF4-FFF2-40B4-BE49-F238E27FC236}">
                <a16:creationId xmlns="" xmlns:a16="http://schemas.microsoft.com/office/drawing/2014/main" id="{C3834487-9F32-457C-B648-60379D2EF7E7}"/>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sz="2400" dirty="0"/>
              <a:t>Champ d'application = </a:t>
            </a:r>
            <a:r>
              <a:rPr lang="fr-FR" sz="2400" b="1" dirty="0">
                <a:solidFill>
                  <a:srgbClr val="FF0000"/>
                </a:solidFill>
              </a:rPr>
              <a:t>étendue des pouvoirs</a:t>
            </a:r>
            <a:endParaRPr lang="en-GB" altLang="sr-Latn-RS" sz="2400" b="1" dirty="0">
              <a:solidFill>
                <a:srgbClr val="FF0000"/>
              </a:solidFill>
            </a:endParaRPr>
          </a:p>
          <a:p>
            <a:pPr algn="just" eaLnBrk="1" hangingPunct="1"/>
            <a:endParaRPr lang="en-GB" altLang="sr-Latn-RS" sz="2400" dirty="0"/>
          </a:p>
          <a:p>
            <a:pPr algn="just" eaLnBrk="1" hangingPunct="1"/>
            <a:r>
              <a:rPr lang="fr-FR" sz="2400" dirty="0"/>
              <a:t>L'autorisation doit </a:t>
            </a:r>
            <a:r>
              <a:rPr lang="fr-FR" sz="2400" b="1" dirty="0">
                <a:solidFill>
                  <a:srgbClr val="FF0000"/>
                </a:solidFill>
              </a:rPr>
              <a:t>préciser clairement </a:t>
            </a:r>
            <a:r>
              <a:rPr lang="fr-FR" sz="2400" dirty="0"/>
              <a:t>le champ d'application</a:t>
            </a:r>
            <a:endParaRPr lang="en-GB" altLang="sr-Latn-RS" sz="2400" dirty="0"/>
          </a:p>
          <a:p>
            <a:pPr algn="just" eaLnBrk="1" hangingPunct="1"/>
            <a:endParaRPr lang="en-GB" altLang="sr-Latn-RS" sz="2400" dirty="0"/>
          </a:p>
          <a:p>
            <a:pPr algn="just" eaLnBrk="1" hangingPunct="1"/>
            <a:r>
              <a:rPr lang="en-GB" altLang="sr-Latn-RS" sz="2400" dirty="0" err="1" smtClean="0"/>
              <a:t>Exemple</a:t>
            </a:r>
            <a:r>
              <a:rPr lang="en-GB" altLang="sr-Latn-RS" sz="2400" dirty="0" smtClean="0"/>
              <a:t> :</a:t>
            </a:r>
            <a:endParaRPr lang="en-GB" altLang="sr-Latn-RS" sz="2400" dirty="0"/>
          </a:p>
          <a:p>
            <a:pPr lvl="1" algn="just" eaLnBrk="1" hangingPunct="1"/>
            <a:r>
              <a:rPr lang="fr-FR" sz="2400" dirty="0"/>
              <a:t>Dans le cas d'une autorisation en vue de l'obtention de données informatiques, l'autorisation peut aussi préciser </a:t>
            </a:r>
            <a:r>
              <a:rPr lang="en-GB" altLang="sr-Latn-RS" sz="2400" dirty="0" smtClean="0"/>
              <a:t>:</a:t>
            </a:r>
            <a:endParaRPr lang="en-GB" altLang="sr-Latn-RS" sz="2400" dirty="0"/>
          </a:p>
          <a:p>
            <a:pPr lvl="2" algn="just" eaLnBrk="1" hangingPunct="1"/>
            <a:r>
              <a:rPr lang="fr-FR" dirty="0"/>
              <a:t>Réaliser et conserver une copie des données </a:t>
            </a:r>
            <a:r>
              <a:rPr lang="fr-FR" dirty="0" smtClean="0"/>
              <a:t>informatiques </a:t>
            </a:r>
            <a:r>
              <a:rPr lang="en-GB" altLang="sr-Latn-RS" dirty="0" smtClean="0"/>
              <a:t>;</a:t>
            </a:r>
            <a:endParaRPr lang="en-GB" altLang="sr-Latn-RS" dirty="0"/>
          </a:p>
          <a:p>
            <a:pPr lvl="2" algn="just" eaLnBrk="1" hangingPunct="1"/>
            <a:r>
              <a:rPr lang="fr-FR" altLang="sr-Latn-RS" dirty="0"/>
              <a:t>Préserver l’intégrité des données informatiques stockées </a:t>
            </a:r>
            <a:r>
              <a:rPr lang="en-GB" altLang="sr-Latn-RS" dirty="0" smtClean="0"/>
              <a:t>;</a:t>
            </a:r>
            <a:endParaRPr lang="en-GB" altLang="sr-Latn-RS" dirty="0"/>
          </a:p>
          <a:p>
            <a:pPr lvl="2" algn="just" eaLnBrk="1" hangingPunct="1"/>
            <a:r>
              <a:rPr lang="fr-FR" altLang="sr-Latn-RS" dirty="0"/>
              <a:t>Rendre </a:t>
            </a:r>
            <a:r>
              <a:rPr lang="fr-FR" altLang="sr-Latn-RS" dirty="0" smtClean="0"/>
              <a:t>les données informatiques inaccessibles </a:t>
            </a:r>
            <a:r>
              <a:rPr lang="fr-FR" altLang="sr-Latn-RS" dirty="0"/>
              <a:t>ou </a:t>
            </a:r>
            <a:r>
              <a:rPr lang="fr-FR" altLang="sr-Latn-RS" dirty="0" smtClean="0"/>
              <a:t>les enlever du </a:t>
            </a:r>
            <a:r>
              <a:rPr lang="fr-FR" altLang="sr-Latn-RS" dirty="0"/>
              <a:t>système </a:t>
            </a:r>
            <a:r>
              <a:rPr lang="fr-FR" altLang="sr-Latn-RS" dirty="0" smtClean="0"/>
              <a:t>consulté.</a:t>
            </a:r>
            <a:endParaRPr lang="en-GB" altLang="sr-Latn-RS" dirty="0"/>
          </a:p>
        </p:txBody>
      </p:sp>
      <p:sp>
        <p:nvSpPr>
          <p:cNvPr id="111620" name="Slide Number Placeholder 1">
            <a:extLst>
              <a:ext uri="{FF2B5EF4-FFF2-40B4-BE49-F238E27FC236}">
                <a16:creationId xmlns="" xmlns:a16="http://schemas.microsoft.com/office/drawing/2014/main" id="{E99FBADF-5FD9-48B8-AFA0-2837381AB5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360A924-5841-4EFB-8037-6BF388B5B55B}" type="slidenum">
              <a:rPr lang="en-US" altLang="en-US" sz="1200" smtClean="0">
                <a:solidFill>
                  <a:srgbClr val="898989"/>
                </a:solidFill>
              </a:rPr>
              <a:pPr>
                <a:spcBef>
                  <a:spcPct val="0"/>
                </a:spcBef>
                <a:buFontTx/>
                <a:buNone/>
              </a:pPr>
              <a:t>53</a:t>
            </a:fld>
            <a:endParaRPr lang="en-US" altLang="en-US" sz="1200" dirty="0">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 xmlns:a16="http://schemas.microsoft.com/office/drawing/2014/main" id="{10ACAA8C-8FA5-4AB5-AC21-1B0C84B176D0}"/>
              </a:ext>
            </a:extLst>
          </p:cNvPr>
          <p:cNvSpPr>
            <a:spLocks noGrp="1"/>
          </p:cNvSpPr>
          <p:nvPr>
            <p:ph type="title"/>
          </p:nvPr>
        </p:nvSpPr>
        <p:spPr>
          <a:xfrm>
            <a:off x="350838" y="168275"/>
            <a:ext cx="8229600" cy="1143000"/>
          </a:xfrm>
        </p:spPr>
        <p:txBody>
          <a:bodyPr/>
          <a:lstStyle/>
          <a:p>
            <a:pPr eaLnBrk="1" hangingPunct="1"/>
            <a:r>
              <a:rPr lang="en-GB" altLang="sr-Latn-RS" b="1" dirty="0" smtClean="0"/>
              <a:t>Etude de </a:t>
            </a:r>
            <a:r>
              <a:rPr lang="en-GB" altLang="sr-Latn-RS" b="1" dirty="0" err="1" smtClean="0"/>
              <a:t>cas</a:t>
            </a:r>
            <a:r>
              <a:rPr lang="en-GB" altLang="sr-Latn-RS" b="1" dirty="0" smtClean="0"/>
              <a:t> : champ </a:t>
            </a:r>
            <a:r>
              <a:rPr lang="en-GB" altLang="sr-Latn-RS" b="1" dirty="0" err="1" smtClean="0"/>
              <a:t>d’application</a:t>
            </a:r>
            <a:r>
              <a:rPr lang="en-GB" altLang="sr-Latn-RS" b="1" dirty="0" smtClean="0"/>
              <a:t> des </a:t>
            </a:r>
            <a:r>
              <a:rPr lang="en-GB" altLang="sr-Latn-RS" b="1" dirty="0" err="1" smtClean="0"/>
              <a:t>pouvoirs</a:t>
            </a:r>
            <a:endParaRPr lang="en-GB" altLang="sr-Latn-RS" b="1" dirty="0"/>
          </a:p>
        </p:txBody>
      </p:sp>
      <p:sp>
        <p:nvSpPr>
          <p:cNvPr id="113667" name="Slide Number Placeholder 1">
            <a:extLst>
              <a:ext uri="{FF2B5EF4-FFF2-40B4-BE49-F238E27FC236}">
                <a16:creationId xmlns="" xmlns:a16="http://schemas.microsoft.com/office/drawing/2014/main" id="{78E94E92-D6B4-4CEC-8BE1-F33046B9FD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5916CA7-BDBE-4684-B53B-4CA88084A921}" type="slidenum">
              <a:rPr lang="en-US" altLang="en-US" sz="1200" smtClean="0">
                <a:solidFill>
                  <a:srgbClr val="898989"/>
                </a:solidFill>
              </a:rPr>
              <a:pPr>
                <a:spcBef>
                  <a:spcPct val="0"/>
                </a:spcBef>
                <a:buFontTx/>
                <a:buNone/>
              </a:pPr>
              <a:t>54</a:t>
            </a:fld>
            <a:endParaRPr lang="en-US" altLang="en-US" sz="1200">
              <a:solidFill>
                <a:srgbClr val="898989"/>
              </a:solidFill>
            </a:endParaRPr>
          </a:p>
        </p:txBody>
      </p:sp>
      <p:sp>
        <p:nvSpPr>
          <p:cNvPr id="2" name="TextBox 1">
            <a:extLst>
              <a:ext uri="{FF2B5EF4-FFF2-40B4-BE49-F238E27FC236}">
                <a16:creationId xmlns="" xmlns:a16="http://schemas.microsoft.com/office/drawing/2014/main" id="{CFF93EDD-9EAD-4A61-8866-8D32C5FBD104}"/>
              </a:ext>
            </a:extLst>
          </p:cNvPr>
          <p:cNvSpPr txBox="1"/>
          <p:nvPr/>
        </p:nvSpPr>
        <p:spPr>
          <a:xfrm>
            <a:off x="350838" y="1479550"/>
            <a:ext cx="8140700" cy="5170646"/>
          </a:xfrm>
          <a:prstGeom prst="rect">
            <a:avLst/>
          </a:prstGeom>
          <a:noFill/>
        </p:spPr>
        <p:txBody>
          <a:bodyPr>
            <a:spAutoFit/>
          </a:bodyPr>
          <a:lstStyle/>
          <a:p>
            <a:pPr algn="just">
              <a:defRPr/>
            </a:pPr>
            <a:r>
              <a:rPr lang="en-US" sz="3000" dirty="0" err="1" smtClean="0">
                <a:latin typeface="+mj-lt"/>
              </a:rPr>
              <a:t>Exemples</a:t>
            </a:r>
            <a:r>
              <a:rPr lang="en-US" sz="3000" dirty="0">
                <a:latin typeface="+mj-lt"/>
              </a:rPr>
              <a:t>:</a:t>
            </a:r>
          </a:p>
          <a:p>
            <a:pPr marL="342900" indent="-342900">
              <a:buFontTx/>
              <a:buAutoNum type="arabicPeriod"/>
              <a:defRPr/>
            </a:pPr>
            <a:endParaRPr lang="en-US" sz="3000" dirty="0">
              <a:latin typeface="+mj-lt"/>
            </a:endParaRPr>
          </a:p>
          <a:p>
            <a:pPr marL="342900" indent="-342900">
              <a:buFontTx/>
              <a:buAutoNum type="arabicPeriod"/>
              <a:defRPr/>
            </a:pPr>
            <a:r>
              <a:rPr lang="fr-FR" sz="3000" dirty="0">
                <a:latin typeface="+mj-lt"/>
              </a:rPr>
              <a:t>Créer et conserver des images des données informatiques obtenues</a:t>
            </a:r>
            <a:r>
              <a:rPr lang="en-US" sz="3000" dirty="0" smtClean="0">
                <a:latin typeface="+mj-lt"/>
              </a:rPr>
              <a:t> </a:t>
            </a:r>
            <a:endParaRPr lang="en-GB" sz="3000" dirty="0">
              <a:latin typeface="+mj-lt"/>
            </a:endParaRPr>
          </a:p>
          <a:p>
            <a:pPr marL="342900" indent="-342900">
              <a:buFontTx/>
              <a:buAutoNum type="arabicPeriod"/>
              <a:defRPr/>
            </a:pPr>
            <a:endParaRPr lang="en-US" sz="3000" dirty="0">
              <a:latin typeface="+mj-lt"/>
            </a:endParaRPr>
          </a:p>
          <a:p>
            <a:pPr marL="342900" indent="-342900">
              <a:buFontTx/>
              <a:buAutoNum type="arabicPeriod"/>
              <a:defRPr/>
            </a:pPr>
            <a:r>
              <a:rPr lang="fr-FR" sz="3000" dirty="0">
                <a:latin typeface="+mj-lt"/>
              </a:rPr>
              <a:t>Ordonner que l'intégrité des données informatiques du serveur principal soit conservée</a:t>
            </a:r>
            <a:endParaRPr lang="en-US" sz="3000" dirty="0">
              <a:latin typeface="+mj-lt"/>
            </a:endParaRPr>
          </a:p>
          <a:p>
            <a:pPr marL="342900" indent="-342900" algn="just">
              <a:buFontTx/>
              <a:buAutoNum type="arabicPeriod"/>
              <a:defRPr/>
            </a:pPr>
            <a:endParaRPr lang="en-US" sz="3000" dirty="0">
              <a:latin typeface="+mj-lt"/>
            </a:endParaRPr>
          </a:p>
          <a:p>
            <a:pPr marL="342900" indent="-342900" algn="just">
              <a:buFontTx/>
              <a:buAutoNum type="arabicPeriod"/>
              <a:defRPr/>
            </a:pPr>
            <a:r>
              <a:rPr lang="fr-FR" sz="3000" dirty="0">
                <a:latin typeface="+mj-lt"/>
              </a:rPr>
              <a:t>Rendre inaccessibles les pages d'accès </a:t>
            </a:r>
            <a:r>
              <a:rPr lang="fr-FR" sz="3000" dirty="0" smtClean="0">
                <a:latin typeface="+mj-lt"/>
              </a:rPr>
              <a:t>informatique </a:t>
            </a:r>
            <a:r>
              <a:rPr lang="fr-FR" sz="3000" dirty="0">
                <a:latin typeface="+mj-lt"/>
              </a:rPr>
              <a:t>au compte bancaire n</a:t>
            </a:r>
            <a:r>
              <a:rPr lang="fr-FR" sz="3000" baseline="30000" dirty="0">
                <a:latin typeface="+mj-lt"/>
              </a:rPr>
              <a:t>o</a:t>
            </a:r>
            <a:r>
              <a:rPr lang="fr-FR" sz="3000" dirty="0">
                <a:latin typeface="+mj-lt"/>
              </a:rPr>
              <a:t> 23568974</a:t>
            </a:r>
            <a:endParaRPr lang="en-GB" sz="3000" dirty="0">
              <a:latin typeface="+mj-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 xmlns:a16="http://schemas.microsoft.com/office/drawing/2014/main" id="{C4EE4C6C-CEED-415F-9D17-B53388444E3D}"/>
              </a:ext>
            </a:extLst>
          </p:cNvPr>
          <p:cNvSpPr>
            <a:spLocks noGrp="1"/>
          </p:cNvSpPr>
          <p:nvPr>
            <p:ph type="title"/>
          </p:nvPr>
        </p:nvSpPr>
        <p:spPr>
          <a:xfrm>
            <a:off x="350838" y="12700"/>
            <a:ext cx="8229600" cy="1143000"/>
          </a:xfrm>
        </p:spPr>
        <p:txBody>
          <a:bodyPr/>
          <a:lstStyle/>
          <a:p>
            <a:pPr eaLnBrk="1" hangingPunct="1"/>
            <a:r>
              <a:rPr lang="en-GB" altLang="sr-Latn-RS" b="1" dirty="0" err="1" smtClean="0"/>
              <a:t>Durée</a:t>
            </a:r>
            <a:endParaRPr lang="en-GB" altLang="sr-Latn-RS" b="1" dirty="0"/>
          </a:p>
        </p:txBody>
      </p:sp>
      <p:sp>
        <p:nvSpPr>
          <p:cNvPr id="115715" name="Rectangle 3">
            <a:extLst>
              <a:ext uri="{FF2B5EF4-FFF2-40B4-BE49-F238E27FC236}">
                <a16:creationId xmlns="" xmlns:a16="http://schemas.microsoft.com/office/drawing/2014/main" id="{4BC004D6-9C61-4382-9D26-FBA2615628E8}"/>
              </a:ext>
            </a:extLst>
          </p:cNvPr>
          <p:cNvSpPr txBox="1">
            <a:spLocks/>
          </p:cNvSpPr>
          <p:nvPr/>
        </p:nvSpPr>
        <p:spPr bwMode="auto">
          <a:xfrm>
            <a:off x="481013" y="1006475"/>
            <a:ext cx="79692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Il convient d'</a:t>
            </a:r>
            <a:r>
              <a:rPr lang="fr-FR" altLang="sr-Latn-RS" sz="2600" b="1" dirty="0">
                <a:solidFill>
                  <a:srgbClr val="FF0000"/>
                </a:solidFill>
              </a:rPr>
              <a:t>indiquer clairement quand, combien de temps </a:t>
            </a:r>
            <a:r>
              <a:rPr lang="fr-FR" altLang="sr-Latn-RS" sz="2600" dirty="0"/>
              <a:t>et</a:t>
            </a:r>
            <a:r>
              <a:rPr lang="fr-FR" altLang="sr-Latn-RS" sz="2600" b="1" dirty="0"/>
              <a:t> </a:t>
            </a:r>
            <a:r>
              <a:rPr lang="fr-FR" altLang="sr-Latn-RS" sz="2600" b="1" dirty="0">
                <a:solidFill>
                  <a:srgbClr val="FF0000"/>
                </a:solidFill>
              </a:rPr>
              <a:t>à quelle fréquence</a:t>
            </a:r>
            <a:r>
              <a:rPr lang="fr-FR" altLang="sr-Latn-RS" sz="2600" dirty="0">
                <a:solidFill>
                  <a:srgbClr val="FF0000"/>
                </a:solidFill>
              </a:rPr>
              <a:t> </a:t>
            </a:r>
            <a:r>
              <a:rPr lang="fr-FR" altLang="sr-Latn-RS" sz="2600" dirty="0"/>
              <a:t>un pouvoir peut être exercé</a:t>
            </a:r>
            <a:endParaRPr lang="en-GB" altLang="sr-Latn-RS" sz="2600" dirty="0"/>
          </a:p>
          <a:p>
            <a:pPr algn="just" eaLnBrk="1" hangingPunct="1"/>
            <a:r>
              <a:rPr lang="en-GB" altLang="sr-Latn-RS" sz="2600" dirty="0" err="1" smtClean="0"/>
              <a:t>Exemples</a:t>
            </a:r>
            <a:r>
              <a:rPr lang="en-GB" altLang="sr-Latn-RS" sz="2600" dirty="0" smtClean="0"/>
              <a:t> :</a:t>
            </a:r>
            <a:endParaRPr lang="en-GB" altLang="sr-Latn-RS" sz="2600" dirty="0"/>
          </a:p>
          <a:p>
            <a:pPr lvl="1" algn="just" eaLnBrk="1" hangingPunct="1"/>
            <a:r>
              <a:rPr lang="fr-FR" altLang="sr-Latn-RS" sz="2600" b="1" dirty="0">
                <a:solidFill>
                  <a:srgbClr val="FF0000"/>
                </a:solidFill>
              </a:rPr>
              <a:t>Collecte en temps réel de données relatives au trafic </a:t>
            </a:r>
            <a:r>
              <a:rPr lang="fr-FR" altLang="sr-Latn-RS" sz="2600" dirty="0"/>
              <a:t>: liée à une communication précise et à un moment particulier</a:t>
            </a:r>
            <a:endParaRPr lang="en-GB" altLang="sr-Latn-RS" sz="2600" dirty="0"/>
          </a:p>
          <a:p>
            <a:pPr lvl="1" algn="just" eaLnBrk="1" hangingPunct="1"/>
            <a:r>
              <a:rPr lang="fr-FR" altLang="sr-Latn-RS" sz="2600" b="1" dirty="0">
                <a:solidFill>
                  <a:srgbClr val="FF0000"/>
                </a:solidFill>
              </a:rPr>
              <a:t>Interception de données relatives au contenu</a:t>
            </a:r>
            <a:r>
              <a:rPr lang="fr-FR" altLang="sr-Latn-RS" sz="2600" dirty="0">
                <a:solidFill>
                  <a:srgbClr val="FF0000"/>
                </a:solidFill>
              </a:rPr>
              <a:t> </a:t>
            </a:r>
            <a:r>
              <a:rPr lang="fr-FR" altLang="sr-Latn-RS" sz="2600" dirty="0"/>
              <a:t>: pour les trois premières communications entre X et Y, de 9h00 à 12h00</a:t>
            </a:r>
            <a:endParaRPr lang="en-GB" altLang="sr-Latn-RS" sz="2600" dirty="0"/>
          </a:p>
          <a:p>
            <a:pPr lvl="1" algn="just" eaLnBrk="1" hangingPunct="1"/>
            <a:r>
              <a:rPr lang="fr-FR" altLang="sr-Latn-RS" sz="2600" b="1" dirty="0">
                <a:solidFill>
                  <a:srgbClr val="FF0000"/>
                </a:solidFill>
              </a:rPr>
              <a:t>Saisie </a:t>
            </a:r>
            <a:r>
              <a:rPr lang="fr-FR" altLang="sr-Latn-RS" sz="2600" dirty="0"/>
              <a:t>: date/heure de la saisie</a:t>
            </a:r>
            <a:endParaRPr lang="en-GB" altLang="sr-Latn-RS" sz="2600" dirty="0"/>
          </a:p>
          <a:p>
            <a:pPr algn="just" eaLnBrk="1" hangingPunct="1"/>
            <a:r>
              <a:rPr lang="fr-FR" altLang="sr-Latn-RS" sz="2600" dirty="0"/>
              <a:t>Mécanisme et motifs de </a:t>
            </a:r>
            <a:r>
              <a:rPr lang="fr-FR" altLang="sr-Latn-RS" sz="2600" b="1" dirty="0">
                <a:solidFill>
                  <a:srgbClr val="FF0000"/>
                </a:solidFill>
              </a:rPr>
              <a:t>renouvellement de l'autorisation</a:t>
            </a:r>
            <a:endParaRPr lang="en-GB" altLang="sr-Latn-RS" sz="2600" b="1" dirty="0">
              <a:solidFill>
                <a:srgbClr val="FF0000"/>
              </a:solidFill>
            </a:endParaRPr>
          </a:p>
        </p:txBody>
      </p:sp>
      <p:sp>
        <p:nvSpPr>
          <p:cNvPr id="115716" name="Slide Number Placeholder 1">
            <a:extLst>
              <a:ext uri="{FF2B5EF4-FFF2-40B4-BE49-F238E27FC236}">
                <a16:creationId xmlns="" xmlns:a16="http://schemas.microsoft.com/office/drawing/2014/main" id="{BE11CDD9-E5D3-4AA1-8065-878F13F0635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0BCCFCD-CA71-4467-9222-22EC17008573}" type="slidenum">
              <a:rPr lang="en-US" altLang="en-US" sz="1200" smtClean="0">
                <a:solidFill>
                  <a:srgbClr val="898989"/>
                </a:solidFill>
              </a:rPr>
              <a:pPr>
                <a:spcBef>
                  <a:spcPct val="0"/>
                </a:spcBef>
                <a:buFontTx/>
                <a:buNone/>
              </a:pPr>
              <a:t>55</a:t>
            </a:fld>
            <a:endParaRPr lang="en-US" altLang="en-US" sz="1200">
              <a:solidFill>
                <a:srgbClr val="89898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 xmlns:a16="http://schemas.microsoft.com/office/drawing/2014/main" id="{1E84C3B2-EF0A-4B08-944F-326CA9D9D555}"/>
              </a:ext>
            </a:extLst>
          </p:cNvPr>
          <p:cNvSpPr>
            <a:spLocks noGrp="1"/>
          </p:cNvSpPr>
          <p:nvPr>
            <p:ph type="title"/>
          </p:nvPr>
        </p:nvSpPr>
        <p:spPr>
          <a:xfrm>
            <a:off x="350838" y="12700"/>
            <a:ext cx="8229600" cy="1143000"/>
          </a:xfrm>
        </p:spPr>
        <p:txBody>
          <a:bodyPr/>
          <a:lstStyle/>
          <a:p>
            <a:pPr eaLnBrk="1" hangingPunct="1"/>
            <a:r>
              <a:rPr lang="en-GB" altLang="sr-Latn-RS" b="1" dirty="0" smtClean="0"/>
              <a:t>Etude de </a:t>
            </a:r>
            <a:r>
              <a:rPr lang="en-GB" altLang="sr-Latn-RS" b="1" dirty="0" err="1" smtClean="0"/>
              <a:t>cas</a:t>
            </a:r>
            <a:r>
              <a:rPr lang="en-GB" altLang="sr-Latn-RS" b="1" dirty="0" smtClean="0"/>
              <a:t> : </a:t>
            </a:r>
            <a:r>
              <a:rPr lang="en-GB" altLang="sr-Latn-RS" b="1" dirty="0" err="1" smtClean="0"/>
              <a:t>durée</a:t>
            </a:r>
            <a:endParaRPr lang="en-GB" altLang="sr-Latn-RS" b="1" dirty="0"/>
          </a:p>
        </p:txBody>
      </p:sp>
      <p:sp>
        <p:nvSpPr>
          <p:cNvPr id="117763" name="Rectangle 3">
            <a:extLst>
              <a:ext uri="{FF2B5EF4-FFF2-40B4-BE49-F238E27FC236}">
                <a16:creationId xmlns="" xmlns:a16="http://schemas.microsoft.com/office/drawing/2014/main" id="{F998CC9E-5FEB-4C8C-A7F6-FAA962575F58}"/>
              </a:ext>
            </a:extLst>
          </p:cNvPr>
          <p:cNvSpPr txBox="1">
            <a:spLocks/>
          </p:cNvSpPr>
          <p:nvPr/>
        </p:nvSpPr>
        <p:spPr bwMode="auto">
          <a:xfrm>
            <a:off x="481013" y="1155700"/>
            <a:ext cx="79692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en-US" dirty="0"/>
              <a:t>La saisie doit être effectuée du 11 octobre 2017 à 20h00 au 12 octobre 2017 à 8h00</a:t>
            </a:r>
            <a:endParaRPr lang="en-US" altLang="en-US" dirty="0"/>
          </a:p>
          <a:p>
            <a:pPr algn="just" eaLnBrk="1" hangingPunct="1"/>
            <a:endParaRPr lang="en-US" altLang="en-US" dirty="0"/>
          </a:p>
          <a:p>
            <a:pPr algn="just" eaLnBrk="1" hangingPunct="1"/>
            <a:r>
              <a:rPr lang="fr-FR" altLang="en-US" dirty="0"/>
              <a:t>Durée de la saisie : 12 heures</a:t>
            </a:r>
            <a:r>
              <a:rPr lang="en-US" altLang="en-US" dirty="0" smtClean="0"/>
              <a:t> </a:t>
            </a:r>
            <a:endParaRPr lang="en-US" altLang="en-US" dirty="0"/>
          </a:p>
          <a:p>
            <a:pPr algn="just" eaLnBrk="1" hangingPunct="1"/>
            <a:endParaRPr lang="en-US" altLang="en-US" dirty="0"/>
          </a:p>
          <a:p>
            <a:pPr algn="just" eaLnBrk="1" hangingPunct="1"/>
            <a:r>
              <a:rPr lang="fr-FR" altLang="en-US" dirty="0"/>
              <a:t>Le compte bancaire doit être rendu inaccessible par des moyens informatiques pendant deux semaines à partir de la date de saisie</a:t>
            </a:r>
            <a:endParaRPr lang="en-US" altLang="en-US" dirty="0"/>
          </a:p>
        </p:txBody>
      </p:sp>
      <p:sp>
        <p:nvSpPr>
          <p:cNvPr id="117764" name="Slide Number Placeholder 1">
            <a:extLst>
              <a:ext uri="{FF2B5EF4-FFF2-40B4-BE49-F238E27FC236}">
                <a16:creationId xmlns="" xmlns:a16="http://schemas.microsoft.com/office/drawing/2014/main" id="{F6D587E0-D03F-4A3B-AC70-55CA2AA1AA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CBEC385-F0B1-411B-B39B-246FCEB5D801}" type="slidenum">
              <a:rPr lang="en-US" altLang="en-US" sz="1200" smtClean="0">
                <a:solidFill>
                  <a:srgbClr val="898989"/>
                </a:solidFill>
              </a:rPr>
              <a:pPr>
                <a:spcBef>
                  <a:spcPct val="0"/>
                </a:spcBef>
                <a:buFontTx/>
                <a:buNone/>
              </a:pPr>
              <a:t>56</a:t>
            </a:fld>
            <a:endParaRPr lang="en-US" altLang="en-US" sz="1200">
              <a:solidFill>
                <a:srgbClr val="89898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 xmlns:a16="http://schemas.microsoft.com/office/drawing/2014/main" id="{A2DB1E0E-7887-434F-B967-2A8C2179BB9D}"/>
              </a:ext>
            </a:extLst>
          </p:cNvPr>
          <p:cNvSpPr>
            <a:spLocks noGrp="1"/>
          </p:cNvSpPr>
          <p:nvPr>
            <p:ph type="title"/>
          </p:nvPr>
        </p:nvSpPr>
        <p:spPr>
          <a:xfrm>
            <a:off x="457200" y="168275"/>
            <a:ext cx="8229600" cy="1143000"/>
          </a:xfrm>
        </p:spPr>
        <p:txBody>
          <a:bodyPr/>
          <a:lstStyle/>
          <a:p>
            <a:pPr eaLnBrk="1" hangingPunct="1"/>
            <a:r>
              <a:rPr lang="fr-FR" altLang="sr-Latn-RS" b="1" dirty="0" smtClean="0"/>
              <a:t>Mécanisme de mise en œuvre</a:t>
            </a:r>
            <a:endParaRPr lang="fr-FR" altLang="sr-Latn-RS" b="1" dirty="0"/>
          </a:p>
        </p:txBody>
      </p:sp>
      <p:sp>
        <p:nvSpPr>
          <p:cNvPr id="119811" name="Rectangle 3">
            <a:extLst>
              <a:ext uri="{FF2B5EF4-FFF2-40B4-BE49-F238E27FC236}">
                <a16:creationId xmlns="" xmlns:a16="http://schemas.microsoft.com/office/drawing/2014/main" id="{8260A896-9B87-42B8-BEE5-0F8B16175D40}"/>
              </a:ext>
            </a:extLst>
          </p:cNvPr>
          <p:cNvSpPr txBox="1">
            <a:spLocks/>
          </p:cNvSpPr>
          <p:nvPr/>
        </p:nvSpPr>
        <p:spPr bwMode="auto">
          <a:xfrm>
            <a:off x="457200" y="1144588"/>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500" dirty="0"/>
              <a:t>L'autorisation doit fournir un mécanisme de </a:t>
            </a:r>
            <a:r>
              <a:rPr lang="fr-FR" altLang="sr-Latn-RS" sz="2500" b="1" dirty="0">
                <a:solidFill>
                  <a:srgbClr val="FF0000"/>
                </a:solidFill>
              </a:rPr>
              <a:t>mise en œuvre</a:t>
            </a:r>
            <a:r>
              <a:rPr lang="fr-FR" altLang="sr-Latn-RS" sz="2500" dirty="0"/>
              <a:t> du pouvoir</a:t>
            </a:r>
            <a:endParaRPr lang="en-GB" altLang="sr-Latn-RS" sz="2500" dirty="0"/>
          </a:p>
          <a:p>
            <a:pPr algn="just" eaLnBrk="1" hangingPunct="1"/>
            <a:endParaRPr lang="en-GB" altLang="sr-Latn-RS" sz="2500" dirty="0"/>
          </a:p>
          <a:p>
            <a:pPr algn="just" eaLnBrk="1" hangingPunct="1"/>
            <a:r>
              <a:rPr lang="fr-FR" altLang="sr-Latn-RS" sz="2500" dirty="0"/>
              <a:t>Le mécanisme peut comprendre une ou plusieurs des mesures suivantes </a:t>
            </a:r>
            <a:r>
              <a:rPr lang="en-GB" altLang="sr-Latn-RS" sz="2500" dirty="0" smtClean="0"/>
              <a:t>:</a:t>
            </a:r>
            <a:endParaRPr lang="en-GB" altLang="sr-Latn-RS" sz="2500" dirty="0"/>
          </a:p>
          <a:p>
            <a:pPr lvl="1" algn="just" eaLnBrk="1" hangingPunct="1"/>
            <a:r>
              <a:rPr lang="fr-FR" altLang="sr-Latn-RS" sz="2500" dirty="0"/>
              <a:t>Obligation pour le procureur de </a:t>
            </a:r>
            <a:r>
              <a:rPr lang="fr-FR" altLang="sr-Latn-RS" sz="2500" b="1" dirty="0">
                <a:solidFill>
                  <a:srgbClr val="FF0000"/>
                </a:solidFill>
              </a:rPr>
              <a:t>faire rapport périodiquement </a:t>
            </a:r>
            <a:r>
              <a:rPr lang="fr-FR" altLang="sr-Latn-RS" sz="2500" dirty="0"/>
              <a:t>au tribunal</a:t>
            </a:r>
            <a:endParaRPr lang="en-GB" altLang="sr-Latn-RS" sz="2500" b="1" dirty="0">
              <a:solidFill>
                <a:srgbClr val="FF0000"/>
              </a:solidFill>
            </a:endParaRPr>
          </a:p>
          <a:p>
            <a:pPr lvl="1" algn="just" eaLnBrk="1" hangingPunct="1"/>
            <a:r>
              <a:rPr lang="fr-FR" altLang="sr-Latn-RS" sz="2500" b="1" dirty="0">
                <a:solidFill>
                  <a:srgbClr val="FF0000"/>
                </a:solidFill>
              </a:rPr>
              <a:t>Supervision directe </a:t>
            </a:r>
            <a:r>
              <a:rPr lang="fr-FR" altLang="sr-Latn-RS" sz="2500" dirty="0"/>
              <a:t>de l'exécution des pouvoirs par le tribunal</a:t>
            </a:r>
            <a:r>
              <a:rPr lang="en-GB" altLang="sr-Latn-RS" sz="2500" dirty="0" smtClean="0"/>
              <a:t> </a:t>
            </a:r>
            <a:endParaRPr lang="en-GB" altLang="sr-Latn-RS" sz="2500" dirty="0"/>
          </a:p>
          <a:p>
            <a:pPr lvl="1" algn="just" eaLnBrk="1" hangingPunct="1"/>
            <a:r>
              <a:rPr lang="fr-FR" altLang="sr-Latn-RS" sz="2500" b="1" dirty="0">
                <a:solidFill>
                  <a:srgbClr val="FF0000"/>
                </a:solidFill>
              </a:rPr>
              <a:t>Mise en œuvre autonome </a:t>
            </a:r>
            <a:r>
              <a:rPr lang="fr-FR" altLang="sr-Latn-RS" sz="2500" dirty="0"/>
              <a:t>(dans le cas d'une divulgation partielle, l'autorisation peut exiger la mise en œuvre d'un service automatique par des fournisseurs de services supplémentaires)</a:t>
            </a:r>
            <a:endParaRPr lang="en-GB" altLang="sr-Latn-RS" sz="2500" dirty="0"/>
          </a:p>
          <a:p>
            <a:pPr lvl="1" algn="just" eaLnBrk="1" hangingPunct="1"/>
            <a:endParaRPr lang="en-GB" altLang="sr-Latn-RS" sz="2500" dirty="0"/>
          </a:p>
        </p:txBody>
      </p:sp>
      <p:sp>
        <p:nvSpPr>
          <p:cNvPr id="119812" name="Slide Number Placeholder 1">
            <a:extLst>
              <a:ext uri="{FF2B5EF4-FFF2-40B4-BE49-F238E27FC236}">
                <a16:creationId xmlns="" xmlns:a16="http://schemas.microsoft.com/office/drawing/2014/main" id="{EE397145-CA63-4659-B06B-AE09A3E459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8BBBE2D-F046-43E5-9E93-451FEBE61C6C}" type="slidenum">
              <a:rPr lang="en-US" altLang="en-US" sz="1200" smtClean="0">
                <a:solidFill>
                  <a:srgbClr val="898989"/>
                </a:solidFill>
              </a:rPr>
              <a:pPr>
                <a:spcBef>
                  <a:spcPct val="0"/>
                </a:spcBef>
                <a:buFontTx/>
                <a:buNone/>
              </a:pPr>
              <a:t>57</a:t>
            </a:fld>
            <a:endParaRPr lang="en-US" altLang="en-US" sz="1200">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 xmlns:a16="http://schemas.microsoft.com/office/drawing/2014/main" id="{6B18FCD5-8863-4AB4-896D-E92A10186CF2}"/>
              </a:ext>
            </a:extLst>
          </p:cNvPr>
          <p:cNvSpPr>
            <a:spLocks noGrp="1"/>
          </p:cNvSpPr>
          <p:nvPr>
            <p:ph type="title"/>
          </p:nvPr>
        </p:nvSpPr>
        <p:spPr>
          <a:xfrm>
            <a:off x="457200" y="168275"/>
            <a:ext cx="8229600" cy="1143000"/>
          </a:xfrm>
        </p:spPr>
        <p:txBody>
          <a:bodyPr/>
          <a:lstStyle/>
          <a:p>
            <a:pPr eaLnBrk="1" hangingPunct="1"/>
            <a:r>
              <a:rPr lang="en-GB" altLang="sr-Latn-RS" b="1" dirty="0" err="1" smtClean="0"/>
              <a:t>Exercice</a:t>
            </a:r>
            <a:r>
              <a:rPr lang="en-GB" altLang="sr-Latn-RS" b="1" dirty="0" smtClean="0"/>
              <a:t> du </a:t>
            </a:r>
            <a:r>
              <a:rPr lang="en-GB" altLang="sr-Latn-RS" b="1" dirty="0" err="1" smtClean="0"/>
              <a:t>pouvoir</a:t>
            </a:r>
            <a:endParaRPr lang="en-GB" altLang="sr-Latn-RS" b="1" dirty="0"/>
          </a:p>
        </p:txBody>
      </p:sp>
      <p:sp>
        <p:nvSpPr>
          <p:cNvPr id="121859" name="Rectangle 3">
            <a:extLst>
              <a:ext uri="{FF2B5EF4-FFF2-40B4-BE49-F238E27FC236}">
                <a16:creationId xmlns="" xmlns:a16="http://schemas.microsoft.com/office/drawing/2014/main" id="{35DD5B69-09DD-4153-BACB-8C62A9DD9027}"/>
              </a:ext>
            </a:extLst>
          </p:cNvPr>
          <p:cNvSpPr txBox="1">
            <a:spLocks/>
          </p:cNvSpPr>
          <p:nvPr/>
        </p:nvSpPr>
        <p:spPr bwMode="auto">
          <a:xfrm>
            <a:off x="457200" y="1144588"/>
            <a:ext cx="8229600" cy="4699000"/>
          </a:xfrm>
          <a:prstGeom prst="rect">
            <a:avLst/>
          </a:prstGeom>
          <a:noFill/>
          <a:ln>
            <a:noFill/>
          </a:ln>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700" dirty="0" err="1"/>
              <a:t>L'autorisation</a:t>
            </a:r>
            <a:r>
              <a:rPr lang="en-GB" altLang="sr-Latn-RS" sz="2700" dirty="0"/>
              <a:t> </a:t>
            </a:r>
            <a:r>
              <a:rPr lang="en-GB" altLang="sr-Latn-RS" sz="2700" dirty="0" err="1"/>
              <a:t>doit</a:t>
            </a:r>
            <a:r>
              <a:rPr lang="en-GB" altLang="sr-Latn-RS" sz="2700" dirty="0"/>
              <a:t> </a:t>
            </a:r>
            <a:r>
              <a:rPr lang="en-GB" altLang="sr-Latn-RS" sz="2700" dirty="0" err="1"/>
              <a:t>préciser</a:t>
            </a:r>
            <a:r>
              <a:rPr lang="en-GB" altLang="sr-Latn-RS" sz="2700" dirty="0"/>
              <a:t> :</a:t>
            </a:r>
            <a:endParaRPr lang="en-GB" altLang="sr-Latn-RS" sz="2700" dirty="0" smtClean="0"/>
          </a:p>
          <a:p>
            <a:pPr lvl="1" algn="just" eaLnBrk="1" hangingPunct="1"/>
            <a:r>
              <a:rPr lang="fr-FR" altLang="sr-Latn-RS" sz="2700" b="1" dirty="0">
                <a:solidFill>
                  <a:srgbClr val="FF0000"/>
                </a:solidFill>
              </a:rPr>
              <a:t>Qui exercera </a:t>
            </a:r>
            <a:r>
              <a:rPr lang="fr-FR" altLang="sr-Latn-RS" sz="2700" dirty="0"/>
              <a:t>le pouvoir (l'exécutant)</a:t>
            </a:r>
            <a:endParaRPr lang="en-GB" altLang="sr-Latn-RS" sz="2700" dirty="0" smtClean="0"/>
          </a:p>
          <a:p>
            <a:pPr lvl="1" algn="just" eaLnBrk="1" hangingPunct="1"/>
            <a:r>
              <a:rPr lang="fr-FR" altLang="sr-Latn-RS" sz="2700" b="1" dirty="0">
                <a:solidFill>
                  <a:srgbClr val="FF0000"/>
                </a:solidFill>
              </a:rPr>
              <a:t>Qui peut accompagner </a:t>
            </a:r>
            <a:r>
              <a:rPr lang="fr-FR" altLang="sr-Latn-RS" sz="2700" dirty="0"/>
              <a:t>l'exécutant pour l'assister</a:t>
            </a:r>
            <a:r>
              <a:rPr lang="fr-FR" altLang="sr-Latn-RS" sz="2700" b="1" dirty="0">
                <a:solidFill>
                  <a:srgbClr val="FF0000"/>
                </a:solidFill>
              </a:rPr>
              <a:t> </a:t>
            </a:r>
            <a:r>
              <a:rPr lang="en-GB" altLang="sr-Latn-RS" sz="2700" dirty="0" smtClean="0"/>
              <a:t>:</a:t>
            </a:r>
          </a:p>
          <a:p>
            <a:pPr lvl="2" algn="just" eaLnBrk="1" hangingPunct="1"/>
            <a:r>
              <a:rPr lang="fr-FR" altLang="sr-Latn-RS" sz="2700" b="1" dirty="0">
                <a:solidFill>
                  <a:srgbClr val="FF0000"/>
                </a:solidFill>
              </a:rPr>
              <a:t>Autres</a:t>
            </a:r>
            <a:r>
              <a:rPr lang="fr-FR" altLang="sr-Latn-RS" sz="2700" dirty="0">
                <a:solidFill>
                  <a:srgbClr val="FF0000"/>
                </a:solidFill>
              </a:rPr>
              <a:t> </a:t>
            </a:r>
            <a:r>
              <a:rPr lang="fr-FR" altLang="sr-Latn-RS" sz="2700" dirty="0"/>
              <a:t>membres des </a:t>
            </a:r>
            <a:r>
              <a:rPr lang="fr-FR" altLang="sr-Latn-RS" sz="2700" b="1" dirty="0">
                <a:solidFill>
                  <a:srgbClr val="FF0000"/>
                </a:solidFill>
              </a:rPr>
              <a:t>services de répression</a:t>
            </a:r>
            <a:endParaRPr lang="en-GB" altLang="sr-Latn-RS" sz="2700" b="1" dirty="0" smtClean="0">
              <a:solidFill>
                <a:srgbClr val="FF0000"/>
              </a:solidFill>
            </a:endParaRPr>
          </a:p>
          <a:p>
            <a:pPr lvl="2" algn="just" eaLnBrk="1" hangingPunct="1"/>
            <a:r>
              <a:rPr lang="en-GB" altLang="sr-Latn-RS" sz="2700" b="1" dirty="0">
                <a:solidFill>
                  <a:srgbClr val="FF0000"/>
                </a:solidFill>
              </a:rPr>
              <a:t>Experts forensiques</a:t>
            </a:r>
            <a:endParaRPr lang="en-GB" altLang="sr-Latn-RS" sz="2700" b="1" dirty="0" smtClean="0">
              <a:solidFill>
                <a:srgbClr val="FF0000"/>
              </a:solidFill>
            </a:endParaRPr>
          </a:p>
          <a:p>
            <a:pPr lvl="2" algn="just" eaLnBrk="1" hangingPunct="1"/>
            <a:r>
              <a:rPr lang="fr-FR" altLang="sr-Latn-RS" sz="2700" b="1" dirty="0">
                <a:solidFill>
                  <a:srgbClr val="FF0000"/>
                </a:solidFill>
              </a:rPr>
              <a:t>Autres personnes </a:t>
            </a:r>
            <a:r>
              <a:rPr lang="fr-FR" altLang="sr-Latn-RS" sz="2700" dirty="0"/>
              <a:t>ayant des connaissances sur le fonctionnement des ordinateurs/sur les codes d'accès</a:t>
            </a:r>
            <a:endParaRPr lang="en-GB" altLang="sr-Latn-RS" sz="2700" dirty="0" smtClean="0"/>
          </a:p>
          <a:p>
            <a:pPr lvl="1" algn="just" eaLnBrk="1" hangingPunct="1"/>
            <a:r>
              <a:rPr lang="fr-FR" altLang="sr-Latn-RS" sz="2700" dirty="0"/>
              <a:t>Si </a:t>
            </a:r>
            <a:r>
              <a:rPr lang="fr-FR" altLang="sr-Latn-RS" sz="2700" b="1" dirty="0">
                <a:solidFill>
                  <a:srgbClr val="FF0000"/>
                </a:solidFill>
              </a:rPr>
              <a:t>l'exercice du pouvoir </a:t>
            </a:r>
            <a:r>
              <a:rPr lang="fr-FR" altLang="sr-Latn-RS" sz="2700" dirty="0"/>
              <a:t>est </a:t>
            </a:r>
            <a:r>
              <a:rPr lang="fr-FR" altLang="sr-Latn-RS" sz="2700" b="1" dirty="0">
                <a:solidFill>
                  <a:srgbClr val="FF0000"/>
                </a:solidFill>
              </a:rPr>
              <a:t>confidentiel</a:t>
            </a:r>
            <a:endParaRPr lang="en-GB" altLang="sr-Latn-RS" sz="2700" b="1" dirty="0" smtClean="0">
              <a:solidFill>
                <a:srgbClr val="FF0000"/>
              </a:solidFill>
            </a:endParaRPr>
          </a:p>
          <a:p>
            <a:pPr lvl="1" algn="just" eaLnBrk="1" hangingPunct="1"/>
            <a:r>
              <a:rPr lang="fr-FR" altLang="sr-Latn-RS" sz="2700" b="1" dirty="0">
                <a:solidFill>
                  <a:srgbClr val="FF0000"/>
                </a:solidFill>
              </a:rPr>
              <a:t>Les exigences à remplir après </a:t>
            </a:r>
            <a:r>
              <a:rPr lang="fr-FR" altLang="sr-Latn-RS" sz="2700" dirty="0"/>
              <a:t>que</a:t>
            </a:r>
            <a:r>
              <a:rPr lang="fr-FR" altLang="sr-Latn-RS" sz="2700" b="1" dirty="0"/>
              <a:t> </a:t>
            </a:r>
            <a:r>
              <a:rPr lang="fr-FR" altLang="sr-Latn-RS" sz="2700" b="1" dirty="0">
                <a:solidFill>
                  <a:srgbClr val="FF0000"/>
                </a:solidFill>
              </a:rPr>
              <a:t>le pouvoir </a:t>
            </a:r>
            <a:r>
              <a:rPr lang="fr-FR" altLang="sr-Latn-RS" sz="2700" dirty="0"/>
              <a:t>a été exécuté (par ex., faire rapport à l'autorité compétente)</a:t>
            </a:r>
            <a:endParaRPr lang="en-GB" altLang="sr-Latn-RS" sz="2700" dirty="0"/>
          </a:p>
        </p:txBody>
      </p:sp>
      <p:sp>
        <p:nvSpPr>
          <p:cNvPr id="121860" name="Slide Number Placeholder 1">
            <a:extLst>
              <a:ext uri="{FF2B5EF4-FFF2-40B4-BE49-F238E27FC236}">
                <a16:creationId xmlns="" xmlns:a16="http://schemas.microsoft.com/office/drawing/2014/main" id="{184FAC6B-BCFE-474F-BE6B-719CFF553F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3E49FD9-46D9-4A80-AEFD-BC35BA53C1D2}" type="slidenum">
              <a:rPr lang="en-US" altLang="en-US" sz="1200" smtClean="0">
                <a:solidFill>
                  <a:srgbClr val="898989"/>
                </a:solidFill>
              </a:rPr>
              <a:pPr>
                <a:spcBef>
                  <a:spcPct val="0"/>
                </a:spcBef>
                <a:buFontTx/>
                <a:buNone/>
              </a:pPr>
              <a:t>58</a:t>
            </a:fld>
            <a:endParaRPr lang="en-US" altLang="en-US" sz="1200" dirty="0">
              <a:solidFill>
                <a:srgbClr val="89898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 xmlns:a16="http://schemas.microsoft.com/office/drawing/2014/main" id="{3068AF25-7C8F-455E-B6F2-2775FB57A76D}"/>
              </a:ext>
            </a:extLst>
          </p:cNvPr>
          <p:cNvSpPr>
            <a:spLocks noGrp="1"/>
          </p:cNvSpPr>
          <p:nvPr>
            <p:ph type="title"/>
          </p:nvPr>
        </p:nvSpPr>
        <p:spPr>
          <a:xfrm>
            <a:off x="457200" y="168275"/>
            <a:ext cx="8229600" cy="1143000"/>
          </a:xfrm>
        </p:spPr>
        <p:txBody>
          <a:bodyPr/>
          <a:lstStyle/>
          <a:p>
            <a:pPr eaLnBrk="1" hangingPunct="1"/>
            <a:r>
              <a:rPr lang="en-GB" altLang="sr-Latn-RS" b="1" dirty="0" smtClean="0"/>
              <a:t>Assistance</a:t>
            </a:r>
            <a:endParaRPr lang="en-GB" altLang="sr-Latn-RS" b="1" dirty="0"/>
          </a:p>
        </p:txBody>
      </p:sp>
      <p:sp>
        <p:nvSpPr>
          <p:cNvPr id="123907" name="Rectangle 3">
            <a:extLst>
              <a:ext uri="{FF2B5EF4-FFF2-40B4-BE49-F238E27FC236}">
                <a16:creationId xmlns="" xmlns:a16="http://schemas.microsoft.com/office/drawing/2014/main" id="{EFEC4CF5-A8B6-4548-8F36-C026483842BA}"/>
              </a:ext>
            </a:extLst>
          </p:cNvPr>
          <p:cNvSpPr txBox="1">
            <a:spLocks/>
          </p:cNvSpPr>
          <p:nvPr/>
        </p:nvSpPr>
        <p:spPr bwMode="auto">
          <a:xfrm>
            <a:off x="457200" y="1144588"/>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800" dirty="0" err="1"/>
              <a:t>L'autorisation</a:t>
            </a:r>
            <a:r>
              <a:rPr lang="en-GB" altLang="sr-Latn-RS" sz="2800" dirty="0"/>
              <a:t> </a:t>
            </a:r>
            <a:r>
              <a:rPr lang="en-GB" altLang="sr-Latn-RS" sz="2800" dirty="0" err="1"/>
              <a:t>peut</a:t>
            </a:r>
            <a:r>
              <a:rPr lang="en-GB" altLang="sr-Latn-RS" sz="2800" dirty="0"/>
              <a:t> </a:t>
            </a:r>
            <a:r>
              <a:rPr lang="en-GB" altLang="sr-Latn-RS" sz="2800" dirty="0" err="1"/>
              <a:t>préciser</a:t>
            </a:r>
            <a:r>
              <a:rPr lang="en-GB" altLang="sr-Latn-RS" sz="2800" dirty="0"/>
              <a:t> :</a:t>
            </a:r>
          </a:p>
          <a:p>
            <a:pPr lvl="1" algn="just" eaLnBrk="1" hangingPunct="1">
              <a:buFont typeface="Wingdings" panose="05000000000000000000" pitchFamily="2" charset="2"/>
              <a:buChar char="Ø"/>
            </a:pPr>
            <a:r>
              <a:rPr lang="fr-FR" altLang="sr-Latn-RS" dirty="0" smtClean="0"/>
              <a:t>si </a:t>
            </a:r>
            <a:r>
              <a:rPr lang="fr-FR" altLang="sr-Latn-RS" dirty="0"/>
              <a:t>un </a:t>
            </a:r>
            <a:r>
              <a:rPr lang="fr-FR" altLang="sr-Latn-RS" b="1" dirty="0">
                <a:solidFill>
                  <a:srgbClr val="FF0000"/>
                </a:solidFill>
              </a:rPr>
              <a:t>fournisseur de services </a:t>
            </a:r>
            <a:r>
              <a:rPr lang="fr-FR" altLang="sr-Latn-RS" dirty="0"/>
              <a:t>ou une </a:t>
            </a:r>
            <a:r>
              <a:rPr lang="fr-FR" altLang="sr-Latn-RS" b="1" dirty="0">
                <a:solidFill>
                  <a:srgbClr val="FF0000"/>
                </a:solidFill>
              </a:rPr>
              <a:t>autre personne</a:t>
            </a:r>
            <a:r>
              <a:rPr lang="fr-FR" altLang="sr-Latn-RS" dirty="0"/>
              <a:t> doit </a:t>
            </a:r>
            <a:r>
              <a:rPr lang="fr-FR" altLang="sr-Latn-RS" b="1" dirty="0">
                <a:solidFill>
                  <a:srgbClr val="FF0000"/>
                </a:solidFill>
              </a:rPr>
              <a:t>fournir une assistance </a:t>
            </a:r>
            <a:r>
              <a:rPr lang="fr-FR" altLang="sr-Latn-RS" dirty="0"/>
              <a:t>lors de </a:t>
            </a:r>
            <a:r>
              <a:rPr lang="fr-FR" altLang="sr-Latn-RS" dirty="0" smtClean="0"/>
              <a:t>l'exercice </a:t>
            </a:r>
            <a:r>
              <a:rPr lang="fr-FR" altLang="sr-Latn-RS" dirty="0"/>
              <a:t>du pouvoir procédural</a:t>
            </a:r>
            <a:endParaRPr lang="en-GB" altLang="sr-Latn-RS" dirty="0"/>
          </a:p>
          <a:p>
            <a:pPr lvl="1" algn="just" eaLnBrk="1" hangingPunct="1">
              <a:buFont typeface="Wingdings" panose="05000000000000000000" pitchFamily="2" charset="2"/>
              <a:buChar char="Ø"/>
            </a:pPr>
            <a:r>
              <a:rPr lang="fr-FR" altLang="sr-Latn-RS" dirty="0" smtClean="0"/>
              <a:t>des directives </a:t>
            </a:r>
            <a:r>
              <a:rPr lang="fr-FR" altLang="sr-Latn-RS" dirty="0"/>
              <a:t>pour que les personnes compétentes </a:t>
            </a:r>
            <a:r>
              <a:rPr lang="fr-FR" altLang="sr-Latn-RS" b="1" dirty="0">
                <a:solidFill>
                  <a:srgbClr val="FF0000"/>
                </a:solidFill>
              </a:rPr>
              <a:t>fournissent</a:t>
            </a:r>
            <a:r>
              <a:rPr lang="fr-FR" altLang="sr-Latn-RS" dirty="0">
                <a:solidFill>
                  <a:srgbClr val="FF0000"/>
                </a:solidFill>
              </a:rPr>
              <a:t> </a:t>
            </a:r>
            <a:r>
              <a:rPr lang="fr-FR" altLang="sr-Latn-RS" dirty="0"/>
              <a:t>des </a:t>
            </a:r>
            <a:r>
              <a:rPr lang="fr-FR" altLang="sr-Latn-RS" b="1" dirty="0">
                <a:solidFill>
                  <a:srgbClr val="FF0000"/>
                </a:solidFill>
              </a:rPr>
              <a:t>informations</a:t>
            </a:r>
            <a:r>
              <a:rPr lang="fr-FR" altLang="sr-Latn-RS" dirty="0"/>
              <a:t>, des </a:t>
            </a:r>
            <a:r>
              <a:rPr lang="fr-FR" altLang="sr-Latn-RS" b="1" dirty="0">
                <a:solidFill>
                  <a:srgbClr val="FF0000"/>
                </a:solidFill>
              </a:rPr>
              <a:t>équipements</a:t>
            </a:r>
            <a:r>
              <a:rPr lang="fr-FR" altLang="sr-Latn-RS" dirty="0">
                <a:solidFill>
                  <a:srgbClr val="FF0000"/>
                </a:solidFill>
              </a:rPr>
              <a:t> </a:t>
            </a:r>
            <a:r>
              <a:rPr lang="fr-FR" altLang="sr-Latn-RS" dirty="0"/>
              <a:t>ou une </a:t>
            </a:r>
            <a:r>
              <a:rPr lang="fr-FR" altLang="sr-Latn-RS" b="1" dirty="0">
                <a:solidFill>
                  <a:srgbClr val="FF0000"/>
                </a:solidFill>
              </a:rPr>
              <a:t>assistance technique</a:t>
            </a:r>
            <a:endParaRPr lang="en-US" altLang="sr-Latn-RS" b="1" dirty="0">
              <a:solidFill>
                <a:srgbClr val="FF0000"/>
              </a:solidFill>
            </a:endParaRPr>
          </a:p>
          <a:p>
            <a:pPr lvl="1" algn="just" eaLnBrk="1" hangingPunct="1">
              <a:buFont typeface="Wingdings" panose="05000000000000000000" pitchFamily="2" charset="2"/>
              <a:buChar char="Ø"/>
            </a:pPr>
            <a:r>
              <a:rPr lang="en-US" altLang="sr-Latn-RS" dirty="0" smtClean="0"/>
              <a:t>que </a:t>
            </a:r>
            <a:r>
              <a:rPr lang="en-US" altLang="sr-Latn-RS" dirty="0" err="1"/>
              <a:t>l'assistance</a:t>
            </a:r>
            <a:r>
              <a:rPr lang="en-US" altLang="sr-Latn-RS" dirty="0"/>
              <a:t> </a:t>
            </a:r>
            <a:r>
              <a:rPr lang="en-US" altLang="sr-Latn-RS" dirty="0" err="1"/>
              <a:t>doit</a:t>
            </a:r>
            <a:r>
              <a:rPr lang="en-US" altLang="sr-Latn-RS" dirty="0"/>
              <a:t> </a:t>
            </a:r>
            <a:r>
              <a:rPr lang="en-US" altLang="sr-Latn-RS" dirty="0" err="1"/>
              <a:t>être</a:t>
            </a:r>
            <a:r>
              <a:rPr lang="en-US" altLang="sr-Latn-RS" dirty="0"/>
              <a:t> :</a:t>
            </a:r>
          </a:p>
          <a:p>
            <a:pPr lvl="2" algn="just" eaLnBrk="1" hangingPunct="1">
              <a:buFont typeface="Wingdings" panose="05000000000000000000" pitchFamily="2" charset="2"/>
              <a:buChar char="Ø"/>
            </a:pPr>
            <a:r>
              <a:rPr lang="en-US" altLang="sr-Latn-RS" sz="2800" b="1" dirty="0" err="1" smtClean="0">
                <a:solidFill>
                  <a:srgbClr val="FF0000"/>
                </a:solidFill>
              </a:rPr>
              <a:t>raisonnablement</a:t>
            </a:r>
            <a:r>
              <a:rPr lang="en-US" altLang="sr-Latn-RS" sz="2800" b="1" dirty="0" smtClean="0">
                <a:solidFill>
                  <a:srgbClr val="FF0000"/>
                </a:solidFill>
              </a:rPr>
              <a:t> </a:t>
            </a:r>
            <a:r>
              <a:rPr lang="en-US" altLang="sr-Latn-RS" sz="2800" b="1" dirty="0" err="1">
                <a:solidFill>
                  <a:srgbClr val="FF0000"/>
                </a:solidFill>
              </a:rPr>
              <a:t>discrète</a:t>
            </a:r>
            <a:endParaRPr lang="en-US" altLang="sr-Latn-RS" sz="2800" b="1" dirty="0">
              <a:solidFill>
                <a:srgbClr val="FF0000"/>
              </a:solidFill>
            </a:endParaRPr>
          </a:p>
          <a:p>
            <a:pPr lvl="2" algn="just" eaLnBrk="1" hangingPunct="1">
              <a:buFont typeface="Wingdings" panose="05000000000000000000" pitchFamily="2" charset="2"/>
              <a:buChar char="Ø"/>
            </a:pPr>
            <a:r>
              <a:rPr lang="fr-FR" altLang="sr-Latn-RS" sz="2800" dirty="0" smtClean="0"/>
              <a:t>apportée </a:t>
            </a:r>
            <a:r>
              <a:rPr lang="fr-FR" altLang="sr-Latn-RS" sz="2800" b="1" dirty="0">
                <a:solidFill>
                  <a:srgbClr val="FF0000"/>
                </a:solidFill>
              </a:rPr>
              <a:t>en perturbant le moins possible </a:t>
            </a:r>
            <a:r>
              <a:rPr lang="fr-FR" altLang="sr-Latn-RS" sz="2800" dirty="0"/>
              <a:t>les services fournis à la partie concernée par la mesure</a:t>
            </a:r>
            <a:endParaRPr lang="en-US" altLang="sr-Latn-RS" sz="2800" dirty="0"/>
          </a:p>
        </p:txBody>
      </p:sp>
      <p:sp>
        <p:nvSpPr>
          <p:cNvPr id="123908" name="Slide Number Placeholder 1">
            <a:extLst>
              <a:ext uri="{FF2B5EF4-FFF2-40B4-BE49-F238E27FC236}">
                <a16:creationId xmlns="" xmlns:a16="http://schemas.microsoft.com/office/drawing/2014/main" id="{D7661457-EF97-4619-87BC-BC0E80295F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3429258-02A0-43F2-9FC2-4EF3900E773E}" type="slidenum">
              <a:rPr lang="en-US" altLang="en-US" sz="1200" smtClean="0">
                <a:solidFill>
                  <a:srgbClr val="898989"/>
                </a:solidFill>
              </a:rPr>
              <a:pPr>
                <a:spcBef>
                  <a:spcPct val="0"/>
                </a:spcBef>
                <a:buFontTx/>
                <a:buNone/>
              </a:pPr>
              <a:t>59</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2F6A1951-88DC-4C0F-AC29-5AD34910F442}"/>
              </a:ext>
            </a:extLst>
          </p:cNvPr>
          <p:cNvSpPr>
            <a:spLocks noGrp="1"/>
          </p:cNvSpPr>
          <p:nvPr>
            <p:ph type="title"/>
          </p:nvPr>
        </p:nvSpPr>
        <p:spPr>
          <a:xfrm>
            <a:off x="350838" y="203200"/>
            <a:ext cx="8229600" cy="1143000"/>
          </a:xfrm>
        </p:spPr>
        <p:txBody>
          <a:bodyPr/>
          <a:lstStyle/>
          <a:p>
            <a:pPr eaLnBrk="1" hangingPunct="1"/>
            <a:r>
              <a:rPr lang="en-GB" altLang="sr-Latn-RS" sz="3400" b="1" dirty="0" err="1" smtClean="0"/>
              <a:t>Contrôle</a:t>
            </a:r>
            <a:r>
              <a:rPr lang="en-GB" altLang="sr-Latn-RS" sz="3400" b="1" dirty="0" smtClean="0"/>
              <a:t> </a:t>
            </a:r>
            <a:r>
              <a:rPr lang="en-GB" altLang="sr-Latn-RS" sz="3400" b="1" dirty="0" err="1" smtClean="0"/>
              <a:t>judiciaire</a:t>
            </a:r>
            <a:r>
              <a:rPr lang="en-GB" altLang="sr-Latn-RS" sz="3400" b="1" dirty="0"/>
              <a:t/>
            </a:r>
            <a:br>
              <a:rPr lang="en-GB" altLang="sr-Latn-RS" sz="3400" b="1" dirty="0"/>
            </a:br>
            <a:r>
              <a:rPr lang="en-GB" altLang="sr-Latn-RS" sz="3400" b="1" dirty="0" err="1" smtClean="0"/>
              <a:t>Dans</a:t>
            </a:r>
            <a:r>
              <a:rPr lang="en-GB" altLang="sr-Latn-RS" sz="3400" b="1" dirty="0" smtClean="0"/>
              <a:t> </a:t>
            </a:r>
            <a:r>
              <a:rPr lang="en-GB" altLang="sr-Latn-RS" sz="3400" b="1" dirty="0" err="1" smtClean="0"/>
              <a:t>certains</a:t>
            </a:r>
            <a:r>
              <a:rPr lang="en-GB" altLang="sr-Latn-RS" sz="3400" b="1" dirty="0" smtClean="0"/>
              <a:t> pays : </a:t>
            </a:r>
            <a:r>
              <a:rPr lang="en-GB" altLang="sr-Latn-RS" sz="3400" b="1" dirty="0" err="1" smtClean="0"/>
              <a:t>examen</a:t>
            </a:r>
            <a:r>
              <a:rPr lang="en-GB" altLang="sr-Latn-RS" sz="3400" b="1" dirty="0" smtClean="0"/>
              <a:t> </a:t>
            </a:r>
            <a:r>
              <a:rPr lang="en-GB" altLang="sr-Latn-RS" sz="3400" b="1" dirty="0" err="1" smtClean="0"/>
              <a:t>d’une</a:t>
            </a:r>
            <a:r>
              <a:rPr lang="en-GB" altLang="sr-Latn-RS" sz="3400" b="1" dirty="0" smtClean="0"/>
              <a:t> </a:t>
            </a:r>
            <a:r>
              <a:rPr lang="en-GB" altLang="sr-Latn-RS" sz="3400" b="1" dirty="0" err="1" smtClean="0"/>
              <a:t>demande</a:t>
            </a:r>
            <a:endParaRPr lang="en-GB" altLang="sr-Latn-RS" sz="3400" b="1" dirty="0"/>
          </a:p>
        </p:txBody>
      </p:sp>
      <p:sp>
        <p:nvSpPr>
          <p:cNvPr id="11267" name="Rectangle 3">
            <a:extLst>
              <a:ext uri="{FF2B5EF4-FFF2-40B4-BE49-F238E27FC236}">
                <a16:creationId xmlns="" xmlns:a16="http://schemas.microsoft.com/office/drawing/2014/main" id="{D877573F-CCBF-4FAD-86D3-D0DEBAE07F5D}"/>
              </a:ext>
            </a:extLst>
          </p:cNvPr>
          <p:cNvSpPr txBox="1">
            <a:spLocks/>
          </p:cNvSpPr>
          <p:nvPr/>
        </p:nvSpPr>
        <p:spPr bwMode="auto">
          <a:xfrm>
            <a:off x="457200" y="1752600"/>
            <a:ext cx="8229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dirty="0"/>
              <a:t>Certains pays exigent </a:t>
            </a:r>
            <a:r>
              <a:rPr lang="fr-FR" altLang="sr-Latn-RS" sz="3000" dirty="0" smtClean="0"/>
              <a:t>que les </a:t>
            </a:r>
            <a:r>
              <a:rPr lang="fr-FR" altLang="sr-Latn-RS" sz="3000" dirty="0"/>
              <a:t>demandes </a:t>
            </a:r>
            <a:r>
              <a:rPr lang="fr-FR" altLang="sr-Latn-RS" sz="3000" dirty="0" smtClean="0"/>
              <a:t>soient examinées par </a:t>
            </a:r>
            <a:r>
              <a:rPr lang="fr-FR" altLang="sr-Latn-RS" sz="3000" dirty="0"/>
              <a:t>une autorité compétente </a:t>
            </a:r>
            <a:r>
              <a:rPr lang="fr-FR" altLang="sr-Latn-RS" sz="3000" dirty="0" smtClean="0"/>
              <a:t>indépendante</a:t>
            </a:r>
          </a:p>
          <a:p>
            <a:pPr marL="0" indent="0" algn="just" eaLnBrk="1" hangingPunct="1">
              <a:buNone/>
            </a:pPr>
            <a:endParaRPr lang="en-GB" altLang="sr-Latn-RS" sz="3000" dirty="0"/>
          </a:p>
          <a:p>
            <a:pPr algn="just" eaLnBrk="1" hangingPunct="1"/>
            <a:r>
              <a:rPr lang="fr-FR" altLang="sr-Latn-RS" sz="3000" dirty="0"/>
              <a:t>L'autorité compétente doit ensuite préparer une autorisation verbale ou écrite</a:t>
            </a:r>
            <a:r>
              <a:rPr lang="en-GB" altLang="sr-Latn-RS" sz="3000" dirty="0" smtClean="0"/>
              <a:t> </a:t>
            </a:r>
            <a:endParaRPr lang="en-GB" altLang="sr-Latn-RS" sz="3000" b="1" dirty="0">
              <a:solidFill>
                <a:srgbClr val="FF0000"/>
              </a:solidFill>
            </a:endParaRPr>
          </a:p>
          <a:p>
            <a:pPr algn="just" eaLnBrk="1" hangingPunct="1"/>
            <a:endParaRPr lang="en-GB" altLang="sr-Latn-RS" sz="3000" b="1" dirty="0">
              <a:solidFill>
                <a:srgbClr val="FF0000"/>
              </a:solidFill>
            </a:endParaRPr>
          </a:p>
          <a:p>
            <a:pPr algn="just" eaLnBrk="1" hangingPunct="1"/>
            <a:r>
              <a:rPr lang="fr-FR" altLang="sr-Latn-RS" sz="3000" dirty="0"/>
              <a:t>L'article 15 – Conditions et sauvegardes – s'applique</a:t>
            </a:r>
            <a:endParaRPr lang="en-GB" altLang="sr-Latn-RS" sz="3000" dirty="0"/>
          </a:p>
        </p:txBody>
      </p:sp>
      <p:sp>
        <p:nvSpPr>
          <p:cNvPr id="11268" name="Espace réservé du numéro de diapositive 1">
            <a:extLst>
              <a:ext uri="{FF2B5EF4-FFF2-40B4-BE49-F238E27FC236}">
                <a16:creationId xmlns="" xmlns:a16="http://schemas.microsoft.com/office/drawing/2014/main" id="{BCCDFE8A-2416-42B7-AAE4-2F545D93D5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a:solidFill>
                  <a:srgbClr val="898989"/>
                </a:solidFill>
              </a:rPr>
              <a:t>!</a:t>
            </a:r>
            <a:fld id="{3F0A5DDF-E70A-4AA5-9513-B712E6CA972A}"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 xmlns:a16="http://schemas.microsoft.com/office/drawing/2014/main" id="{DFB5E0E1-CC53-4FE1-9CC0-9713D52F4BC3}"/>
              </a:ext>
            </a:extLst>
          </p:cNvPr>
          <p:cNvSpPr>
            <a:spLocks noGrp="1"/>
          </p:cNvSpPr>
          <p:nvPr>
            <p:ph type="title"/>
          </p:nvPr>
        </p:nvSpPr>
        <p:spPr>
          <a:xfrm>
            <a:off x="350838" y="333375"/>
            <a:ext cx="8229600" cy="1143000"/>
          </a:xfrm>
        </p:spPr>
        <p:txBody>
          <a:bodyPr/>
          <a:lstStyle/>
          <a:p>
            <a:pPr eaLnBrk="1" hangingPunct="1"/>
            <a:r>
              <a:rPr lang="en-GB" altLang="sr-Latn-RS" b="1" dirty="0" smtClean="0"/>
              <a:t>Etude de </a:t>
            </a:r>
            <a:r>
              <a:rPr lang="en-GB" altLang="sr-Latn-RS" b="1" dirty="0" err="1" smtClean="0"/>
              <a:t>cas</a:t>
            </a:r>
            <a:r>
              <a:rPr lang="en-GB" altLang="sr-Latn-RS" b="1" dirty="0" smtClean="0"/>
              <a:t> : </a:t>
            </a:r>
            <a:r>
              <a:rPr lang="en-GB" altLang="sr-Latn-RS" b="1" dirty="0" err="1" smtClean="0"/>
              <a:t>exercice</a:t>
            </a:r>
            <a:r>
              <a:rPr lang="en-GB" altLang="sr-Latn-RS" b="1" dirty="0" smtClean="0"/>
              <a:t> de </a:t>
            </a:r>
            <a:r>
              <a:rPr lang="en-GB" altLang="sr-Latn-RS" b="1" dirty="0" err="1" smtClean="0"/>
              <a:t>pouvoir</a:t>
            </a:r>
            <a:r>
              <a:rPr lang="en-GB" altLang="sr-Latn-RS" b="1" dirty="0" smtClean="0"/>
              <a:t> &amp; </a:t>
            </a:r>
            <a:r>
              <a:rPr lang="en-GB" altLang="sr-Latn-RS" b="1" dirty="0" err="1" smtClean="0"/>
              <a:t>fourniture</a:t>
            </a:r>
            <a:r>
              <a:rPr lang="en-GB" altLang="sr-Latn-RS" b="1" dirty="0" smtClean="0"/>
              <a:t> </a:t>
            </a:r>
            <a:r>
              <a:rPr lang="en-GB" altLang="sr-Latn-RS" b="1" dirty="0" err="1" smtClean="0"/>
              <a:t>d’une</a:t>
            </a:r>
            <a:r>
              <a:rPr lang="en-GB" altLang="sr-Latn-RS" b="1" dirty="0" smtClean="0"/>
              <a:t> assistance</a:t>
            </a:r>
            <a:endParaRPr lang="en-GB" altLang="sr-Latn-RS" b="1" dirty="0"/>
          </a:p>
        </p:txBody>
      </p:sp>
      <p:sp>
        <p:nvSpPr>
          <p:cNvPr id="125955" name="Rectangle 3">
            <a:extLst>
              <a:ext uri="{FF2B5EF4-FFF2-40B4-BE49-F238E27FC236}">
                <a16:creationId xmlns="" xmlns:a16="http://schemas.microsoft.com/office/drawing/2014/main" id="{2EED93C7-051C-455D-AFE0-BF035AA402CD}"/>
              </a:ext>
            </a:extLst>
          </p:cNvPr>
          <p:cNvSpPr txBox="1">
            <a:spLocks/>
          </p:cNvSpPr>
          <p:nvPr/>
        </p:nvSpPr>
        <p:spPr bwMode="auto">
          <a:xfrm>
            <a:off x="587375" y="1825625"/>
            <a:ext cx="796925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smtClean="0"/>
              <a:t>Expert </a:t>
            </a:r>
            <a:r>
              <a:rPr lang="fr-FR" altLang="sr-Latn-RS" dirty="0"/>
              <a:t>forensique en chef, police fédérale d'</a:t>
            </a:r>
            <a:r>
              <a:rPr lang="fr-FR" altLang="sr-Latn-RS" dirty="0" err="1"/>
              <a:t>Ostland</a:t>
            </a:r>
            <a:endParaRPr lang="en-GB" altLang="sr-Latn-RS" dirty="0"/>
          </a:p>
          <a:p>
            <a:pPr algn="just" eaLnBrk="1" hangingPunct="1"/>
            <a:r>
              <a:rPr lang="fr-FR" altLang="sr-Latn-RS" dirty="0"/>
              <a:t>Expert forensique adjoint, police fédérale d'</a:t>
            </a:r>
            <a:r>
              <a:rPr lang="fr-FR" altLang="sr-Latn-RS" dirty="0" err="1"/>
              <a:t>Ostland</a:t>
            </a:r>
            <a:endParaRPr lang="en-GB" altLang="sr-Latn-RS" dirty="0"/>
          </a:p>
          <a:p>
            <a:pPr algn="just" eaLnBrk="1" hangingPunct="1"/>
            <a:r>
              <a:rPr lang="fr-FR" altLang="en-US" dirty="0"/>
              <a:t>Inspecteur principal, police fédérale d'Atlantis (saisie dans le cadre de la demande d'entraide judiciaire d'Atlantis)</a:t>
            </a:r>
            <a:endParaRPr lang="en-US" altLang="en-US" dirty="0"/>
          </a:p>
          <a:p>
            <a:pPr algn="just" eaLnBrk="1" hangingPunct="1"/>
            <a:r>
              <a:rPr lang="en-US" altLang="en-US" dirty="0" err="1"/>
              <a:t>Directeur</a:t>
            </a:r>
            <a:r>
              <a:rPr lang="en-US" altLang="en-US" dirty="0"/>
              <a:t> technique de Docklands Securities Bank of Norland, </a:t>
            </a:r>
            <a:r>
              <a:rPr lang="en-US" altLang="en-US" dirty="0" err="1" smtClean="0"/>
              <a:t>succursale</a:t>
            </a:r>
            <a:r>
              <a:rPr lang="en-US" altLang="en-US" dirty="0" smtClean="0"/>
              <a:t> </a:t>
            </a:r>
            <a:r>
              <a:rPr lang="en-US" altLang="en-US" dirty="0" err="1" smtClean="0"/>
              <a:t>en</a:t>
            </a:r>
            <a:r>
              <a:rPr lang="en-US" altLang="en-US" dirty="0" smtClean="0"/>
              <a:t> </a:t>
            </a:r>
            <a:r>
              <a:rPr lang="en-US" altLang="en-US" dirty="0" err="1" smtClean="0"/>
              <a:t>Ostland</a:t>
            </a:r>
            <a:endParaRPr lang="en-GB" altLang="sr-Latn-RS" dirty="0"/>
          </a:p>
        </p:txBody>
      </p:sp>
      <p:sp>
        <p:nvSpPr>
          <p:cNvPr id="125956" name="Slide Number Placeholder 1">
            <a:extLst>
              <a:ext uri="{FF2B5EF4-FFF2-40B4-BE49-F238E27FC236}">
                <a16:creationId xmlns="" xmlns:a16="http://schemas.microsoft.com/office/drawing/2014/main" id="{02533FFA-67CA-422D-97B3-C6C8347961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AA15E6F-813C-4807-B1A9-B1530C406311}" type="slidenum">
              <a:rPr lang="en-US" altLang="en-US" sz="1200" smtClean="0">
                <a:solidFill>
                  <a:srgbClr val="898989"/>
                </a:solidFill>
              </a:rPr>
              <a:pPr>
                <a:spcBef>
                  <a:spcPct val="0"/>
                </a:spcBef>
                <a:buFontTx/>
                <a:buNone/>
              </a:pPr>
              <a:t>60</a:t>
            </a:fld>
            <a:endParaRPr lang="en-US" altLang="en-US" sz="1200">
              <a:solidFill>
                <a:srgbClr val="898989"/>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 xmlns:a16="http://schemas.microsoft.com/office/drawing/2014/main" id="{93B34094-CCAB-4908-880D-991F5AA0C64A}"/>
              </a:ext>
            </a:extLst>
          </p:cNvPr>
          <p:cNvSpPr>
            <a:spLocks noGrp="1"/>
          </p:cNvSpPr>
          <p:nvPr>
            <p:ph type="title"/>
          </p:nvPr>
        </p:nvSpPr>
        <p:spPr>
          <a:xfrm>
            <a:off x="457200" y="168275"/>
            <a:ext cx="8229600" cy="1143000"/>
          </a:xfrm>
        </p:spPr>
        <p:txBody>
          <a:bodyPr/>
          <a:lstStyle/>
          <a:p>
            <a:pPr eaLnBrk="1" hangingPunct="1"/>
            <a:r>
              <a:rPr lang="en-GB" altLang="sr-Latn-RS" b="1" dirty="0" err="1" smtClean="0"/>
              <a:t>Autorisation</a:t>
            </a:r>
            <a:r>
              <a:rPr lang="en-GB" altLang="sr-Latn-RS" b="1" dirty="0" smtClean="0"/>
              <a:t> </a:t>
            </a:r>
            <a:r>
              <a:rPr lang="en-GB" altLang="sr-Latn-RS" b="1" dirty="0" err="1" smtClean="0"/>
              <a:t>provisoire</a:t>
            </a:r>
            <a:endParaRPr lang="en-GB" altLang="sr-Latn-RS" b="1" dirty="0"/>
          </a:p>
        </p:txBody>
      </p:sp>
      <p:sp>
        <p:nvSpPr>
          <p:cNvPr id="128003" name="Rectangle 3">
            <a:extLst>
              <a:ext uri="{FF2B5EF4-FFF2-40B4-BE49-F238E27FC236}">
                <a16:creationId xmlns="" xmlns:a16="http://schemas.microsoft.com/office/drawing/2014/main" id="{18758C2B-B31E-483C-B5AB-84DA79297DF8}"/>
              </a:ext>
            </a:extLst>
          </p:cNvPr>
          <p:cNvSpPr txBox="1">
            <a:spLocks/>
          </p:cNvSpPr>
          <p:nvPr/>
        </p:nvSpPr>
        <p:spPr bwMode="auto">
          <a:xfrm>
            <a:off x="719138" y="1144588"/>
            <a:ext cx="770572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800" dirty="0"/>
              <a:t>Dans les </a:t>
            </a:r>
            <a:r>
              <a:rPr lang="fr-FR" altLang="sr-Latn-RS" sz="2800" b="1" dirty="0">
                <a:solidFill>
                  <a:srgbClr val="FF0000"/>
                </a:solidFill>
              </a:rPr>
              <a:t>cas urgents</a:t>
            </a:r>
            <a:r>
              <a:rPr lang="fr-FR" altLang="sr-Latn-RS" sz="2800" dirty="0"/>
              <a:t>, lorsqu'un complément d'information est nécessaire, l'</a:t>
            </a:r>
            <a:r>
              <a:rPr lang="fr-FR" altLang="sr-Latn-RS" sz="2800" b="1" dirty="0">
                <a:solidFill>
                  <a:srgbClr val="FF0000"/>
                </a:solidFill>
              </a:rPr>
              <a:t>autorisation</a:t>
            </a:r>
            <a:r>
              <a:rPr lang="fr-FR" altLang="sr-Latn-RS" sz="2800" dirty="0"/>
              <a:t> peut être donnée à titre </a:t>
            </a:r>
            <a:r>
              <a:rPr lang="fr-FR" altLang="sr-Latn-RS" sz="2800" b="1" dirty="0">
                <a:solidFill>
                  <a:srgbClr val="FF0000"/>
                </a:solidFill>
              </a:rPr>
              <a:t>provisoire</a:t>
            </a:r>
            <a:endParaRPr lang="en-GB" altLang="sr-Latn-RS" sz="2800" b="1" dirty="0">
              <a:solidFill>
                <a:srgbClr val="FF0000"/>
              </a:solidFill>
            </a:endParaRPr>
          </a:p>
          <a:p>
            <a:pPr algn="just" eaLnBrk="1" hangingPunct="1"/>
            <a:endParaRPr lang="en-GB" altLang="sr-Latn-RS" sz="2800" dirty="0"/>
          </a:p>
          <a:p>
            <a:pPr algn="just" eaLnBrk="1" hangingPunct="1"/>
            <a:r>
              <a:rPr lang="fr-FR" altLang="sr-Latn-RS" sz="2800" dirty="0"/>
              <a:t>Le pouvoir procédural pourra être exercé, mais le procureur sera enjoint de </a:t>
            </a:r>
            <a:r>
              <a:rPr lang="fr-FR" altLang="sr-Latn-RS" sz="2800" b="1" dirty="0">
                <a:solidFill>
                  <a:srgbClr val="FF0000"/>
                </a:solidFill>
              </a:rPr>
              <a:t>présenter des informations complémentaires </a:t>
            </a:r>
            <a:r>
              <a:rPr lang="fr-FR" altLang="sr-Latn-RS" sz="2800" dirty="0"/>
              <a:t>qui ne sont pas nécessairement disponibles au stade initial</a:t>
            </a:r>
            <a:r>
              <a:rPr lang="en-GB" altLang="sr-Latn-RS" sz="2800" dirty="0" smtClean="0"/>
              <a:t> </a:t>
            </a:r>
            <a:endParaRPr lang="en-GB" altLang="sr-Latn-RS" sz="2800" dirty="0"/>
          </a:p>
          <a:p>
            <a:pPr algn="just" eaLnBrk="1" hangingPunct="1"/>
            <a:endParaRPr lang="en-GB" altLang="sr-Latn-RS" sz="2800" dirty="0"/>
          </a:p>
          <a:p>
            <a:pPr algn="just" eaLnBrk="1" hangingPunct="1"/>
            <a:r>
              <a:rPr lang="fr-FR" altLang="sr-Latn-RS" sz="2800" dirty="0"/>
              <a:t>Ce complément d'information sera présenté pour que l'autorisation provisoire puisse être </a:t>
            </a:r>
            <a:r>
              <a:rPr lang="fr-FR" altLang="sr-Latn-RS" sz="2800" b="1" dirty="0">
                <a:solidFill>
                  <a:srgbClr val="FF0000"/>
                </a:solidFill>
              </a:rPr>
              <a:t>prolongée</a:t>
            </a:r>
            <a:endParaRPr lang="en-GB" altLang="sr-Latn-RS" sz="2800" b="1" dirty="0">
              <a:solidFill>
                <a:srgbClr val="FF0000"/>
              </a:solidFill>
            </a:endParaRPr>
          </a:p>
        </p:txBody>
      </p:sp>
      <p:sp>
        <p:nvSpPr>
          <p:cNvPr id="128004" name="Slide Number Placeholder 1">
            <a:extLst>
              <a:ext uri="{FF2B5EF4-FFF2-40B4-BE49-F238E27FC236}">
                <a16:creationId xmlns="" xmlns:a16="http://schemas.microsoft.com/office/drawing/2014/main" id="{9ED36E4B-9432-4622-9B4A-B6DE0CE3A6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4979D7D-E712-4A6A-8F59-503F527F57E1}" type="slidenum">
              <a:rPr lang="en-US" altLang="en-US" sz="1200" smtClean="0">
                <a:solidFill>
                  <a:srgbClr val="898989"/>
                </a:solidFill>
              </a:rPr>
              <a:pPr>
                <a:spcBef>
                  <a:spcPct val="0"/>
                </a:spcBef>
                <a:buFontTx/>
                <a:buNone/>
              </a:pPr>
              <a:t>61</a:t>
            </a:fld>
            <a:endParaRPr lang="en-US" altLang="en-US" sz="1200">
              <a:solidFill>
                <a:srgbClr val="89898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a:extLst>
              <a:ext uri="{FF2B5EF4-FFF2-40B4-BE49-F238E27FC236}">
                <a16:creationId xmlns="" xmlns:a16="http://schemas.microsoft.com/office/drawing/2014/main" id="{3EA0F639-00DC-4D8E-86A5-0DDA6F98F9D9}"/>
              </a:ext>
            </a:extLst>
          </p:cNvPr>
          <p:cNvSpPr>
            <a:spLocks noGrp="1"/>
          </p:cNvSpPr>
          <p:nvPr>
            <p:ph type="body" idx="1"/>
          </p:nvPr>
        </p:nvSpPr>
        <p:spPr>
          <a:xfrm>
            <a:off x="385763" y="846138"/>
            <a:ext cx="8229600" cy="4525962"/>
          </a:xfrm>
        </p:spPr>
        <p:txBody>
          <a:bodyPr/>
          <a:lstStyle/>
          <a:p>
            <a:pPr algn="ctr" eaLnBrk="1" hangingPunct="1">
              <a:buFont typeface="Arial" panose="020B0604020202020204" pitchFamily="34" charset="0"/>
              <a:buNone/>
            </a:pPr>
            <a:endParaRPr lang="en-GB" altLang="sr-Latn-RS" sz="4800" b="1" dirty="0">
              <a:cs typeface="Times New Roman" panose="02020603050405020304" pitchFamily="18" charset="0"/>
            </a:endParaRPr>
          </a:p>
          <a:p>
            <a:pPr algn="ctr" eaLnBrk="1" hangingPunct="1">
              <a:buFont typeface="Arial" panose="020B0604020202020204" pitchFamily="34" charset="0"/>
              <a:buNone/>
            </a:pPr>
            <a:endParaRPr lang="en-GB" altLang="sr-Latn-RS" sz="4800" b="1" dirty="0">
              <a:cs typeface="Times New Roman" panose="02020603050405020304" pitchFamily="18" charset="0"/>
            </a:endParaRPr>
          </a:p>
          <a:p>
            <a:pPr algn="ctr" eaLnBrk="1" hangingPunct="1">
              <a:buFont typeface="Arial" panose="020B0604020202020204" pitchFamily="34" charset="0"/>
              <a:buNone/>
            </a:pPr>
            <a:r>
              <a:rPr lang="en-GB" altLang="sr-Latn-RS" sz="4800" b="1" dirty="0" err="1" smtClean="0">
                <a:cs typeface="Times New Roman" panose="02020603050405020304" pitchFamily="18" charset="0"/>
              </a:rPr>
              <a:t>Intégrer</a:t>
            </a:r>
            <a:r>
              <a:rPr lang="en-GB" altLang="sr-Latn-RS" sz="4800" b="1" dirty="0" smtClean="0">
                <a:cs typeface="Times New Roman" panose="02020603050405020304" pitchFamily="18" charset="0"/>
              </a:rPr>
              <a:t> des </a:t>
            </a:r>
            <a:r>
              <a:rPr lang="en-GB" altLang="sr-Latn-RS" sz="4800" b="1" dirty="0" err="1" smtClean="0">
                <a:cs typeface="Times New Roman" panose="02020603050405020304" pitchFamily="18" charset="0"/>
              </a:rPr>
              <a:t>sauvegardes</a:t>
            </a:r>
            <a:r>
              <a:rPr lang="en-GB" altLang="sr-Latn-RS" sz="4800" b="1" dirty="0" smtClean="0">
                <a:cs typeface="Times New Roman" panose="02020603050405020304" pitchFamily="18" charset="0"/>
              </a:rPr>
              <a:t> </a:t>
            </a:r>
            <a:r>
              <a:rPr lang="en-GB" altLang="sr-Latn-RS" sz="4800" b="1" dirty="0" err="1" smtClean="0">
                <a:cs typeface="Times New Roman" panose="02020603050405020304" pitchFamily="18" charset="0"/>
              </a:rPr>
              <a:t>dans</a:t>
            </a:r>
            <a:r>
              <a:rPr lang="en-GB" altLang="sr-Latn-RS" sz="4800" b="1" dirty="0" smtClean="0">
                <a:cs typeface="Times New Roman" panose="02020603050405020304" pitchFamily="18" charset="0"/>
              </a:rPr>
              <a:t> les </a:t>
            </a:r>
            <a:r>
              <a:rPr lang="en-GB" altLang="sr-Latn-RS" sz="4800" b="1" dirty="0" err="1" smtClean="0">
                <a:cs typeface="Times New Roman" panose="02020603050405020304" pitchFamily="18" charset="0"/>
              </a:rPr>
              <a:t>autorisations</a:t>
            </a:r>
            <a:endParaRPr lang="en-GB" altLang="sr-Latn-RS" sz="4800" dirty="0"/>
          </a:p>
        </p:txBody>
      </p:sp>
      <p:sp>
        <p:nvSpPr>
          <p:cNvPr id="134147" name="Slide Number Placeholder 1">
            <a:extLst>
              <a:ext uri="{FF2B5EF4-FFF2-40B4-BE49-F238E27FC236}">
                <a16:creationId xmlns="" xmlns:a16="http://schemas.microsoft.com/office/drawing/2014/main" id="{D8492EAE-27BE-4EE8-889A-CB050AA99E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C81479B-FDD3-4DEA-90D1-A693B03C83B0}" type="slidenum">
              <a:rPr lang="en-US" altLang="fr-FR" sz="1200" smtClean="0">
                <a:solidFill>
                  <a:srgbClr val="898989"/>
                </a:solidFill>
              </a:rPr>
              <a:pPr>
                <a:spcBef>
                  <a:spcPct val="0"/>
                </a:spcBef>
                <a:buFontTx/>
                <a:buNone/>
              </a:pPr>
              <a:t>62</a:t>
            </a:fld>
            <a:endParaRPr lang="en-US" altLang="fr-FR" sz="1200">
              <a:solidFill>
                <a:srgbClr val="89898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 xmlns:a16="http://schemas.microsoft.com/office/drawing/2014/main" id="{32B4B999-D8D4-4A0D-8A95-EE44F26AEFBC}"/>
              </a:ext>
            </a:extLst>
          </p:cNvPr>
          <p:cNvSpPr>
            <a:spLocks noGrp="1"/>
          </p:cNvSpPr>
          <p:nvPr>
            <p:ph type="title"/>
          </p:nvPr>
        </p:nvSpPr>
        <p:spPr>
          <a:xfrm>
            <a:off x="350838" y="317500"/>
            <a:ext cx="8229600" cy="1143000"/>
          </a:xfrm>
        </p:spPr>
        <p:txBody>
          <a:bodyPr/>
          <a:lstStyle/>
          <a:p>
            <a:pPr eaLnBrk="1" hangingPunct="1"/>
            <a:r>
              <a:rPr lang="en-GB" altLang="sr-Latn-RS" b="1" dirty="0" err="1" smtClean="0"/>
              <a:t>Proportionnalité</a:t>
            </a:r>
            <a:endParaRPr lang="en-GB" altLang="sr-Latn-RS" b="1" dirty="0"/>
          </a:p>
        </p:txBody>
      </p:sp>
      <p:sp>
        <p:nvSpPr>
          <p:cNvPr id="136195" name="Rectangle 3">
            <a:extLst>
              <a:ext uri="{FF2B5EF4-FFF2-40B4-BE49-F238E27FC236}">
                <a16:creationId xmlns="" xmlns:a16="http://schemas.microsoft.com/office/drawing/2014/main" id="{EBFE89F6-A91C-4DB8-972C-CCED2E588BA0}"/>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36196" name="Rectangle 3">
            <a:extLst>
              <a:ext uri="{FF2B5EF4-FFF2-40B4-BE49-F238E27FC236}">
                <a16:creationId xmlns="" xmlns:a16="http://schemas.microsoft.com/office/drawing/2014/main" id="{711111AD-AC56-4ADA-9532-B84D47B33DA0}"/>
              </a:ext>
            </a:extLst>
          </p:cNvPr>
          <p:cNvSpPr txBox="1">
            <a:spLocks/>
          </p:cNvSpPr>
          <p:nvPr/>
        </p:nvSpPr>
        <p:spPr bwMode="auto">
          <a:xfrm>
            <a:off x="457200" y="1838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S'assurer que l'autorisation </a:t>
            </a:r>
            <a:r>
              <a:rPr lang="fr-FR" altLang="sr-Latn-RS" dirty="0" smtClean="0"/>
              <a:t>inclut une </a:t>
            </a:r>
            <a:r>
              <a:rPr lang="fr-FR" altLang="sr-Latn-RS" b="1" dirty="0" smtClean="0">
                <a:solidFill>
                  <a:srgbClr val="FF0000"/>
                </a:solidFill>
              </a:rPr>
              <a:t>réflexion </a:t>
            </a:r>
            <a:r>
              <a:rPr lang="fr-FR" altLang="sr-Latn-RS" dirty="0" smtClean="0"/>
              <a:t>sur </a:t>
            </a:r>
            <a:r>
              <a:rPr lang="en-GB" altLang="sr-Latn-RS" dirty="0" smtClean="0"/>
              <a:t>:</a:t>
            </a:r>
            <a:endParaRPr lang="en-GB" altLang="sr-Latn-RS" dirty="0"/>
          </a:p>
          <a:p>
            <a:pPr lvl="1" algn="just" eaLnBrk="1" hangingPunct="1"/>
            <a:r>
              <a:rPr lang="fr-FR" altLang="sr-Latn-RS" sz="3200" dirty="0"/>
              <a:t>Les droits des </a:t>
            </a:r>
            <a:r>
              <a:rPr lang="fr-FR" altLang="sr-Latn-RS" sz="3200" b="1" dirty="0">
                <a:solidFill>
                  <a:srgbClr val="FF0000"/>
                </a:solidFill>
              </a:rPr>
              <a:t>services de répression/de </a:t>
            </a:r>
            <a:r>
              <a:rPr lang="fr-FR" altLang="sr-Latn-RS" sz="3200" b="1" dirty="0" smtClean="0">
                <a:solidFill>
                  <a:srgbClr val="FF0000"/>
                </a:solidFill>
              </a:rPr>
              <a:t>poursuites </a:t>
            </a:r>
            <a:r>
              <a:rPr lang="en-GB" altLang="sr-Latn-RS" sz="3200" dirty="0" smtClean="0"/>
              <a:t>;</a:t>
            </a:r>
            <a:endParaRPr lang="en-GB" altLang="sr-Latn-RS" sz="3200" dirty="0"/>
          </a:p>
          <a:p>
            <a:pPr lvl="1" algn="just" eaLnBrk="1" hangingPunct="1"/>
            <a:r>
              <a:rPr lang="fr-FR" altLang="sr-Latn-RS" sz="3200" dirty="0"/>
              <a:t>Les droits des </a:t>
            </a:r>
            <a:r>
              <a:rPr lang="fr-FR" altLang="sr-Latn-RS" sz="3200" b="1" dirty="0">
                <a:solidFill>
                  <a:srgbClr val="FF0000"/>
                </a:solidFill>
              </a:rPr>
              <a:t>personnes concernées par </a:t>
            </a:r>
            <a:r>
              <a:rPr lang="fr-FR" altLang="sr-Latn-RS" sz="3200" b="1" dirty="0" smtClean="0">
                <a:solidFill>
                  <a:srgbClr val="FF0000"/>
                </a:solidFill>
              </a:rPr>
              <a:t>l'enquête </a:t>
            </a:r>
            <a:r>
              <a:rPr lang="en-GB" altLang="sr-Latn-RS" sz="3200" dirty="0" smtClean="0"/>
              <a:t>;</a:t>
            </a:r>
            <a:endParaRPr lang="en-GB" altLang="sr-Latn-RS" sz="3200" dirty="0"/>
          </a:p>
          <a:p>
            <a:pPr lvl="1" algn="just" eaLnBrk="1" hangingPunct="1"/>
            <a:r>
              <a:rPr lang="fr-FR" altLang="sr-Latn-RS" sz="3200" dirty="0" smtClean="0"/>
              <a:t>Les </a:t>
            </a:r>
            <a:r>
              <a:rPr lang="fr-FR" altLang="sr-Latn-RS" sz="3200" dirty="0"/>
              <a:t>droits des </a:t>
            </a:r>
            <a:r>
              <a:rPr lang="fr-FR" altLang="sr-Latn-RS" sz="3200" b="1" dirty="0">
                <a:solidFill>
                  <a:srgbClr val="FF0000"/>
                </a:solidFill>
              </a:rPr>
              <a:t>tiers</a:t>
            </a:r>
            <a:r>
              <a:rPr lang="fr-FR" altLang="sr-Latn-RS" sz="3200" dirty="0">
                <a:solidFill>
                  <a:srgbClr val="FF0000"/>
                </a:solidFill>
              </a:rPr>
              <a:t> </a:t>
            </a:r>
            <a:r>
              <a:rPr lang="fr-FR" altLang="sr-Latn-RS" sz="3200" dirty="0"/>
              <a:t>touchés par l'exercice du pouvoir </a:t>
            </a:r>
            <a:r>
              <a:rPr lang="fr-FR" altLang="sr-Latn-RS" sz="3200" dirty="0" smtClean="0"/>
              <a:t>procédural.</a:t>
            </a:r>
            <a:endParaRPr lang="en-GB" altLang="sr-Latn-RS" sz="3200" dirty="0"/>
          </a:p>
        </p:txBody>
      </p:sp>
      <p:sp>
        <p:nvSpPr>
          <p:cNvPr id="136197" name="Slide Number Placeholder 1">
            <a:extLst>
              <a:ext uri="{FF2B5EF4-FFF2-40B4-BE49-F238E27FC236}">
                <a16:creationId xmlns="" xmlns:a16="http://schemas.microsoft.com/office/drawing/2014/main" id="{498C6901-BB86-4DB1-B8E4-0AE155824C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252B4A5-A01B-4CB8-B08C-BB3028991E57}" type="slidenum">
              <a:rPr lang="en-US" altLang="en-US" sz="1200" smtClean="0">
                <a:solidFill>
                  <a:srgbClr val="898989"/>
                </a:solidFill>
              </a:rPr>
              <a:pPr>
                <a:spcBef>
                  <a:spcPct val="0"/>
                </a:spcBef>
                <a:buFontTx/>
                <a:buNone/>
              </a:pPr>
              <a:t>63</a:t>
            </a:fld>
            <a:endParaRPr lang="en-US" altLang="en-US" sz="1200">
              <a:solidFill>
                <a:srgbClr val="89898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 xmlns:a16="http://schemas.microsoft.com/office/drawing/2014/main" id="{32B4B999-D8D4-4A0D-8A95-EE44F26AEFBC}"/>
              </a:ext>
            </a:extLst>
          </p:cNvPr>
          <p:cNvSpPr>
            <a:spLocks noGrp="1"/>
          </p:cNvSpPr>
          <p:nvPr>
            <p:ph type="title"/>
          </p:nvPr>
        </p:nvSpPr>
        <p:spPr>
          <a:xfrm>
            <a:off x="350838" y="317500"/>
            <a:ext cx="8229600" cy="1143000"/>
          </a:xfrm>
        </p:spPr>
        <p:txBody>
          <a:bodyPr/>
          <a:lstStyle/>
          <a:p>
            <a:pPr eaLnBrk="1" hangingPunct="1"/>
            <a:r>
              <a:rPr lang="en-GB" altLang="sr-Latn-RS" b="1" dirty="0" err="1" smtClean="0"/>
              <a:t>Proportionnalité</a:t>
            </a:r>
            <a:endParaRPr lang="en-GB" altLang="sr-Latn-RS" b="1" dirty="0"/>
          </a:p>
        </p:txBody>
      </p:sp>
      <p:sp>
        <p:nvSpPr>
          <p:cNvPr id="136195" name="Rectangle 3">
            <a:extLst>
              <a:ext uri="{FF2B5EF4-FFF2-40B4-BE49-F238E27FC236}">
                <a16:creationId xmlns="" xmlns:a16="http://schemas.microsoft.com/office/drawing/2014/main" id="{EBFE89F6-A91C-4DB8-972C-CCED2E588BA0}"/>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36196" name="Rectangle 3">
            <a:extLst>
              <a:ext uri="{FF2B5EF4-FFF2-40B4-BE49-F238E27FC236}">
                <a16:creationId xmlns="" xmlns:a16="http://schemas.microsoft.com/office/drawing/2014/main" id="{711111AD-AC56-4ADA-9532-B84D47B33DA0}"/>
              </a:ext>
            </a:extLst>
          </p:cNvPr>
          <p:cNvSpPr txBox="1">
            <a:spLocks/>
          </p:cNvSpPr>
          <p:nvPr/>
        </p:nvSpPr>
        <p:spPr bwMode="auto">
          <a:xfrm>
            <a:off x="457200" y="1460501"/>
            <a:ext cx="82296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algn="ctr" eaLnBrk="1" hangingPunct="1">
              <a:buNone/>
            </a:pPr>
            <a:r>
              <a:rPr lang="en-US" altLang="sr-Latn-RS" b="1" dirty="0" err="1"/>
              <a:t>Intérêt</a:t>
            </a:r>
            <a:r>
              <a:rPr lang="en-US" altLang="sr-Latn-RS" b="1" dirty="0"/>
              <a:t> pour </a:t>
            </a:r>
            <a:r>
              <a:rPr lang="en-US" altLang="sr-Latn-RS" b="1" dirty="0" err="1"/>
              <a:t>l'enquête</a:t>
            </a:r>
            <a:endParaRPr lang="en-US" altLang="sr-Latn-RS" b="1" dirty="0"/>
          </a:p>
          <a:p>
            <a:pPr marL="0" indent="0" algn="ctr" eaLnBrk="1" hangingPunct="1">
              <a:buNone/>
            </a:pPr>
            <a:r>
              <a:rPr lang="en-US" altLang="sr-Latn-RS" b="1" dirty="0" err="1" smtClean="0">
                <a:solidFill>
                  <a:srgbClr val="FF0000"/>
                </a:solidFill>
              </a:rPr>
              <a:t>contre</a:t>
            </a:r>
            <a:endParaRPr lang="en-US" altLang="sr-Latn-RS" b="1" dirty="0">
              <a:solidFill>
                <a:srgbClr val="FF0000"/>
              </a:solidFill>
            </a:endParaRPr>
          </a:p>
          <a:p>
            <a:pPr marL="0" indent="0" algn="ctr" eaLnBrk="1" hangingPunct="1">
              <a:buNone/>
            </a:pPr>
            <a:r>
              <a:rPr lang="en-US" altLang="sr-Latn-RS" sz="3200" b="1" dirty="0" smtClean="0"/>
              <a:t>I</a:t>
            </a:r>
            <a:r>
              <a:rPr lang="en-GB" altLang="sr-Latn-RS" sz="3200" b="1" dirty="0" err="1" smtClean="0"/>
              <a:t>ncidence</a:t>
            </a:r>
            <a:endParaRPr lang="en-GB" altLang="sr-Latn-RS" sz="3200" b="1" dirty="0"/>
          </a:p>
          <a:p>
            <a:pPr algn="ctr" eaLnBrk="1" hangingPunct="1"/>
            <a:r>
              <a:rPr lang="fr-FR" altLang="sr-Latn-RS" sz="2800" dirty="0" smtClean="0"/>
              <a:t>sur la </a:t>
            </a:r>
            <a:r>
              <a:rPr lang="fr-FR" altLang="sr-Latn-RS" sz="2800" dirty="0"/>
              <a:t>vie privée du titulaire du compte bancaire</a:t>
            </a:r>
            <a:endParaRPr lang="en-GB" altLang="sr-Latn-RS" sz="2800" dirty="0"/>
          </a:p>
          <a:p>
            <a:pPr algn="ctr" eaLnBrk="1" hangingPunct="1"/>
            <a:r>
              <a:rPr lang="fr-FR" altLang="sr-Latn-RS" sz="2800" dirty="0" smtClean="0"/>
              <a:t>sur le </a:t>
            </a:r>
            <a:r>
              <a:rPr lang="fr-FR" altLang="sr-Latn-RS" sz="2800" dirty="0"/>
              <a:t>fonctionnement de </a:t>
            </a:r>
            <a:r>
              <a:rPr lang="fr-FR" altLang="sr-Latn-RS" sz="2800" dirty="0" smtClean="0"/>
              <a:t>la succursale en </a:t>
            </a:r>
            <a:r>
              <a:rPr lang="fr-FR" altLang="sr-Latn-RS" sz="2800" dirty="0" err="1" smtClean="0"/>
              <a:t>Ostland</a:t>
            </a:r>
            <a:endParaRPr lang="en-GB" altLang="sr-Latn-RS" sz="2800" dirty="0"/>
          </a:p>
          <a:p>
            <a:pPr algn="ctr" eaLnBrk="1" hangingPunct="1"/>
            <a:r>
              <a:rPr lang="en-US" altLang="sr-Latn-RS" sz="2800" dirty="0" err="1" smtClean="0"/>
              <a:t>perte</a:t>
            </a:r>
            <a:r>
              <a:rPr lang="en-US" altLang="sr-Latn-RS" sz="2800" dirty="0" smtClean="0"/>
              <a:t> </a:t>
            </a:r>
            <a:r>
              <a:rPr lang="en-US" altLang="sr-Latn-RS" sz="2800" dirty="0" err="1"/>
              <a:t>financière</a:t>
            </a:r>
            <a:r>
              <a:rPr lang="en-US" altLang="sr-Latn-RS" sz="2800" dirty="0"/>
              <a:t> de 200 000 EUR </a:t>
            </a:r>
            <a:r>
              <a:rPr lang="en-US" altLang="sr-Latn-RS" sz="2800" dirty="0" err="1"/>
              <a:t>versés</a:t>
            </a:r>
            <a:r>
              <a:rPr lang="en-US" altLang="sr-Latn-RS" sz="2800" dirty="0"/>
              <a:t> par </a:t>
            </a:r>
            <a:r>
              <a:rPr lang="en-US" altLang="sr-Latn-RS" sz="2800" dirty="0" smtClean="0"/>
              <a:t>la Federal Bank of Atlantis </a:t>
            </a:r>
            <a:r>
              <a:rPr lang="en-US" altLang="sr-Latn-RS" sz="2800" dirty="0"/>
              <a:t>à </a:t>
            </a:r>
            <a:r>
              <a:rPr lang="en-US" altLang="sr-Latn-RS" sz="2800" dirty="0" err="1" smtClean="0"/>
              <a:t>l’United</a:t>
            </a:r>
            <a:r>
              <a:rPr lang="en-US" altLang="sr-Latn-RS" sz="2800" dirty="0" smtClean="0"/>
              <a:t> </a:t>
            </a:r>
            <a:r>
              <a:rPr lang="en-US" altLang="sr-Latn-RS" sz="2800" dirty="0"/>
              <a:t>Bank Printing</a:t>
            </a:r>
            <a:endParaRPr lang="en-US" sz="2800" dirty="0"/>
          </a:p>
          <a:p>
            <a:pPr algn="ctr" eaLnBrk="1" hangingPunct="1"/>
            <a:r>
              <a:rPr lang="fr-FR" altLang="sr-Latn-RS" sz="2800" dirty="0" smtClean="0"/>
              <a:t>sur d'autres </a:t>
            </a:r>
            <a:r>
              <a:rPr lang="fr-FR" altLang="sr-Latn-RS" sz="2800" dirty="0"/>
              <a:t>clients de </a:t>
            </a:r>
            <a:r>
              <a:rPr lang="fr-FR" altLang="sr-Latn-RS" sz="2800" dirty="0" smtClean="0"/>
              <a:t>la succursale en </a:t>
            </a:r>
            <a:r>
              <a:rPr lang="fr-FR" altLang="sr-Latn-RS" sz="2800" dirty="0" err="1" smtClean="0"/>
              <a:t>Ostland</a:t>
            </a:r>
            <a:endParaRPr lang="en-US" altLang="sr-Latn-RS" sz="2800" dirty="0"/>
          </a:p>
        </p:txBody>
      </p:sp>
      <p:sp>
        <p:nvSpPr>
          <p:cNvPr id="136197" name="Slide Number Placeholder 1">
            <a:extLst>
              <a:ext uri="{FF2B5EF4-FFF2-40B4-BE49-F238E27FC236}">
                <a16:creationId xmlns="" xmlns:a16="http://schemas.microsoft.com/office/drawing/2014/main" id="{498C6901-BB86-4DB1-B8E4-0AE155824C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252B4A5-A01B-4CB8-B08C-BB3028991E57}" type="slidenum">
              <a:rPr lang="en-US" altLang="en-US" sz="1200" smtClean="0">
                <a:solidFill>
                  <a:srgbClr val="898989"/>
                </a:solidFill>
              </a:rPr>
              <a:pPr>
                <a:spcBef>
                  <a:spcPct val="0"/>
                </a:spcBef>
                <a:buFontTx/>
                <a:buNone/>
              </a:pPr>
              <a:t>64</a:t>
            </a:fld>
            <a:endParaRPr lang="en-US" altLang="en-US" sz="1200">
              <a:solidFill>
                <a:srgbClr val="898989"/>
              </a:solidFill>
            </a:endParaRPr>
          </a:p>
        </p:txBody>
      </p:sp>
    </p:spTree>
    <p:extLst>
      <p:ext uri="{BB962C8B-B14F-4D97-AF65-F5344CB8AC3E}">
        <p14:creationId xmlns:p14="http://schemas.microsoft.com/office/powerpoint/2010/main" val="1843159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 xmlns:a16="http://schemas.microsoft.com/office/drawing/2014/main" id="{E6A50700-304A-4EDE-9BE5-317CB9ABC91D}"/>
              </a:ext>
            </a:extLst>
          </p:cNvPr>
          <p:cNvSpPr>
            <a:spLocks noGrp="1"/>
          </p:cNvSpPr>
          <p:nvPr>
            <p:ph type="title"/>
          </p:nvPr>
        </p:nvSpPr>
        <p:spPr>
          <a:xfrm>
            <a:off x="350838" y="317500"/>
            <a:ext cx="8229600" cy="1143000"/>
          </a:xfrm>
        </p:spPr>
        <p:txBody>
          <a:bodyPr/>
          <a:lstStyle/>
          <a:p>
            <a:pPr eaLnBrk="1" hangingPunct="1"/>
            <a:r>
              <a:rPr lang="en-GB" altLang="sr-Latn-RS" b="1" dirty="0"/>
              <a:t>Protections </a:t>
            </a:r>
            <a:r>
              <a:rPr lang="en-GB" altLang="sr-Latn-RS" b="1" dirty="0" smtClean="0"/>
              <a:t>pendant </a:t>
            </a:r>
            <a:r>
              <a:rPr lang="en-GB" altLang="sr-Latn-RS" b="1" dirty="0" err="1" smtClean="0"/>
              <a:t>l’exercice</a:t>
            </a:r>
            <a:r>
              <a:rPr lang="en-GB" altLang="sr-Latn-RS" b="1" dirty="0" smtClean="0"/>
              <a:t> des </a:t>
            </a:r>
            <a:r>
              <a:rPr lang="en-GB" altLang="sr-Latn-RS" b="1" dirty="0" err="1" smtClean="0"/>
              <a:t>pouvoirs</a:t>
            </a:r>
            <a:endParaRPr lang="en-GB" altLang="sr-Latn-RS" b="1" dirty="0"/>
          </a:p>
        </p:txBody>
      </p:sp>
      <p:sp>
        <p:nvSpPr>
          <p:cNvPr id="138243" name="Rectangle 3">
            <a:extLst>
              <a:ext uri="{FF2B5EF4-FFF2-40B4-BE49-F238E27FC236}">
                <a16:creationId xmlns="" xmlns:a16="http://schemas.microsoft.com/office/drawing/2014/main" id="{1FB9B85D-A7E4-4070-BE32-BE20909AC67E}"/>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38244" name="Rectangle 3">
            <a:extLst>
              <a:ext uri="{FF2B5EF4-FFF2-40B4-BE49-F238E27FC236}">
                <a16:creationId xmlns="" xmlns:a16="http://schemas.microsoft.com/office/drawing/2014/main" id="{97F7950D-6C43-4393-85C1-E7632EEA2B1E}"/>
              </a:ext>
            </a:extLst>
          </p:cNvPr>
          <p:cNvSpPr txBox="1">
            <a:spLocks/>
          </p:cNvSpPr>
          <p:nvPr/>
        </p:nvSpPr>
        <p:spPr bwMode="auto">
          <a:xfrm>
            <a:off x="457200" y="1838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en-GB" altLang="sr-Latn-RS" sz="2800" dirty="0" err="1"/>
              <a:t>Portée</a:t>
            </a:r>
            <a:r>
              <a:rPr lang="en-GB" altLang="sr-Latn-RS" sz="2800" dirty="0"/>
              <a:t> </a:t>
            </a:r>
            <a:r>
              <a:rPr lang="en-GB" altLang="sr-Latn-RS" sz="2800" dirty="0" err="1"/>
              <a:t>limitée</a:t>
            </a:r>
            <a:endParaRPr lang="en-GB" altLang="sr-Latn-RS" sz="2800" dirty="0"/>
          </a:p>
          <a:p>
            <a:pPr algn="just" eaLnBrk="1" hangingPunct="1"/>
            <a:r>
              <a:rPr lang="en-GB" altLang="sr-Latn-RS" sz="2800" dirty="0" err="1"/>
              <a:t>Durée</a:t>
            </a:r>
            <a:r>
              <a:rPr lang="en-GB" altLang="sr-Latn-RS" sz="2800" dirty="0"/>
              <a:t> </a:t>
            </a:r>
            <a:r>
              <a:rPr lang="en-GB" altLang="sr-Latn-RS" sz="2800" dirty="0" err="1"/>
              <a:t>limitée</a:t>
            </a:r>
            <a:endParaRPr lang="en-GB" altLang="sr-Latn-RS" sz="2800" dirty="0"/>
          </a:p>
          <a:p>
            <a:pPr algn="just" eaLnBrk="1" hangingPunct="1"/>
            <a:r>
              <a:rPr lang="fr-FR" altLang="sr-Latn-RS" sz="2800" dirty="0"/>
              <a:t>Délivrance d'une </a:t>
            </a:r>
            <a:r>
              <a:rPr lang="fr-FR" altLang="sr-Latn-RS" sz="2800" dirty="0" smtClean="0"/>
              <a:t>note </a:t>
            </a:r>
            <a:r>
              <a:rPr lang="fr-FR" altLang="sr-Latn-RS" sz="2800" dirty="0"/>
              <a:t>d'information (après l'application des mesures)</a:t>
            </a:r>
            <a:endParaRPr lang="en-GB" altLang="sr-Latn-RS" sz="2800" dirty="0"/>
          </a:p>
          <a:p>
            <a:pPr algn="just" eaLnBrk="1" hangingPunct="1"/>
            <a:r>
              <a:rPr lang="en-GB" altLang="sr-Latn-RS" sz="2800" dirty="0" err="1"/>
              <a:t>Présence</a:t>
            </a:r>
            <a:r>
              <a:rPr lang="en-GB" altLang="sr-Latn-RS" sz="2800" dirty="0"/>
              <a:t> de </a:t>
            </a:r>
            <a:r>
              <a:rPr lang="en-GB" altLang="sr-Latn-RS" sz="2800" dirty="0" err="1"/>
              <a:t>personnes</a:t>
            </a:r>
            <a:r>
              <a:rPr lang="en-GB" altLang="sr-Latn-RS" sz="2800" dirty="0"/>
              <a:t> </a:t>
            </a:r>
            <a:r>
              <a:rPr lang="en-GB" altLang="sr-Latn-RS" sz="2800" dirty="0" err="1" smtClean="0"/>
              <a:t>neutres</a:t>
            </a:r>
            <a:r>
              <a:rPr lang="en-GB" altLang="sr-Latn-RS" sz="2800" dirty="0" smtClean="0"/>
              <a:t> :</a:t>
            </a:r>
            <a:endParaRPr lang="en-GB" altLang="sr-Latn-RS" sz="2800" dirty="0"/>
          </a:p>
          <a:p>
            <a:pPr lvl="1" algn="just" eaLnBrk="1" hangingPunct="1"/>
            <a:r>
              <a:rPr lang="fr-FR" altLang="sr-Latn-RS" sz="2400" dirty="0"/>
              <a:t>Experts désignés par le tribunal</a:t>
            </a:r>
            <a:endParaRPr lang="en-GB" altLang="sr-Latn-RS" sz="2400" dirty="0"/>
          </a:p>
          <a:p>
            <a:pPr lvl="1" algn="just" eaLnBrk="1" hangingPunct="1"/>
            <a:r>
              <a:rPr lang="en-GB" altLang="sr-Latn-RS" sz="2400" dirty="0" err="1"/>
              <a:t>Auxiliaires</a:t>
            </a:r>
            <a:r>
              <a:rPr lang="en-GB" altLang="sr-Latn-RS" sz="2400" dirty="0"/>
              <a:t> de justice</a:t>
            </a:r>
          </a:p>
          <a:p>
            <a:pPr algn="just" eaLnBrk="1" hangingPunct="1"/>
            <a:r>
              <a:rPr lang="fr-FR" altLang="sr-Latn-RS" sz="2800" dirty="0"/>
              <a:t>Selon le cas, délivrer aux personnes concernées une </a:t>
            </a:r>
            <a:r>
              <a:rPr lang="fr-FR" altLang="sr-Latn-RS" sz="2800" dirty="0" smtClean="0"/>
              <a:t>note </a:t>
            </a:r>
            <a:r>
              <a:rPr lang="fr-FR" altLang="sr-Latn-RS" sz="2800" dirty="0"/>
              <a:t>d'information </a:t>
            </a:r>
            <a:r>
              <a:rPr lang="fr-FR" altLang="sr-Latn-RS" sz="2800" dirty="0" smtClean="0"/>
              <a:t>concernant les </a:t>
            </a:r>
            <a:r>
              <a:rPr lang="fr-FR" altLang="sr-Latn-RS" sz="2800" dirty="0"/>
              <a:t>mesures mises en œuvre</a:t>
            </a:r>
            <a:endParaRPr lang="en-GB" altLang="sr-Latn-RS" sz="2800" dirty="0"/>
          </a:p>
        </p:txBody>
      </p:sp>
      <p:sp>
        <p:nvSpPr>
          <p:cNvPr id="138245" name="Slide Number Placeholder 1">
            <a:extLst>
              <a:ext uri="{FF2B5EF4-FFF2-40B4-BE49-F238E27FC236}">
                <a16:creationId xmlns="" xmlns:a16="http://schemas.microsoft.com/office/drawing/2014/main" id="{CCD6187F-88E6-490E-A678-A36ACFE4BB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A086D67-2F97-41AF-9966-6E45186665F4}" type="slidenum">
              <a:rPr lang="en-US" altLang="en-US" sz="1200" smtClean="0">
                <a:solidFill>
                  <a:srgbClr val="898989"/>
                </a:solidFill>
              </a:rPr>
              <a:pPr>
                <a:spcBef>
                  <a:spcPct val="0"/>
                </a:spcBef>
                <a:buFontTx/>
                <a:buNone/>
              </a:pPr>
              <a:t>65</a:t>
            </a:fld>
            <a:endParaRPr lang="en-US" altLang="en-US" sz="1200" dirty="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 xmlns:a16="http://schemas.microsoft.com/office/drawing/2014/main" id="{ADBF51D3-CA12-4BD0-8708-793DAA0F0581}"/>
              </a:ext>
            </a:extLst>
          </p:cNvPr>
          <p:cNvSpPr>
            <a:spLocks noGrp="1"/>
          </p:cNvSpPr>
          <p:nvPr>
            <p:ph type="title"/>
          </p:nvPr>
        </p:nvSpPr>
        <p:spPr>
          <a:xfrm>
            <a:off x="350838" y="317500"/>
            <a:ext cx="8229600" cy="1143000"/>
          </a:xfrm>
        </p:spPr>
        <p:txBody>
          <a:bodyPr/>
          <a:lstStyle/>
          <a:p>
            <a:pPr eaLnBrk="1" hangingPunct="1"/>
            <a:r>
              <a:rPr lang="en-GB" altLang="sr-Latn-RS" sz="4000" b="1" dirty="0" err="1" smtClean="0"/>
              <a:t>Sauvegardes</a:t>
            </a:r>
            <a:r>
              <a:rPr lang="en-GB" altLang="sr-Latn-RS" sz="4000" b="1" dirty="0" smtClean="0"/>
              <a:t> relatives à la vie </a:t>
            </a:r>
            <a:r>
              <a:rPr lang="en-GB" altLang="sr-Latn-RS" sz="4000" b="1" dirty="0" err="1" smtClean="0"/>
              <a:t>privée</a:t>
            </a:r>
            <a:endParaRPr lang="en-GB" altLang="sr-Latn-RS" sz="4000" b="1" dirty="0"/>
          </a:p>
        </p:txBody>
      </p:sp>
      <p:sp>
        <p:nvSpPr>
          <p:cNvPr id="140291" name="Rectangle 3">
            <a:extLst>
              <a:ext uri="{FF2B5EF4-FFF2-40B4-BE49-F238E27FC236}">
                <a16:creationId xmlns="" xmlns:a16="http://schemas.microsoft.com/office/drawing/2014/main" id="{ABBBCE43-0875-44D8-B76F-9355950CB14A}"/>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0292" name="Rectangle 3">
            <a:extLst>
              <a:ext uri="{FF2B5EF4-FFF2-40B4-BE49-F238E27FC236}">
                <a16:creationId xmlns="" xmlns:a16="http://schemas.microsoft.com/office/drawing/2014/main" id="{467913AE-CD6D-47B1-9364-42323BCF7C55}"/>
              </a:ext>
            </a:extLst>
          </p:cNvPr>
          <p:cNvSpPr txBox="1">
            <a:spLocks/>
          </p:cNvSpPr>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900" b="1" dirty="0" smtClean="0">
                <a:solidFill>
                  <a:srgbClr val="FF0000"/>
                </a:solidFill>
              </a:rPr>
              <a:t>Restreindre ou limiter </a:t>
            </a:r>
            <a:r>
              <a:rPr lang="fr-FR" altLang="sr-Latn-RS" sz="2900" dirty="0"/>
              <a:t>à certaines personnes les</a:t>
            </a:r>
            <a:r>
              <a:rPr lang="fr-FR" altLang="sr-Latn-RS" sz="2900" b="1" dirty="0" smtClean="0"/>
              <a:t> </a:t>
            </a:r>
            <a:r>
              <a:rPr lang="fr-FR" altLang="sr-Latn-RS" sz="2900" dirty="0" smtClean="0"/>
              <a:t>données </a:t>
            </a:r>
            <a:r>
              <a:rPr lang="fr-FR" altLang="sr-Latn-RS" sz="2900" dirty="0"/>
              <a:t>informatiques </a:t>
            </a:r>
            <a:r>
              <a:rPr lang="fr-FR" altLang="sr-Latn-RS" sz="2900" dirty="0" smtClean="0"/>
              <a:t>saisies ou les communications interceptées</a:t>
            </a:r>
            <a:endParaRPr lang="en-GB" altLang="sr-Latn-RS" sz="2900" dirty="0" smtClean="0"/>
          </a:p>
          <a:p>
            <a:pPr algn="just" eaLnBrk="1" hangingPunct="1"/>
            <a:r>
              <a:rPr lang="fr-FR" altLang="sr-Latn-RS" sz="2900" dirty="0" smtClean="0"/>
              <a:t>Exiger que les données informatiques ou les communications ne soient </a:t>
            </a:r>
            <a:r>
              <a:rPr lang="fr-FR" altLang="sr-Latn-RS" sz="2900" b="1" dirty="0" smtClean="0">
                <a:solidFill>
                  <a:srgbClr val="FF0000"/>
                </a:solidFill>
              </a:rPr>
              <a:t>conservées</a:t>
            </a:r>
            <a:r>
              <a:rPr lang="fr-FR" altLang="sr-Latn-RS" sz="2900" dirty="0" smtClean="0">
                <a:solidFill>
                  <a:srgbClr val="FF0000"/>
                </a:solidFill>
              </a:rPr>
              <a:t> </a:t>
            </a:r>
            <a:r>
              <a:rPr lang="fr-FR" altLang="sr-Latn-RS" sz="2900" dirty="0" smtClean="0"/>
              <a:t>que </a:t>
            </a:r>
            <a:r>
              <a:rPr lang="fr-FR" altLang="sr-Latn-RS" sz="2900" b="1" dirty="0" smtClean="0">
                <a:solidFill>
                  <a:srgbClr val="FF0000"/>
                </a:solidFill>
              </a:rPr>
              <a:t>dans la limite de ce qui est nécessaire</a:t>
            </a:r>
            <a:endParaRPr lang="en-GB" altLang="sr-Latn-RS" sz="2900" b="1" dirty="0" smtClean="0">
              <a:solidFill>
                <a:srgbClr val="FF0000"/>
              </a:solidFill>
            </a:endParaRPr>
          </a:p>
          <a:p>
            <a:pPr algn="just" eaLnBrk="1" hangingPunct="1"/>
            <a:r>
              <a:rPr lang="fr-FR" altLang="sr-Latn-RS" sz="2900" b="1" dirty="0" smtClean="0">
                <a:solidFill>
                  <a:srgbClr val="FF0000"/>
                </a:solidFill>
              </a:rPr>
              <a:t>Restitution </a:t>
            </a:r>
            <a:r>
              <a:rPr lang="fr-FR" altLang="sr-Latn-RS" sz="2900" b="1" dirty="0">
                <a:solidFill>
                  <a:srgbClr val="FF0000"/>
                </a:solidFill>
              </a:rPr>
              <a:t>ou destruction des copies </a:t>
            </a:r>
            <a:r>
              <a:rPr lang="fr-FR" altLang="sr-Latn-RS" sz="2900" dirty="0"/>
              <a:t>de données qui ne sont </a:t>
            </a:r>
            <a:r>
              <a:rPr lang="fr-FR" altLang="sr-Latn-RS" sz="2900" b="1" dirty="0">
                <a:solidFill>
                  <a:srgbClr val="FF0000"/>
                </a:solidFill>
              </a:rPr>
              <a:t>plus nécessaires</a:t>
            </a:r>
            <a:endParaRPr lang="en-GB" altLang="sr-Latn-RS" sz="2900" b="1" dirty="0">
              <a:solidFill>
                <a:srgbClr val="FF0000"/>
              </a:solidFill>
            </a:endParaRPr>
          </a:p>
          <a:p>
            <a:pPr algn="just" eaLnBrk="1" hangingPunct="1"/>
            <a:r>
              <a:rPr lang="fr-FR" altLang="sr-Latn-RS" sz="2900" dirty="0"/>
              <a:t>Utilisation de </a:t>
            </a:r>
            <a:r>
              <a:rPr lang="fr-FR" altLang="sr-Latn-RS" sz="2900" b="1" dirty="0">
                <a:solidFill>
                  <a:srgbClr val="FF0000"/>
                </a:solidFill>
              </a:rPr>
              <a:t>systèmes automatiques </a:t>
            </a:r>
            <a:r>
              <a:rPr lang="fr-FR" altLang="sr-Latn-RS" sz="2900" dirty="0"/>
              <a:t>pour intercepter les données relatives au contenu en particulier</a:t>
            </a:r>
            <a:r>
              <a:rPr lang="en-GB" altLang="sr-Latn-RS" sz="2900" dirty="0" smtClean="0"/>
              <a:t> </a:t>
            </a:r>
            <a:endParaRPr lang="en-GB" altLang="sr-Latn-RS" sz="2900" dirty="0"/>
          </a:p>
          <a:p>
            <a:pPr algn="just" eaLnBrk="1" hangingPunct="1"/>
            <a:endParaRPr lang="en-GB" altLang="sr-Latn-RS" dirty="0"/>
          </a:p>
        </p:txBody>
      </p:sp>
      <p:sp>
        <p:nvSpPr>
          <p:cNvPr id="140293" name="Slide Number Placeholder 1">
            <a:extLst>
              <a:ext uri="{FF2B5EF4-FFF2-40B4-BE49-F238E27FC236}">
                <a16:creationId xmlns="" xmlns:a16="http://schemas.microsoft.com/office/drawing/2014/main" id="{2F9CB67A-BCDB-4AC7-95FD-C3F0116319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E10297-0620-4AE0-BBC8-F6116DF1D5B5}" type="slidenum">
              <a:rPr lang="en-US" altLang="en-US" sz="1200" smtClean="0">
                <a:solidFill>
                  <a:srgbClr val="898989"/>
                </a:solidFill>
              </a:rPr>
              <a:pPr>
                <a:spcBef>
                  <a:spcPct val="0"/>
                </a:spcBef>
                <a:buFontTx/>
                <a:buNone/>
              </a:pPr>
              <a:t>66</a:t>
            </a:fld>
            <a:endParaRPr lang="en-US" altLang="en-US" sz="1200">
              <a:solidFill>
                <a:srgbClr val="89898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 xmlns:a16="http://schemas.microsoft.com/office/drawing/2014/main" id="{7F165EB1-17F7-4178-A54C-FA3C95EC274B}"/>
              </a:ext>
            </a:extLst>
          </p:cNvPr>
          <p:cNvSpPr>
            <a:spLocks noGrp="1"/>
          </p:cNvSpPr>
          <p:nvPr>
            <p:ph type="title"/>
          </p:nvPr>
        </p:nvSpPr>
        <p:spPr>
          <a:xfrm>
            <a:off x="350838" y="317500"/>
            <a:ext cx="8229600" cy="1143000"/>
          </a:xfrm>
        </p:spPr>
        <p:txBody>
          <a:bodyPr/>
          <a:lstStyle/>
          <a:p>
            <a:pPr eaLnBrk="1" hangingPunct="1"/>
            <a:r>
              <a:rPr lang="en-GB" altLang="sr-Latn-RS" b="1" dirty="0" smtClean="0"/>
              <a:t>Etude de </a:t>
            </a:r>
            <a:r>
              <a:rPr lang="en-GB" altLang="sr-Latn-RS" b="1" dirty="0" err="1" smtClean="0"/>
              <a:t>cas</a:t>
            </a:r>
            <a:r>
              <a:rPr lang="en-GB" altLang="sr-Latn-RS" b="1" dirty="0" smtClean="0"/>
              <a:t> </a:t>
            </a:r>
            <a:r>
              <a:rPr lang="en-GB" altLang="sr-Latn-RS" b="1" dirty="0"/>
              <a:t>: </a:t>
            </a:r>
            <a:r>
              <a:rPr lang="en-GB" altLang="sr-Latn-RS" b="1" dirty="0" err="1" smtClean="0"/>
              <a:t>sauvegardes</a:t>
            </a:r>
            <a:r>
              <a:rPr lang="en-GB" altLang="sr-Latn-RS" b="1" dirty="0" smtClean="0"/>
              <a:t> relatives à la vie </a:t>
            </a:r>
            <a:r>
              <a:rPr lang="en-GB" altLang="sr-Latn-RS" b="1" dirty="0" err="1"/>
              <a:t>privée</a:t>
            </a:r>
            <a:endParaRPr lang="en-GB" altLang="sr-Latn-RS" b="1" dirty="0"/>
          </a:p>
        </p:txBody>
      </p:sp>
      <p:sp>
        <p:nvSpPr>
          <p:cNvPr id="142339" name="Rectangle 3">
            <a:extLst>
              <a:ext uri="{FF2B5EF4-FFF2-40B4-BE49-F238E27FC236}">
                <a16:creationId xmlns="" xmlns:a16="http://schemas.microsoft.com/office/drawing/2014/main" id="{82DC86B0-B983-470D-A77A-40941CD08DF8}"/>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2340" name="Rectangle 3">
            <a:extLst>
              <a:ext uri="{FF2B5EF4-FFF2-40B4-BE49-F238E27FC236}">
                <a16:creationId xmlns="" xmlns:a16="http://schemas.microsoft.com/office/drawing/2014/main" id="{DE86D755-E720-41BB-9F2F-30A656A9F4B1}"/>
              </a:ext>
            </a:extLst>
          </p:cNvPr>
          <p:cNvSpPr txBox="1">
            <a:spLocks/>
          </p:cNvSpPr>
          <p:nvPr/>
        </p:nvSpPr>
        <p:spPr bwMode="auto">
          <a:xfrm>
            <a:off x="457200" y="1540419"/>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Accès aux données informatiques </a:t>
            </a:r>
            <a:r>
              <a:rPr lang="fr-FR" altLang="sr-Latn-RS" dirty="0" smtClean="0"/>
              <a:t>sécurisées </a:t>
            </a:r>
            <a:r>
              <a:rPr lang="en-US" altLang="sr-Latn-RS" dirty="0" smtClean="0"/>
              <a:t>:</a:t>
            </a:r>
            <a:endParaRPr lang="en-US" altLang="sr-Latn-RS" dirty="0"/>
          </a:p>
          <a:p>
            <a:pPr lvl="1" algn="just" eaLnBrk="1" hangingPunct="1"/>
            <a:r>
              <a:rPr lang="fr-FR" altLang="sr-Latn-RS" sz="3200" dirty="0"/>
              <a:t>Autorité centrale d'Atlantis (condition de confidentialité sauf pour une utilisation devant un tribunal)</a:t>
            </a:r>
            <a:endParaRPr lang="en-US" altLang="sr-Latn-RS" sz="3200" dirty="0"/>
          </a:p>
          <a:p>
            <a:pPr lvl="1" algn="just" eaLnBrk="1" hangingPunct="1"/>
            <a:r>
              <a:rPr lang="fr-FR" altLang="sr-Latn-RS" sz="3200" dirty="0"/>
              <a:t>Police fédérale d'Atlantis (interdiction de divulguer sauf devant un tribunal)</a:t>
            </a:r>
            <a:endParaRPr lang="en-US" altLang="sr-Latn-RS" sz="3200" dirty="0"/>
          </a:p>
          <a:p>
            <a:pPr algn="just" eaLnBrk="1" hangingPunct="1"/>
            <a:endParaRPr lang="en-US" altLang="sr-Latn-RS" dirty="0"/>
          </a:p>
          <a:p>
            <a:pPr algn="just" eaLnBrk="1" hangingPunct="1"/>
            <a:r>
              <a:rPr lang="fr-FR" altLang="sr-Latn-RS" dirty="0"/>
              <a:t>Destruction de l'image dès qu'elle n'est plus </a:t>
            </a:r>
            <a:r>
              <a:rPr lang="fr-FR" altLang="sr-Latn-RS" dirty="0" smtClean="0"/>
              <a:t>utile</a:t>
            </a:r>
            <a:endParaRPr lang="en-US" altLang="sr-Latn-RS" dirty="0"/>
          </a:p>
          <a:p>
            <a:pPr lvl="1" algn="just" eaLnBrk="1" hangingPunct="1"/>
            <a:endParaRPr lang="en-US" altLang="sr-Latn-RS" sz="3200" dirty="0"/>
          </a:p>
        </p:txBody>
      </p:sp>
      <p:sp>
        <p:nvSpPr>
          <p:cNvPr id="142341" name="Slide Number Placeholder 1">
            <a:extLst>
              <a:ext uri="{FF2B5EF4-FFF2-40B4-BE49-F238E27FC236}">
                <a16:creationId xmlns="" xmlns:a16="http://schemas.microsoft.com/office/drawing/2014/main" id="{E57066EB-6AE4-44C0-BC1E-C7BF15AA1C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56FCED5-757F-471C-8BAC-22BA8BE245BF}" type="slidenum">
              <a:rPr lang="en-US" altLang="en-US" sz="1200" smtClean="0">
                <a:solidFill>
                  <a:srgbClr val="898989"/>
                </a:solidFill>
              </a:rPr>
              <a:pPr>
                <a:spcBef>
                  <a:spcPct val="0"/>
                </a:spcBef>
                <a:buFontTx/>
                <a:buNone/>
              </a:pPr>
              <a:t>67</a:t>
            </a:fld>
            <a:endParaRPr lang="en-US" altLang="en-US" sz="1200" dirty="0">
              <a:solidFill>
                <a:srgbClr val="898989"/>
              </a:solidFill>
            </a:endParaRPr>
          </a:p>
        </p:txBody>
      </p:sp>
    </p:spTree>
    <p:extLst>
      <p:ext uri="{BB962C8B-B14F-4D97-AF65-F5344CB8AC3E}">
        <p14:creationId xmlns:p14="http://schemas.microsoft.com/office/powerpoint/2010/main" val="12981456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 xmlns:a16="http://schemas.microsoft.com/office/drawing/2014/main" id="{7F165EB1-17F7-4178-A54C-FA3C95EC274B}"/>
              </a:ext>
            </a:extLst>
          </p:cNvPr>
          <p:cNvSpPr>
            <a:spLocks noGrp="1"/>
          </p:cNvSpPr>
          <p:nvPr>
            <p:ph type="title"/>
          </p:nvPr>
        </p:nvSpPr>
        <p:spPr>
          <a:xfrm>
            <a:off x="350838" y="317500"/>
            <a:ext cx="8229600" cy="1143000"/>
          </a:xfrm>
        </p:spPr>
        <p:txBody>
          <a:bodyPr/>
          <a:lstStyle/>
          <a:p>
            <a:pPr eaLnBrk="1" hangingPunct="1"/>
            <a:r>
              <a:rPr lang="en-GB" altLang="sr-Latn-RS" b="1" dirty="0" smtClean="0"/>
              <a:t>Obligation </a:t>
            </a:r>
            <a:r>
              <a:rPr lang="en-GB" altLang="sr-Latn-RS" b="1" dirty="0" err="1" smtClean="0"/>
              <a:t>d’information</a:t>
            </a:r>
            <a:endParaRPr lang="en-GB" altLang="sr-Latn-RS" b="1" dirty="0"/>
          </a:p>
        </p:txBody>
      </p:sp>
      <p:sp>
        <p:nvSpPr>
          <p:cNvPr id="142339" name="Rectangle 3">
            <a:extLst>
              <a:ext uri="{FF2B5EF4-FFF2-40B4-BE49-F238E27FC236}">
                <a16:creationId xmlns="" xmlns:a16="http://schemas.microsoft.com/office/drawing/2014/main" id="{82DC86B0-B983-470D-A77A-40941CD08DF8}"/>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2340" name="Rectangle 3">
            <a:extLst>
              <a:ext uri="{FF2B5EF4-FFF2-40B4-BE49-F238E27FC236}">
                <a16:creationId xmlns="" xmlns:a16="http://schemas.microsoft.com/office/drawing/2014/main" id="{DE86D755-E720-41BB-9F2F-30A656A9F4B1}"/>
              </a:ext>
            </a:extLst>
          </p:cNvPr>
          <p:cNvSpPr txBox="1">
            <a:spLocks/>
          </p:cNvSpPr>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dirty="0"/>
              <a:t>L'autorisation peut obliger le procureur à </a:t>
            </a:r>
            <a:r>
              <a:rPr lang="fr-FR" altLang="sr-Latn-RS" b="1" dirty="0">
                <a:solidFill>
                  <a:srgbClr val="FF0000"/>
                </a:solidFill>
              </a:rPr>
              <a:t>faire rapport à l'autorité compétente</a:t>
            </a:r>
            <a:endParaRPr lang="en-GB" altLang="sr-Latn-RS" b="1" dirty="0">
              <a:solidFill>
                <a:srgbClr val="FF0000"/>
              </a:solidFill>
            </a:endParaRPr>
          </a:p>
          <a:p>
            <a:pPr algn="just" eaLnBrk="1" hangingPunct="1"/>
            <a:r>
              <a:rPr lang="en-GB" altLang="sr-Latn-RS" b="1" dirty="0" err="1">
                <a:solidFill>
                  <a:srgbClr val="FF0000"/>
                </a:solidFill>
              </a:rPr>
              <a:t>Fréquence</a:t>
            </a:r>
            <a:r>
              <a:rPr lang="en-GB" altLang="sr-Latn-RS" b="1" dirty="0">
                <a:solidFill>
                  <a:srgbClr val="FF0000"/>
                </a:solidFill>
              </a:rPr>
              <a:t> des rapports :</a:t>
            </a:r>
          </a:p>
          <a:p>
            <a:pPr lvl="1" algn="just" eaLnBrk="1" hangingPunct="1"/>
            <a:r>
              <a:rPr lang="en-GB" altLang="sr-Latn-RS" dirty="0" err="1"/>
              <a:t>Intervalles</a:t>
            </a:r>
            <a:r>
              <a:rPr lang="en-GB" altLang="sr-Latn-RS" dirty="0"/>
              <a:t> </a:t>
            </a:r>
            <a:r>
              <a:rPr lang="en-GB" altLang="sr-Latn-RS" dirty="0" err="1"/>
              <a:t>spécifiés</a:t>
            </a:r>
            <a:r>
              <a:rPr lang="en-GB" altLang="sr-Latn-RS" dirty="0"/>
              <a:t> </a:t>
            </a:r>
            <a:r>
              <a:rPr lang="en-GB" altLang="sr-Latn-RS" dirty="0" err="1"/>
              <a:t>dans</a:t>
            </a:r>
            <a:r>
              <a:rPr lang="en-GB" altLang="sr-Latn-RS" dirty="0"/>
              <a:t> </a:t>
            </a:r>
            <a:r>
              <a:rPr lang="en-GB" altLang="sr-Latn-RS" dirty="0" err="1"/>
              <a:t>l'autorisation</a:t>
            </a:r>
            <a:endParaRPr lang="en-GB" altLang="sr-Latn-RS" dirty="0"/>
          </a:p>
          <a:p>
            <a:pPr lvl="1" algn="just" eaLnBrk="1" hangingPunct="1"/>
            <a:r>
              <a:rPr lang="fr-FR" altLang="sr-Latn-RS" dirty="0"/>
              <a:t>A la fin de l'exercice du pouvoir procédural</a:t>
            </a:r>
            <a:endParaRPr lang="en-GB" altLang="sr-Latn-RS" dirty="0"/>
          </a:p>
          <a:p>
            <a:pPr algn="just" eaLnBrk="1" hangingPunct="1"/>
            <a:r>
              <a:rPr lang="en-GB" altLang="sr-Latn-RS" b="1" dirty="0" err="1">
                <a:solidFill>
                  <a:srgbClr val="FF0000"/>
                </a:solidFill>
              </a:rPr>
              <a:t>Contenu</a:t>
            </a:r>
            <a:r>
              <a:rPr lang="en-GB" altLang="sr-Latn-RS" b="1" dirty="0">
                <a:solidFill>
                  <a:srgbClr val="FF0000"/>
                </a:solidFill>
              </a:rPr>
              <a:t> des rapports </a:t>
            </a:r>
            <a:r>
              <a:rPr lang="en-GB" altLang="sr-Latn-RS" b="1" dirty="0" smtClean="0">
                <a:solidFill>
                  <a:srgbClr val="FF0000"/>
                </a:solidFill>
              </a:rPr>
              <a:t>:</a:t>
            </a:r>
            <a:endParaRPr lang="en-GB" altLang="sr-Latn-RS" b="1" dirty="0">
              <a:solidFill>
                <a:srgbClr val="FF0000"/>
              </a:solidFill>
            </a:endParaRPr>
          </a:p>
          <a:p>
            <a:pPr lvl="1" algn="just" eaLnBrk="1" hangingPunct="1"/>
            <a:r>
              <a:rPr lang="fr-FR" altLang="sr-Latn-RS" dirty="0"/>
              <a:t>Avancement dans la réalisation des objectifs du pouvoir </a:t>
            </a:r>
            <a:r>
              <a:rPr lang="fr-FR" altLang="sr-Latn-RS" dirty="0" smtClean="0"/>
              <a:t>procédural</a:t>
            </a:r>
            <a:endParaRPr lang="en-GB" altLang="sr-Latn-RS" dirty="0"/>
          </a:p>
          <a:p>
            <a:pPr lvl="1" algn="just" eaLnBrk="1" hangingPunct="1"/>
            <a:r>
              <a:rPr lang="en-GB" altLang="sr-Latn-RS" dirty="0" err="1"/>
              <a:t>Toute</a:t>
            </a:r>
            <a:r>
              <a:rPr lang="en-GB" altLang="sr-Latn-RS" dirty="0"/>
              <a:t> </a:t>
            </a:r>
            <a:r>
              <a:rPr lang="en-GB" altLang="sr-Latn-RS" dirty="0" err="1"/>
              <a:t>autre</a:t>
            </a:r>
            <a:r>
              <a:rPr lang="en-GB" altLang="sr-Latn-RS" dirty="0"/>
              <a:t> information </a:t>
            </a:r>
            <a:r>
              <a:rPr lang="en-GB" altLang="sr-Latn-RS" dirty="0" err="1"/>
              <a:t>pertinente</a:t>
            </a:r>
            <a:endParaRPr lang="en-GB" altLang="sr-Latn-RS" dirty="0"/>
          </a:p>
          <a:p>
            <a:pPr lvl="1" algn="just" eaLnBrk="1" hangingPunct="1"/>
            <a:endParaRPr lang="en-GB" altLang="sr-Latn-RS" dirty="0"/>
          </a:p>
        </p:txBody>
      </p:sp>
      <p:sp>
        <p:nvSpPr>
          <p:cNvPr id="142341" name="Slide Number Placeholder 1">
            <a:extLst>
              <a:ext uri="{FF2B5EF4-FFF2-40B4-BE49-F238E27FC236}">
                <a16:creationId xmlns="" xmlns:a16="http://schemas.microsoft.com/office/drawing/2014/main" id="{E57066EB-6AE4-44C0-BC1E-C7BF15AA1C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56FCED5-757F-471C-8BAC-22BA8BE245BF}" type="slidenum">
              <a:rPr lang="en-US" altLang="en-US" sz="1200" smtClean="0">
                <a:solidFill>
                  <a:srgbClr val="898989"/>
                </a:solidFill>
              </a:rPr>
              <a:pPr>
                <a:spcBef>
                  <a:spcPct val="0"/>
                </a:spcBef>
                <a:buFontTx/>
                <a:buNone/>
              </a:pPr>
              <a:t>68</a:t>
            </a:fld>
            <a:endParaRPr lang="en-US" altLang="en-US" sz="1200" dirty="0">
              <a:solidFill>
                <a:srgbClr val="898989"/>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 xmlns:a16="http://schemas.microsoft.com/office/drawing/2014/main" id="{7F165EB1-17F7-4178-A54C-FA3C95EC274B}"/>
              </a:ext>
            </a:extLst>
          </p:cNvPr>
          <p:cNvSpPr>
            <a:spLocks noGrp="1"/>
          </p:cNvSpPr>
          <p:nvPr>
            <p:ph type="title"/>
          </p:nvPr>
        </p:nvSpPr>
        <p:spPr>
          <a:xfrm>
            <a:off x="350838" y="317500"/>
            <a:ext cx="8229600" cy="1143000"/>
          </a:xfrm>
        </p:spPr>
        <p:txBody>
          <a:bodyPr/>
          <a:lstStyle/>
          <a:p>
            <a:pPr eaLnBrk="1" hangingPunct="1"/>
            <a:r>
              <a:rPr lang="en-GB" altLang="sr-Latn-RS" b="1" dirty="0" smtClean="0"/>
              <a:t>Etude de </a:t>
            </a:r>
            <a:r>
              <a:rPr lang="en-GB" altLang="sr-Latn-RS" b="1" dirty="0" err="1" smtClean="0"/>
              <a:t>cas</a:t>
            </a:r>
            <a:r>
              <a:rPr lang="en-GB" altLang="sr-Latn-RS" b="1" dirty="0" smtClean="0"/>
              <a:t> : obligation </a:t>
            </a:r>
            <a:r>
              <a:rPr lang="en-GB" altLang="sr-Latn-RS" b="1" dirty="0" err="1" smtClean="0"/>
              <a:t>d’information</a:t>
            </a:r>
            <a:endParaRPr lang="en-GB" altLang="sr-Latn-RS" b="1" dirty="0"/>
          </a:p>
        </p:txBody>
      </p:sp>
      <p:sp>
        <p:nvSpPr>
          <p:cNvPr id="142339" name="Rectangle 3">
            <a:extLst>
              <a:ext uri="{FF2B5EF4-FFF2-40B4-BE49-F238E27FC236}">
                <a16:creationId xmlns="" xmlns:a16="http://schemas.microsoft.com/office/drawing/2014/main" id="{82DC86B0-B983-470D-A77A-40941CD08DF8}"/>
              </a:ext>
            </a:extLst>
          </p:cNvPr>
          <p:cNvSpPr txBox="1">
            <a:spLocks/>
          </p:cNvSpPr>
          <p:nvPr/>
        </p:nvSpPr>
        <p:spPr bwMode="auto">
          <a:xfrm>
            <a:off x="457200" y="1311275"/>
            <a:ext cx="82296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endParaRPr lang="en-GB" altLang="sr-Latn-RS"/>
          </a:p>
        </p:txBody>
      </p:sp>
      <p:sp>
        <p:nvSpPr>
          <p:cNvPr id="142340" name="Rectangle 3">
            <a:extLst>
              <a:ext uri="{FF2B5EF4-FFF2-40B4-BE49-F238E27FC236}">
                <a16:creationId xmlns="" xmlns:a16="http://schemas.microsoft.com/office/drawing/2014/main" id="{DE86D755-E720-41BB-9F2F-30A656A9F4B1}"/>
              </a:ext>
            </a:extLst>
          </p:cNvPr>
          <p:cNvSpPr txBox="1">
            <a:spLocks/>
          </p:cNvSpPr>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3000" dirty="0"/>
              <a:t>La police fédérale d'</a:t>
            </a:r>
            <a:r>
              <a:rPr lang="fr-FR" altLang="sr-Latn-RS" sz="3000" dirty="0" err="1"/>
              <a:t>Ostland</a:t>
            </a:r>
            <a:r>
              <a:rPr lang="fr-FR" altLang="sr-Latn-RS" sz="3000" dirty="0"/>
              <a:t> doit présenter un rapport confidentiel au tribunal pour l'informer </a:t>
            </a:r>
            <a:r>
              <a:rPr lang="en-US" altLang="sr-Latn-RS" sz="3000" dirty="0" smtClean="0"/>
              <a:t>:</a:t>
            </a:r>
            <a:endParaRPr lang="en-US" altLang="sr-Latn-RS" sz="3000" dirty="0"/>
          </a:p>
          <a:p>
            <a:pPr lvl="1" algn="just" eaLnBrk="1" hangingPunct="1"/>
            <a:r>
              <a:rPr lang="fr-FR" altLang="sr-Latn-RS" sz="3000" dirty="0"/>
              <a:t>du ou des systèmes informatiques qui ont été consultés</a:t>
            </a:r>
            <a:endParaRPr lang="en-US" altLang="sr-Latn-RS" sz="3000" dirty="0"/>
          </a:p>
          <a:p>
            <a:pPr lvl="1" algn="just" eaLnBrk="1" hangingPunct="1"/>
            <a:r>
              <a:rPr lang="fr-FR" altLang="sr-Latn-RS" sz="3000" dirty="0"/>
              <a:t>des données informatiques qui ont été saisies</a:t>
            </a:r>
            <a:endParaRPr lang="en-US" altLang="sr-Latn-RS" sz="3000" dirty="0"/>
          </a:p>
          <a:p>
            <a:pPr lvl="1" algn="just" eaLnBrk="1" hangingPunct="1"/>
            <a:r>
              <a:rPr lang="fr-FR" sz="3200" dirty="0"/>
              <a:t>des données informatiques qui ont été rendues inaccessibles</a:t>
            </a:r>
            <a:endParaRPr lang="en-US" altLang="sr-Latn-RS" sz="3000" dirty="0"/>
          </a:p>
          <a:p>
            <a:pPr lvl="1" algn="just" eaLnBrk="1" hangingPunct="1"/>
            <a:r>
              <a:rPr lang="fr-FR" altLang="sr-Latn-RS" sz="3000" dirty="0"/>
              <a:t>de la durée de la saisie</a:t>
            </a:r>
            <a:r>
              <a:rPr lang="en-US" altLang="sr-Latn-RS" sz="3000" dirty="0" smtClean="0"/>
              <a:t> </a:t>
            </a:r>
            <a:endParaRPr lang="en-US" altLang="sr-Latn-RS" sz="3000" dirty="0"/>
          </a:p>
          <a:p>
            <a:pPr lvl="1" algn="just" eaLnBrk="1" hangingPunct="1"/>
            <a:r>
              <a:rPr lang="fr-FR" altLang="sr-Latn-RS" sz="3000" dirty="0"/>
              <a:t>des éventuelles actions supplémentaires qui doivent être menées</a:t>
            </a:r>
            <a:endParaRPr lang="en-US" altLang="sr-Latn-RS" sz="3000" dirty="0"/>
          </a:p>
        </p:txBody>
      </p:sp>
      <p:sp>
        <p:nvSpPr>
          <p:cNvPr id="142341" name="Slide Number Placeholder 1">
            <a:extLst>
              <a:ext uri="{FF2B5EF4-FFF2-40B4-BE49-F238E27FC236}">
                <a16:creationId xmlns="" xmlns:a16="http://schemas.microsoft.com/office/drawing/2014/main" id="{E57066EB-6AE4-44C0-BC1E-C7BF15AA1C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56FCED5-757F-471C-8BAC-22BA8BE245BF}" type="slidenum">
              <a:rPr lang="en-US" altLang="en-US" sz="1200" smtClean="0">
                <a:solidFill>
                  <a:srgbClr val="898989"/>
                </a:solidFill>
              </a:rPr>
              <a:pPr>
                <a:spcBef>
                  <a:spcPct val="0"/>
                </a:spcBef>
                <a:buFontTx/>
                <a:buNone/>
              </a:pPr>
              <a:t>69</a:t>
            </a:fld>
            <a:endParaRPr lang="en-US" altLang="en-US" sz="1200">
              <a:solidFill>
                <a:srgbClr val="898989"/>
              </a:solidFill>
            </a:endParaRPr>
          </a:p>
        </p:txBody>
      </p:sp>
    </p:spTree>
    <p:extLst>
      <p:ext uri="{BB962C8B-B14F-4D97-AF65-F5344CB8AC3E}">
        <p14:creationId xmlns:p14="http://schemas.microsoft.com/office/powerpoint/2010/main" val="2334991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9F427328-2F53-42D2-BAEE-A19FFDB6DF7F}"/>
              </a:ext>
            </a:extLst>
          </p:cNvPr>
          <p:cNvSpPr>
            <a:spLocks noGrp="1"/>
          </p:cNvSpPr>
          <p:nvPr>
            <p:ph type="title"/>
          </p:nvPr>
        </p:nvSpPr>
        <p:spPr>
          <a:xfrm>
            <a:off x="350838" y="176213"/>
            <a:ext cx="8229600" cy="1143000"/>
          </a:xfrm>
        </p:spPr>
        <p:txBody>
          <a:bodyPr/>
          <a:lstStyle/>
          <a:p>
            <a:pPr eaLnBrk="1" hangingPunct="1"/>
            <a:r>
              <a:rPr lang="en-GB" altLang="sr-Latn-RS" b="1" dirty="0"/>
              <a:t>Conditions </a:t>
            </a:r>
            <a:r>
              <a:rPr lang="en-GB" altLang="sr-Latn-RS" b="1" dirty="0" smtClean="0"/>
              <a:t>et </a:t>
            </a:r>
            <a:r>
              <a:rPr lang="en-GB" altLang="sr-Latn-RS" b="1" dirty="0" err="1" smtClean="0"/>
              <a:t>sauvegardes</a:t>
            </a:r>
            <a:endParaRPr lang="en-GB" altLang="sr-Latn-RS" b="1" dirty="0"/>
          </a:p>
        </p:txBody>
      </p:sp>
      <p:sp>
        <p:nvSpPr>
          <p:cNvPr id="15363" name="Rectangle 3">
            <a:extLst>
              <a:ext uri="{FF2B5EF4-FFF2-40B4-BE49-F238E27FC236}">
                <a16:creationId xmlns="" xmlns:a16="http://schemas.microsoft.com/office/drawing/2014/main" id="{2A55F784-977F-44F6-8474-2780DC456896}"/>
              </a:ext>
            </a:extLst>
          </p:cNvPr>
          <p:cNvSpPr txBox="1">
            <a:spLocks/>
          </p:cNvSpPr>
          <p:nvPr/>
        </p:nvSpPr>
        <p:spPr bwMode="auto">
          <a:xfrm>
            <a:off x="457200" y="13192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500" dirty="0"/>
              <a:t>Les conditions et les sauvegardes énoncées à l'article 15 s'appliquent </a:t>
            </a:r>
            <a:r>
              <a:rPr lang="fr-FR" altLang="sr-Latn-RS" sz="2500" dirty="0" smtClean="0"/>
              <a:t>lors de l'examen </a:t>
            </a:r>
            <a:r>
              <a:rPr lang="fr-FR" altLang="sr-Latn-RS" sz="2500" dirty="0"/>
              <a:t>des demandes d'exercice de pouvoirs procéduraux et au moment de délivrer l'autorisation</a:t>
            </a:r>
            <a:r>
              <a:rPr lang="en-GB" altLang="sr-Latn-RS" sz="2500" dirty="0" smtClean="0"/>
              <a:t> </a:t>
            </a:r>
            <a:endParaRPr lang="en-GB" altLang="sr-Latn-RS" sz="2500" dirty="0"/>
          </a:p>
          <a:p>
            <a:pPr algn="just" eaLnBrk="1" hangingPunct="1"/>
            <a:r>
              <a:rPr lang="fr-FR" altLang="sr-Latn-RS" sz="2500" dirty="0"/>
              <a:t>Il faut trouver un </a:t>
            </a:r>
            <a:r>
              <a:rPr lang="fr-FR" altLang="sr-Latn-RS" sz="2500" b="1" dirty="0">
                <a:solidFill>
                  <a:srgbClr val="FF0000"/>
                </a:solidFill>
              </a:rPr>
              <a:t>juste équilibre </a:t>
            </a:r>
            <a:r>
              <a:rPr lang="fr-FR" altLang="sr-Latn-RS" sz="2500" dirty="0"/>
              <a:t>entre l'intérêt des </a:t>
            </a:r>
            <a:r>
              <a:rPr lang="fr-FR" altLang="sr-Latn-RS" sz="2500" b="1" dirty="0">
                <a:solidFill>
                  <a:srgbClr val="FF0000"/>
                </a:solidFill>
              </a:rPr>
              <a:t>services de répression </a:t>
            </a:r>
            <a:r>
              <a:rPr lang="fr-FR" altLang="sr-Latn-RS" sz="2500" dirty="0"/>
              <a:t>et les </a:t>
            </a:r>
            <a:r>
              <a:rPr lang="fr-FR" altLang="sr-Latn-RS" sz="2500" b="1" dirty="0">
                <a:solidFill>
                  <a:srgbClr val="FF0000"/>
                </a:solidFill>
              </a:rPr>
              <a:t>droits</a:t>
            </a:r>
            <a:r>
              <a:rPr lang="fr-FR" altLang="sr-Latn-RS" sz="2500" dirty="0">
                <a:solidFill>
                  <a:srgbClr val="FF0000"/>
                </a:solidFill>
              </a:rPr>
              <a:t> </a:t>
            </a:r>
            <a:r>
              <a:rPr lang="fr-FR" altLang="sr-Latn-RS" sz="2500" dirty="0"/>
              <a:t>de toutes les personnes concernées</a:t>
            </a:r>
            <a:endParaRPr lang="en-GB" altLang="sr-Latn-RS" sz="2500" dirty="0"/>
          </a:p>
          <a:p>
            <a:pPr algn="just" eaLnBrk="1" hangingPunct="1"/>
            <a:r>
              <a:rPr lang="fr-FR" altLang="sr-Latn-RS" sz="2500" dirty="0"/>
              <a:t>Les sauvegardes procédurales comprennent entre autres:</a:t>
            </a:r>
            <a:endParaRPr lang="en-GB" altLang="sr-Latn-RS" sz="2500" dirty="0"/>
          </a:p>
          <a:p>
            <a:pPr lvl="1" algn="just" eaLnBrk="1" hangingPunct="1"/>
            <a:r>
              <a:rPr lang="en-GB" altLang="sr-Latn-RS" sz="2500" dirty="0"/>
              <a:t>le </a:t>
            </a:r>
            <a:r>
              <a:rPr lang="en-GB" altLang="sr-Latn-RS" sz="2500" dirty="0" err="1"/>
              <a:t>principe</a:t>
            </a:r>
            <a:r>
              <a:rPr lang="en-GB" altLang="sr-Latn-RS" sz="2500" dirty="0"/>
              <a:t> </a:t>
            </a:r>
            <a:r>
              <a:rPr lang="en-GB" altLang="sr-Latn-RS" sz="2500" dirty="0" smtClean="0"/>
              <a:t>de la </a:t>
            </a:r>
            <a:r>
              <a:rPr lang="en-GB" altLang="sr-Latn-RS" sz="2500" b="1" dirty="0" err="1">
                <a:solidFill>
                  <a:srgbClr val="FF0000"/>
                </a:solidFill>
              </a:rPr>
              <a:t>proportionnalité</a:t>
            </a:r>
            <a:endParaRPr lang="en-GB" altLang="sr-Latn-RS" sz="2500" b="1" dirty="0">
              <a:solidFill>
                <a:srgbClr val="FF0000"/>
              </a:solidFill>
            </a:endParaRPr>
          </a:p>
          <a:p>
            <a:pPr lvl="1" algn="just" eaLnBrk="1" hangingPunct="1"/>
            <a:r>
              <a:rPr lang="en-GB" altLang="sr-Latn-RS" sz="2500" dirty="0"/>
              <a:t>les droits des </a:t>
            </a:r>
            <a:r>
              <a:rPr lang="en-GB" altLang="sr-Latn-RS" sz="2500" b="1" dirty="0">
                <a:solidFill>
                  <a:srgbClr val="FF0000"/>
                </a:solidFill>
              </a:rPr>
              <a:t>tiers</a:t>
            </a:r>
          </a:p>
          <a:p>
            <a:pPr lvl="1" algn="just" eaLnBrk="1" hangingPunct="1"/>
            <a:r>
              <a:rPr lang="fr-FR" altLang="sr-Latn-RS" sz="2500" dirty="0"/>
              <a:t>l'obligation de </a:t>
            </a:r>
            <a:r>
              <a:rPr lang="fr-FR" altLang="sr-Latn-RS" sz="2500" b="1" dirty="0">
                <a:solidFill>
                  <a:srgbClr val="FF0000"/>
                </a:solidFill>
              </a:rPr>
              <a:t>justifier</a:t>
            </a:r>
            <a:r>
              <a:rPr lang="fr-FR" altLang="sr-Latn-RS" sz="2500" dirty="0">
                <a:solidFill>
                  <a:srgbClr val="FF0000"/>
                </a:solidFill>
              </a:rPr>
              <a:t> </a:t>
            </a:r>
            <a:r>
              <a:rPr lang="fr-FR" altLang="sr-Latn-RS" sz="2500" dirty="0"/>
              <a:t>les décisions</a:t>
            </a:r>
            <a:endParaRPr lang="en-GB" altLang="sr-Latn-RS" sz="2500" b="1" dirty="0">
              <a:solidFill>
                <a:srgbClr val="FF0000"/>
              </a:solidFill>
            </a:endParaRPr>
          </a:p>
          <a:p>
            <a:pPr lvl="1" algn="just" eaLnBrk="1" hangingPunct="1"/>
            <a:r>
              <a:rPr lang="fr-FR" altLang="sr-Latn-RS" sz="2500" dirty="0"/>
              <a:t>la limitation du </a:t>
            </a:r>
            <a:r>
              <a:rPr lang="fr-FR" altLang="sr-Latn-RS" sz="2500" b="1" dirty="0">
                <a:solidFill>
                  <a:srgbClr val="FF0000"/>
                </a:solidFill>
              </a:rPr>
              <a:t>champ d'application</a:t>
            </a:r>
            <a:endParaRPr lang="en-GB" altLang="sr-Latn-RS" sz="2500" b="1" dirty="0">
              <a:solidFill>
                <a:srgbClr val="FF0000"/>
              </a:solidFill>
            </a:endParaRPr>
          </a:p>
        </p:txBody>
      </p:sp>
      <p:sp>
        <p:nvSpPr>
          <p:cNvPr id="15364" name="Slide Number Placeholder 1">
            <a:extLst>
              <a:ext uri="{FF2B5EF4-FFF2-40B4-BE49-F238E27FC236}">
                <a16:creationId xmlns="" xmlns:a16="http://schemas.microsoft.com/office/drawing/2014/main" id="{118ED4DD-2D9C-4B2F-84F2-5A2DBF61ED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45CD7C9-7708-4A29-8CE8-CD7ED87966FC}"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 xmlns:a16="http://schemas.microsoft.com/office/drawing/2014/main" id="{6A17E23D-1188-4CE1-8E6C-56957B21252E}"/>
              </a:ext>
            </a:extLst>
          </p:cNvPr>
          <p:cNvSpPr>
            <a:spLocks noGrp="1"/>
          </p:cNvSpPr>
          <p:nvPr>
            <p:ph type="title" idx="4294967295"/>
          </p:nvPr>
        </p:nvSpPr>
        <p:spPr>
          <a:xfrm>
            <a:off x="457200" y="2762250"/>
            <a:ext cx="8229600" cy="1143000"/>
          </a:xfrm>
        </p:spPr>
        <p:txBody>
          <a:bodyPr/>
          <a:lstStyle/>
          <a:p>
            <a:r>
              <a:rPr lang="en-GB" altLang="sr-Latn-RS" sz="4000" b="1" dirty="0" err="1" smtClean="0">
                <a:solidFill>
                  <a:srgbClr val="000000"/>
                </a:solidFill>
              </a:rPr>
              <a:t>Partie</a:t>
            </a:r>
            <a:r>
              <a:rPr lang="en-GB" altLang="sr-Latn-RS" sz="4000" b="1" dirty="0" smtClean="0">
                <a:solidFill>
                  <a:srgbClr val="000000"/>
                </a:solidFill>
              </a:rPr>
              <a:t> V</a:t>
            </a:r>
            <a:r>
              <a:rPr lang="en-GB" altLang="sr-Latn-RS" sz="4000" b="1" dirty="0">
                <a:solidFill>
                  <a:srgbClr val="000000"/>
                </a:solidFill>
              </a:rPr>
              <a:t/>
            </a:r>
            <a:br>
              <a:rPr lang="en-GB" altLang="sr-Latn-RS" sz="4000" b="1" dirty="0">
                <a:solidFill>
                  <a:srgbClr val="000000"/>
                </a:solidFill>
              </a:rPr>
            </a:br>
            <a:r>
              <a:rPr lang="en-GB" altLang="sr-Latn-RS" sz="4000" b="1" dirty="0" smtClean="0">
                <a:solidFill>
                  <a:srgbClr val="000000"/>
                </a:solidFill>
              </a:rPr>
              <a:t>Résumé</a:t>
            </a:r>
            <a:r>
              <a:rPr lang="en-GB" altLang="sr-Latn-RS" sz="4000" dirty="0">
                <a:solidFill>
                  <a:srgbClr val="000000"/>
                </a:solidFill>
              </a:rPr>
              <a:t/>
            </a:r>
            <a:br>
              <a:rPr lang="en-GB" altLang="sr-Latn-RS" sz="4000" dirty="0">
                <a:solidFill>
                  <a:srgbClr val="000000"/>
                </a:solidFill>
              </a:rPr>
            </a:br>
            <a:endParaRPr lang="en-GB" altLang="sr-Latn-RS" sz="4000" dirty="0">
              <a:solidFill>
                <a:srgbClr val="000000"/>
              </a:solidFill>
            </a:endParaRPr>
          </a:p>
        </p:txBody>
      </p:sp>
      <p:pic>
        <p:nvPicPr>
          <p:cNvPr id="144387" name="Picture 3">
            <a:extLst>
              <a:ext uri="{FF2B5EF4-FFF2-40B4-BE49-F238E27FC236}">
                <a16:creationId xmlns="" xmlns:a16="http://schemas.microsoft.com/office/drawing/2014/main" id="{9BC78D4B-DCBF-4FDE-B984-8D573ECB6ABC}"/>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144388" name="Slide Number Placeholder 1">
            <a:extLst>
              <a:ext uri="{FF2B5EF4-FFF2-40B4-BE49-F238E27FC236}">
                <a16:creationId xmlns="" xmlns:a16="http://schemas.microsoft.com/office/drawing/2014/main" id="{EB176A90-FB84-46C3-A7B4-C6DFC62F03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850976C-A202-42E8-8342-022B23B67F0D}" type="slidenum">
              <a:rPr lang="en-US" altLang="fr-FR" sz="1200" smtClean="0">
                <a:solidFill>
                  <a:srgbClr val="898989"/>
                </a:solidFill>
              </a:rPr>
              <a:pPr>
                <a:spcBef>
                  <a:spcPct val="0"/>
                </a:spcBef>
                <a:buFontTx/>
                <a:buNone/>
              </a:pPr>
              <a:t>70</a:t>
            </a:fld>
            <a:endParaRPr lang="en-US" altLang="fr-FR" sz="1200">
              <a:solidFill>
                <a:srgbClr val="898989"/>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 xmlns:a16="http://schemas.microsoft.com/office/drawing/2014/main" id="{105ED423-6FA9-438F-84A2-908E2EDC4200}"/>
              </a:ext>
            </a:extLst>
          </p:cNvPr>
          <p:cNvSpPr>
            <a:spLocks noGrp="1"/>
          </p:cNvSpPr>
          <p:nvPr>
            <p:ph type="title" idx="4294967295"/>
          </p:nvPr>
        </p:nvSpPr>
        <p:spPr>
          <a:xfrm>
            <a:off x="457200" y="274638"/>
            <a:ext cx="8229600" cy="773112"/>
          </a:xfrm>
        </p:spPr>
        <p:txBody>
          <a:bodyPr/>
          <a:lstStyle/>
          <a:p>
            <a:pPr eaLnBrk="1" hangingPunct="1"/>
            <a:r>
              <a:rPr lang="en-GB" altLang="sr-Latn-RS" b="1" dirty="0" smtClean="0"/>
              <a:t>Résumé</a:t>
            </a:r>
            <a:endParaRPr lang="en-GB" altLang="sr-Latn-RS" b="1" dirty="0"/>
          </a:p>
        </p:txBody>
      </p:sp>
      <p:sp>
        <p:nvSpPr>
          <p:cNvPr id="4" name="Content Placeholder 2">
            <a:extLst>
              <a:ext uri="{FF2B5EF4-FFF2-40B4-BE49-F238E27FC236}">
                <a16:creationId xmlns="" xmlns:a16="http://schemas.microsoft.com/office/drawing/2014/main" id="{D8D85946-051F-481F-827B-6B9206DDE9E7}"/>
              </a:ext>
            </a:extLst>
          </p:cNvPr>
          <p:cNvSpPr txBox="1">
            <a:spLocks/>
          </p:cNvSpPr>
          <p:nvPr/>
        </p:nvSpPr>
        <p:spPr bwMode="auto">
          <a:xfrm>
            <a:off x="315912" y="1244599"/>
            <a:ext cx="8512175"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marL="457200" lvl="0" indent="-457200" algn="just">
              <a:spcBef>
                <a:spcPct val="20000"/>
              </a:spcBef>
              <a:buFont typeface="Arial" panose="020B0604020202020204" pitchFamily="34" charset="0"/>
              <a:buChar char="•"/>
              <a:defRPr/>
            </a:pPr>
            <a:r>
              <a:rPr lang="fr-FR" sz="2600" dirty="0">
                <a:solidFill>
                  <a:srgbClr val="000000"/>
                </a:solidFill>
                <a:latin typeface="Calibri"/>
                <a:ea typeface="MS PGothic" panose="020B0600070205080204" pitchFamily="34" charset="-128"/>
                <a:cs typeface="+mn-cs"/>
              </a:rPr>
              <a:t>Avoir une bonne compréhension de divers aspects touchant à l'examen des demandes d'exercice de pouvoirs d'enquête</a:t>
            </a:r>
            <a:endParaRPr lang="en-GB" sz="2600" dirty="0">
              <a:solidFill>
                <a:srgbClr val="000000"/>
              </a:solidFill>
              <a:latin typeface="Calibri"/>
              <a:ea typeface="MS PGothic" panose="020B0600070205080204" pitchFamily="34" charset="-128"/>
              <a:cs typeface="+mn-cs"/>
            </a:endParaRPr>
          </a:p>
          <a:p>
            <a:pPr marL="457200" lvl="0" indent="-457200" algn="just">
              <a:spcBef>
                <a:spcPct val="20000"/>
              </a:spcBef>
              <a:buFont typeface="Arial" panose="020B0604020202020204" pitchFamily="34" charset="0"/>
              <a:buChar char="•"/>
              <a:defRPr/>
            </a:pPr>
            <a:endParaRPr lang="en-GB" sz="2600" dirty="0">
              <a:solidFill>
                <a:srgbClr val="000000"/>
              </a:solidFill>
              <a:latin typeface="Calibri"/>
              <a:ea typeface="MS PGothic" panose="020B0600070205080204" pitchFamily="34" charset="-128"/>
              <a:cs typeface="+mn-cs"/>
            </a:endParaRPr>
          </a:p>
          <a:p>
            <a:pPr marL="457200" lvl="0" indent="-457200" algn="just">
              <a:spcBef>
                <a:spcPct val="20000"/>
              </a:spcBef>
              <a:buFont typeface="Arial" panose="020B0604020202020204" pitchFamily="34" charset="0"/>
              <a:buChar char="•"/>
              <a:defRPr/>
            </a:pPr>
            <a:r>
              <a:rPr lang="fr-FR" sz="2600" dirty="0">
                <a:solidFill>
                  <a:srgbClr val="000000"/>
                </a:solidFill>
                <a:latin typeface="Calibri"/>
                <a:ea typeface="MS PGothic" panose="020B0600070205080204" pitchFamily="34" charset="-128"/>
                <a:cs typeface="+mn-cs"/>
              </a:rPr>
              <a:t>Expliquer quelles sont les conditions et les sauvegardes procédurales à examiner lors de l'analyse des demandes</a:t>
            </a:r>
            <a:endParaRPr lang="en-GB" sz="2600" dirty="0">
              <a:solidFill>
                <a:srgbClr val="000000"/>
              </a:solidFill>
              <a:latin typeface="Calibri"/>
              <a:ea typeface="MS PGothic" panose="020B0600070205080204" pitchFamily="34" charset="-128"/>
              <a:cs typeface="+mn-cs"/>
            </a:endParaRPr>
          </a:p>
          <a:p>
            <a:pPr marL="457200" lvl="0" indent="-457200" algn="just">
              <a:spcBef>
                <a:spcPct val="20000"/>
              </a:spcBef>
              <a:buFont typeface="Arial" panose="020B0604020202020204" pitchFamily="34" charset="0"/>
              <a:buChar char="•"/>
              <a:defRPr/>
            </a:pPr>
            <a:endParaRPr lang="en-GB" sz="2600" dirty="0">
              <a:solidFill>
                <a:srgbClr val="000000"/>
              </a:solidFill>
              <a:latin typeface="Calibri"/>
              <a:ea typeface="MS PGothic" panose="020B0600070205080204" pitchFamily="34" charset="-128"/>
              <a:cs typeface="+mn-cs"/>
            </a:endParaRPr>
          </a:p>
          <a:p>
            <a:pPr marL="457200" lvl="0" indent="-457200" algn="just">
              <a:spcBef>
                <a:spcPct val="20000"/>
              </a:spcBef>
              <a:buFont typeface="Arial" panose="020B0604020202020204" pitchFamily="34" charset="0"/>
              <a:buChar char="•"/>
              <a:defRPr/>
            </a:pPr>
            <a:r>
              <a:rPr lang="fr-FR" sz="2600" dirty="0">
                <a:solidFill>
                  <a:srgbClr val="000000"/>
                </a:solidFill>
                <a:latin typeface="Calibri"/>
                <a:ea typeface="MS PGothic" panose="020B0600070205080204" pitchFamily="34" charset="-128"/>
                <a:cs typeface="+mn-cs"/>
              </a:rPr>
              <a:t>Identifier les compétences juridiques essentielles à mettre en œuvre pour examiner efficacement ces demandes</a:t>
            </a:r>
            <a:endParaRPr lang="en-GB" sz="2600" dirty="0">
              <a:solidFill>
                <a:srgbClr val="000000"/>
              </a:solidFill>
              <a:latin typeface="Calibri"/>
              <a:ea typeface="MS PGothic" panose="020B0600070205080204" pitchFamily="34" charset="-128"/>
              <a:cs typeface="+mn-cs"/>
            </a:endParaRPr>
          </a:p>
          <a:p>
            <a:pPr marL="457200" lvl="0" indent="-457200" algn="just">
              <a:spcBef>
                <a:spcPct val="20000"/>
              </a:spcBef>
              <a:buFont typeface="Arial" panose="020B0604020202020204" pitchFamily="34" charset="0"/>
              <a:buChar char="•"/>
              <a:defRPr/>
            </a:pPr>
            <a:endParaRPr lang="en-GB" sz="2600" dirty="0">
              <a:solidFill>
                <a:srgbClr val="000000"/>
              </a:solidFill>
              <a:latin typeface="Calibri"/>
              <a:ea typeface="MS PGothic" panose="020B0600070205080204" pitchFamily="34" charset="-128"/>
              <a:cs typeface="+mn-cs"/>
            </a:endParaRPr>
          </a:p>
          <a:p>
            <a:pPr marL="457200" lvl="0" indent="-457200" algn="just">
              <a:spcBef>
                <a:spcPct val="20000"/>
              </a:spcBef>
              <a:buFont typeface="Arial" panose="020B0604020202020204" pitchFamily="34" charset="0"/>
              <a:buChar char="•"/>
              <a:defRPr/>
            </a:pPr>
            <a:r>
              <a:rPr lang="fr-FR" sz="2600" dirty="0">
                <a:solidFill>
                  <a:srgbClr val="000000"/>
                </a:solidFill>
                <a:latin typeface="Calibri"/>
                <a:ea typeface="MS PGothic" panose="020B0600070205080204" pitchFamily="34" charset="-128"/>
                <a:cs typeface="+mn-cs"/>
              </a:rPr>
              <a:t>Savoir comment autoriser l'exercice </a:t>
            </a:r>
            <a:r>
              <a:rPr lang="fr-FR" sz="2600" dirty="0" smtClean="0">
                <a:solidFill>
                  <a:srgbClr val="000000"/>
                </a:solidFill>
                <a:latin typeface="Calibri"/>
                <a:ea typeface="MS PGothic" panose="020B0600070205080204" pitchFamily="34" charset="-128"/>
                <a:cs typeface="+mn-cs"/>
              </a:rPr>
              <a:t>de </a:t>
            </a:r>
            <a:r>
              <a:rPr lang="fr-FR" sz="2600" dirty="0">
                <a:solidFill>
                  <a:srgbClr val="000000"/>
                </a:solidFill>
                <a:latin typeface="Calibri"/>
                <a:ea typeface="MS PGothic" panose="020B0600070205080204" pitchFamily="34" charset="-128"/>
                <a:cs typeface="+mn-cs"/>
              </a:rPr>
              <a:t>pouvoirs relatifs à des preuves électroniques</a:t>
            </a:r>
            <a:r>
              <a:rPr lang="en-GB" sz="2600" dirty="0" smtClean="0">
                <a:solidFill>
                  <a:srgbClr val="000000"/>
                </a:solidFill>
                <a:latin typeface="Calibri"/>
                <a:ea typeface="MS PGothic" panose="020B0600070205080204" pitchFamily="34" charset="-128"/>
                <a:cs typeface="+mn-cs"/>
              </a:rPr>
              <a:t> </a:t>
            </a:r>
            <a:endParaRPr lang="en-GB" sz="2600" dirty="0">
              <a:solidFill>
                <a:srgbClr val="000000"/>
              </a:solidFill>
              <a:latin typeface="Calibri"/>
              <a:ea typeface="MS PGothic" panose="020B0600070205080204" pitchFamily="34" charset="-128"/>
              <a:cs typeface="+mn-cs"/>
            </a:endParaRPr>
          </a:p>
        </p:txBody>
      </p:sp>
      <p:sp>
        <p:nvSpPr>
          <p:cNvPr id="146436" name="Slide Number Placeholder 1">
            <a:extLst>
              <a:ext uri="{FF2B5EF4-FFF2-40B4-BE49-F238E27FC236}">
                <a16:creationId xmlns="" xmlns:a16="http://schemas.microsoft.com/office/drawing/2014/main" id="{FC6E1856-0E1F-4FAD-85E5-9BA434CB33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fr-FR" sz="1200">
                <a:solidFill>
                  <a:srgbClr val="898989"/>
                </a:solidFill>
              </a:rPr>
              <a:t>!</a:t>
            </a:r>
            <a:fld id="{C743D7A8-20EA-47C1-A133-C260A41FEB49}" type="slidenum">
              <a:rPr lang="en-US" altLang="fr-FR" sz="1200" smtClean="0">
                <a:solidFill>
                  <a:srgbClr val="898989"/>
                </a:solidFill>
              </a:rPr>
              <a:pPr>
                <a:spcBef>
                  <a:spcPct val="0"/>
                </a:spcBef>
                <a:buFontTx/>
                <a:buNone/>
              </a:pPr>
              <a:t>71</a:t>
            </a:fld>
            <a:endParaRPr lang="en-US" altLang="fr-FR" sz="1200">
              <a:solidFill>
                <a:srgbClr val="898989"/>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6" descr="Question Mark Clip Art">
            <a:hlinkClick r:id="rId3"/>
            <a:extLst>
              <a:ext uri="{FF2B5EF4-FFF2-40B4-BE49-F238E27FC236}">
                <a16:creationId xmlns="" xmlns:a16="http://schemas.microsoft.com/office/drawing/2014/main" id="{5A207ABF-2BB1-4764-BFF7-32EB510C6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3">
            <a:extLst>
              <a:ext uri="{FF2B5EF4-FFF2-40B4-BE49-F238E27FC236}">
                <a16:creationId xmlns="" xmlns:a16="http://schemas.microsoft.com/office/drawing/2014/main" id="{056E287B-4B55-438C-AEEC-7697CCEC7122}"/>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sr-Latn-RS" sz="5400" b="1"/>
              <a:t>Questions</a:t>
            </a:r>
          </a:p>
        </p:txBody>
      </p:sp>
      <p:sp>
        <p:nvSpPr>
          <p:cNvPr id="148484" name="Slide Number Placeholder 1">
            <a:extLst>
              <a:ext uri="{FF2B5EF4-FFF2-40B4-BE49-F238E27FC236}">
                <a16:creationId xmlns="" xmlns:a16="http://schemas.microsoft.com/office/drawing/2014/main" id="{83F1A961-9DE0-43F2-9AF4-A31E109C58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7445909-48AB-4D9F-85BF-92E71A234264}" type="slidenum">
              <a:rPr lang="en-US" altLang="fr-FR" sz="1200" smtClean="0">
                <a:solidFill>
                  <a:srgbClr val="898989"/>
                </a:solidFill>
              </a:rPr>
              <a:pPr>
                <a:spcBef>
                  <a:spcPct val="0"/>
                </a:spcBef>
                <a:buFontTx/>
                <a:buNone/>
              </a:pPr>
              <a:t>72</a:t>
            </a:fld>
            <a:endParaRPr lang="en-US" altLang="fr-FR"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1282C32C-EEF7-4203-93BC-9F0B4ADC8B3B}"/>
              </a:ext>
            </a:extLst>
          </p:cNvPr>
          <p:cNvSpPr>
            <a:spLocks noGrp="1"/>
          </p:cNvSpPr>
          <p:nvPr>
            <p:ph type="title"/>
          </p:nvPr>
        </p:nvSpPr>
        <p:spPr>
          <a:xfrm>
            <a:off x="457200" y="2762250"/>
            <a:ext cx="8229600" cy="1143000"/>
          </a:xfrm>
        </p:spPr>
        <p:txBody>
          <a:bodyPr/>
          <a:lstStyle/>
          <a:p>
            <a:r>
              <a:rPr lang="en-GB" altLang="sr-Latn-RS" sz="4000" b="1" dirty="0" err="1" smtClean="0"/>
              <a:t>Partie</a:t>
            </a:r>
            <a:r>
              <a:rPr lang="en-GB" altLang="sr-Latn-RS" sz="4000" b="1" dirty="0" smtClean="0"/>
              <a:t> II</a:t>
            </a:r>
            <a:r>
              <a:rPr lang="en-GB" altLang="sr-Latn-RS" sz="4000" b="1" dirty="0"/>
              <a:t/>
            </a:r>
            <a:br>
              <a:rPr lang="en-GB" altLang="sr-Latn-RS" sz="4000" b="1" dirty="0"/>
            </a:br>
            <a:r>
              <a:rPr lang="en-US" altLang="sr-Latn-RS" sz="4000" b="1" dirty="0" err="1"/>
              <a:t>Examen</a:t>
            </a:r>
            <a:r>
              <a:rPr lang="en-US" altLang="sr-Latn-RS" sz="4000" b="1" dirty="0"/>
              <a:t> des </a:t>
            </a:r>
            <a:r>
              <a:rPr lang="en-US" altLang="sr-Latn-RS" sz="4000" b="1" dirty="0" err="1"/>
              <a:t>demandes</a:t>
            </a:r>
            <a:r>
              <a:rPr lang="en-US" altLang="sr-Latn-RS" sz="4000" b="1" dirty="0"/>
              <a:t> </a:t>
            </a:r>
            <a:r>
              <a:rPr lang="en-US" altLang="sr-Latn-RS" sz="4000" b="1" dirty="0" err="1"/>
              <a:t>d’autorisation</a:t>
            </a:r>
            <a:endParaRPr lang="en-GB" altLang="sr-Latn-RS" sz="4000" b="1" dirty="0"/>
          </a:p>
        </p:txBody>
      </p:sp>
      <p:pic>
        <p:nvPicPr>
          <p:cNvPr id="17411" name="Picture 3">
            <a:extLst>
              <a:ext uri="{FF2B5EF4-FFF2-40B4-BE49-F238E27FC236}">
                <a16:creationId xmlns="" xmlns:a16="http://schemas.microsoft.com/office/drawing/2014/main" id="{8C3583F1-BDA0-4C01-BB8C-AD473B5BF716}"/>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86563" y="4643438"/>
            <a:ext cx="1962150" cy="1766887"/>
          </a:xfrm>
        </p:spPr>
      </p:pic>
      <p:sp>
        <p:nvSpPr>
          <p:cNvPr id="17412" name="Slide Number Placeholder 1">
            <a:extLst>
              <a:ext uri="{FF2B5EF4-FFF2-40B4-BE49-F238E27FC236}">
                <a16:creationId xmlns="" xmlns:a16="http://schemas.microsoft.com/office/drawing/2014/main" id="{D5E4DF07-FF6B-44AA-A251-43C93370C1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EEB1C53-9A93-42D4-8236-CACD80690D6D}" type="slidenum">
              <a:rPr lang="en-US" altLang="fr-FR" sz="1200" smtClean="0">
                <a:solidFill>
                  <a:srgbClr val="898989"/>
                </a:solidFill>
              </a:rPr>
              <a:pPr>
                <a:spcBef>
                  <a:spcPct val="0"/>
                </a:spcBef>
                <a:buFontTx/>
                <a:buNone/>
              </a:pPr>
              <a:t>8</a:t>
            </a:fld>
            <a:endParaRPr lang="en-US" altLang="fr-FR"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 result for lawyer clipart">
            <a:extLst>
              <a:ext uri="{FF2B5EF4-FFF2-40B4-BE49-F238E27FC236}">
                <a16:creationId xmlns="" xmlns:a16="http://schemas.microsoft.com/office/drawing/2014/main" id="{547001AF-EC9E-44A1-B981-B2F63F0E6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13" y="0"/>
            <a:ext cx="31369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 xmlns:a16="http://schemas.microsoft.com/office/drawing/2014/main" id="{63D14460-2B88-4E39-A3F6-E479FA72BD7C}"/>
              </a:ext>
            </a:extLst>
          </p:cNvPr>
          <p:cNvSpPr txBox="1">
            <a:spLocks/>
          </p:cNvSpPr>
          <p:nvPr/>
        </p:nvSpPr>
        <p:spPr bwMode="auto">
          <a:xfrm>
            <a:off x="350838" y="1724025"/>
            <a:ext cx="858022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r>
              <a:rPr lang="fr-FR" altLang="sr-Latn-RS" sz="2600" dirty="0"/>
              <a:t>Le procureur qui fait la demande doit avoir la possibilité d'être pleinement entendu</a:t>
            </a:r>
            <a:endParaRPr lang="en-GB" altLang="sr-Latn-RS" sz="2600" b="1" dirty="0">
              <a:solidFill>
                <a:srgbClr val="FF0000"/>
              </a:solidFill>
            </a:endParaRPr>
          </a:p>
          <a:p>
            <a:pPr algn="just" eaLnBrk="1" hangingPunct="1"/>
            <a:r>
              <a:rPr lang="en-US" altLang="sr-Latn-RS" sz="2600" dirty="0"/>
              <a:t>Le </a:t>
            </a:r>
            <a:r>
              <a:rPr lang="en-US" altLang="sr-Latn-RS" sz="2600" dirty="0" err="1"/>
              <a:t>procureur</a:t>
            </a:r>
            <a:r>
              <a:rPr lang="en-US" altLang="sr-Latn-RS" sz="2600" dirty="0"/>
              <a:t> </a:t>
            </a:r>
            <a:r>
              <a:rPr lang="en-US" altLang="sr-Latn-RS" sz="2600" dirty="0" err="1"/>
              <a:t>doit</a:t>
            </a:r>
            <a:r>
              <a:rPr lang="en-US" altLang="sr-Latn-RS" sz="2600" dirty="0"/>
              <a:t>:</a:t>
            </a:r>
            <a:endParaRPr lang="en-GB" altLang="sr-Latn-RS" sz="2600" dirty="0"/>
          </a:p>
          <a:p>
            <a:pPr lvl="1" algn="just" eaLnBrk="1" hangingPunct="1"/>
            <a:r>
              <a:rPr lang="fr-FR" altLang="sr-Latn-RS" sz="2600" dirty="0"/>
              <a:t>Indiquer </a:t>
            </a:r>
            <a:r>
              <a:rPr lang="fr-FR" altLang="sr-Latn-RS" sz="2600" dirty="0" smtClean="0"/>
              <a:t>son </a:t>
            </a:r>
            <a:r>
              <a:rPr lang="fr-FR" altLang="sr-Latn-RS" sz="2600" b="1" dirty="0" smtClean="0">
                <a:solidFill>
                  <a:srgbClr val="FF0000"/>
                </a:solidFill>
              </a:rPr>
              <a:t>titre</a:t>
            </a:r>
            <a:r>
              <a:rPr lang="fr-FR" altLang="sr-Latn-RS" sz="2600" dirty="0" smtClean="0">
                <a:solidFill>
                  <a:srgbClr val="FF0000"/>
                </a:solidFill>
              </a:rPr>
              <a:t> </a:t>
            </a:r>
            <a:r>
              <a:rPr lang="fr-FR" altLang="sr-Latn-RS" sz="2600" dirty="0"/>
              <a:t>et l'</a:t>
            </a:r>
            <a:r>
              <a:rPr lang="fr-FR" altLang="sr-Latn-RS" sz="2600" b="1" dirty="0">
                <a:solidFill>
                  <a:srgbClr val="FF0000"/>
                </a:solidFill>
              </a:rPr>
              <a:t>agence</a:t>
            </a:r>
            <a:r>
              <a:rPr lang="fr-FR" altLang="sr-Latn-RS" sz="2600" dirty="0"/>
              <a:t> </a:t>
            </a:r>
            <a:r>
              <a:rPr lang="fr-FR" altLang="sr-Latn-RS" sz="2600" dirty="0" smtClean="0"/>
              <a:t>dont il dépend</a:t>
            </a:r>
            <a:endParaRPr lang="en-GB" altLang="sr-Latn-RS" sz="2600" b="1" dirty="0">
              <a:solidFill>
                <a:schemeClr val="accent1"/>
              </a:solidFill>
            </a:endParaRPr>
          </a:p>
          <a:p>
            <a:pPr lvl="1" algn="just" eaLnBrk="1" hangingPunct="1"/>
            <a:r>
              <a:rPr lang="fr-FR" altLang="sr-Latn-RS" sz="2600" dirty="0"/>
              <a:t>Indiquer le </a:t>
            </a:r>
            <a:r>
              <a:rPr lang="fr-FR" altLang="sr-Latn-RS" sz="2600" b="1" dirty="0">
                <a:solidFill>
                  <a:srgbClr val="FF0000"/>
                </a:solidFill>
              </a:rPr>
              <a:t>pouvoir procédural</a:t>
            </a:r>
            <a:r>
              <a:rPr lang="fr-FR" altLang="sr-Latn-RS" sz="2600" dirty="0"/>
              <a:t> dont l'autorisation est demandée</a:t>
            </a:r>
            <a:endParaRPr lang="en-GB" altLang="sr-Latn-RS" sz="2600" dirty="0"/>
          </a:p>
          <a:p>
            <a:pPr lvl="1" algn="just" eaLnBrk="1" hangingPunct="1"/>
            <a:r>
              <a:rPr lang="en-GB" altLang="sr-Latn-RS" sz="2600" dirty="0" err="1"/>
              <a:t>Résumer</a:t>
            </a:r>
            <a:r>
              <a:rPr lang="en-GB" altLang="sr-Latn-RS" sz="2600" dirty="0"/>
              <a:t> les </a:t>
            </a:r>
            <a:r>
              <a:rPr lang="en-GB" altLang="sr-Latn-RS" sz="2600" b="1" dirty="0" err="1">
                <a:solidFill>
                  <a:srgbClr val="FF0000"/>
                </a:solidFill>
              </a:rPr>
              <a:t>faits</a:t>
            </a:r>
            <a:r>
              <a:rPr lang="en-GB" altLang="sr-Latn-RS" sz="2600" dirty="0">
                <a:solidFill>
                  <a:srgbClr val="FF0000"/>
                </a:solidFill>
              </a:rPr>
              <a:t> </a:t>
            </a:r>
            <a:r>
              <a:rPr lang="en-GB" altLang="sr-Latn-RS" sz="2600" dirty="0" err="1"/>
              <a:t>pertinents</a:t>
            </a:r>
            <a:endParaRPr lang="en-GB" altLang="sr-Latn-RS" sz="2600" b="1" dirty="0">
              <a:solidFill>
                <a:srgbClr val="FF0000"/>
              </a:solidFill>
            </a:endParaRPr>
          </a:p>
          <a:p>
            <a:pPr lvl="1" algn="just" eaLnBrk="1" hangingPunct="1"/>
            <a:r>
              <a:rPr lang="en-GB" altLang="sr-Latn-RS" sz="2600" dirty="0"/>
              <a:t>Citer les </a:t>
            </a:r>
            <a:r>
              <a:rPr lang="en-GB" altLang="sr-Latn-RS" sz="2600" b="1" dirty="0" err="1">
                <a:solidFill>
                  <a:srgbClr val="FF0000"/>
                </a:solidFill>
              </a:rPr>
              <a:t>lois</a:t>
            </a:r>
            <a:r>
              <a:rPr lang="en-GB" altLang="sr-Latn-RS" sz="2600" dirty="0">
                <a:solidFill>
                  <a:srgbClr val="FF0000"/>
                </a:solidFill>
              </a:rPr>
              <a:t> </a:t>
            </a:r>
            <a:r>
              <a:rPr lang="en-GB" altLang="sr-Latn-RS" sz="2600" dirty="0" err="1"/>
              <a:t>pertinentes</a:t>
            </a:r>
            <a:endParaRPr lang="en-GB" altLang="sr-Latn-RS" sz="2600" b="1" dirty="0">
              <a:solidFill>
                <a:srgbClr val="FF0000"/>
              </a:solidFill>
            </a:endParaRPr>
          </a:p>
          <a:p>
            <a:pPr lvl="1" algn="just" eaLnBrk="1" hangingPunct="1"/>
            <a:r>
              <a:rPr lang="en-GB" altLang="sr-Latn-RS" sz="2600" b="1" dirty="0">
                <a:solidFill>
                  <a:srgbClr val="FF0000"/>
                </a:solidFill>
              </a:rPr>
              <a:t>Justifier</a:t>
            </a:r>
            <a:r>
              <a:rPr lang="en-GB" altLang="sr-Latn-RS" sz="2600" dirty="0">
                <a:solidFill>
                  <a:srgbClr val="FF0000"/>
                </a:solidFill>
              </a:rPr>
              <a:t> </a:t>
            </a:r>
            <a:r>
              <a:rPr lang="en-GB" altLang="sr-Latn-RS" sz="2600" dirty="0" err="1"/>
              <a:t>l'application</a:t>
            </a:r>
            <a:r>
              <a:rPr lang="en-GB" altLang="sr-Latn-RS" sz="2600" dirty="0"/>
              <a:t> des </a:t>
            </a:r>
            <a:r>
              <a:rPr lang="en-GB" altLang="sr-Latn-RS" sz="2600" dirty="0" err="1"/>
              <a:t>mesures</a:t>
            </a:r>
            <a:endParaRPr lang="en-GB" altLang="sr-Latn-RS" sz="2600" dirty="0"/>
          </a:p>
          <a:p>
            <a:pPr lvl="1" algn="just" eaLnBrk="1" hangingPunct="1"/>
            <a:r>
              <a:rPr lang="fr-FR" altLang="sr-Latn-RS" sz="2600" dirty="0" smtClean="0"/>
              <a:t>Décrire </a:t>
            </a:r>
            <a:r>
              <a:rPr lang="fr-FR" altLang="sr-Latn-RS" sz="2600" b="1" dirty="0">
                <a:solidFill>
                  <a:srgbClr val="FF0000"/>
                </a:solidFill>
              </a:rPr>
              <a:t>les conditions et les sauvegardes </a:t>
            </a:r>
            <a:r>
              <a:rPr lang="fr-FR" altLang="sr-Latn-RS" sz="2600" dirty="0"/>
              <a:t>qui seront exercées</a:t>
            </a:r>
            <a:endParaRPr lang="en-GB" altLang="sr-Latn-RS" sz="2600" dirty="0"/>
          </a:p>
          <a:p>
            <a:pPr marL="457200" lvl="1" indent="0" algn="just" eaLnBrk="1" hangingPunct="1">
              <a:buNone/>
            </a:pPr>
            <a:endParaRPr lang="en-GB" altLang="sr-Latn-RS" sz="2600" dirty="0"/>
          </a:p>
          <a:p>
            <a:pPr lvl="1" algn="just" eaLnBrk="1" hangingPunct="1"/>
            <a:endParaRPr lang="en-GB" altLang="sr-Latn-RS" sz="2600" dirty="0"/>
          </a:p>
        </p:txBody>
      </p:sp>
      <p:sp>
        <p:nvSpPr>
          <p:cNvPr id="21508" name="Title 2">
            <a:extLst>
              <a:ext uri="{FF2B5EF4-FFF2-40B4-BE49-F238E27FC236}">
                <a16:creationId xmlns="" xmlns:a16="http://schemas.microsoft.com/office/drawing/2014/main" id="{64FE6ADC-A59E-4496-9F5F-CC7E3B61F7A3}"/>
              </a:ext>
            </a:extLst>
          </p:cNvPr>
          <p:cNvSpPr>
            <a:spLocks noGrp="1"/>
          </p:cNvSpPr>
          <p:nvPr>
            <p:ph type="title"/>
          </p:nvPr>
        </p:nvSpPr>
        <p:spPr>
          <a:xfrm>
            <a:off x="457200" y="511175"/>
            <a:ext cx="8229600" cy="1143000"/>
          </a:xfrm>
        </p:spPr>
        <p:txBody>
          <a:bodyPr/>
          <a:lstStyle/>
          <a:p>
            <a:r>
              <a:rPr lang="en-US" altLang="en-US" b="1" dirty="0" err="1" smtClean="0"/>
              <a:t>Présentation</a:t>
            </a:r>
            <a:endParaRPr lang="en-US" altLang="en-US" b="1" dirty="0"/>
          </a:p>
        </p:txBody>
      </p:sp>
      <p:sp>
        <p:nvSpPr>
          <p:cNvPr id="21509" name="Slide Number Placeholder 1">
            <a:extLst>
              <a:ext uri="{FF2B5EF4-FFF2-40B4-BE49-F238E27FC236}">
                <a16:creationId xmlns="" xmlns:a16="http://schemas.microsoft.com/office/drawing/2014/main" id="{EE89502C-8DFD-4BFD-8EE5-E30448E509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A13A4F7-7316-4E57-8F1A-B60EF16BD7EC}"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31050</TotalTime>
  <Words>6938</Words>
  <Application>Microsoft Office PowerPoint</Application>
  <PresentationFormat>Affichage à l'écran (4:3)</PresentationFormat>
  <Paragraphs>704</Paragraphs>
  <Slides>72</Slides>
  <Notes>72</Notes>
  <HiddenSlides>0</HiddenSlides>
  <MMClips>0</MMClips>
  <ScaleCrop>false</ScaleCrop>
  <HeadingPairs>
    <vt:vector size="4" baseType="variant">
      <vt:variant>
        <vt:lpstr>Thème</vt:lpstr>
      </vt:variant>
      <vt:variant>
        <vt:i4>1</vt:i4>
      </vt:variant>
      <vt:variant>
        <vt:lpstr>Titres des diapositives</vt:lpstr>
      </vt:variant>
      <vt:variant>
        <vt:i4>72</vt:i4>
      </vt:variant>
    </vt:vector>
  </HeadingPairs>
  <TitlesOfParts>
    <vt:vector size="73" baseType="lpstr">
      <vt:lpstr>Office Theme</vt:lpstr>
      <vt:lpstr>Formation avancée sur la cybercriminalité pour les juges et les procureurs</vt:lpstr>
      <vt:lpstr>Programme</vt:lpstr>
      <vt:lpstr>Objectifs de la session</vt:lpstr>
      <vt:lpstr>Partie I Introduction</vt:lpstr>
      <vt:lpstr>Dans les autres pays : autorisation judiciaire sans examen d’une demande</vt:lpstr>
      <vt:lpstr>Contrôle judiciaire Dans certains pays : examen d’une demande</vt:lpstr>
      <vt:lpstr>Conditions et sauvegardes</vt:lpstr>
      <vt:lpstr>Partie II Examen des demandes d’autorisation</vt:lpstr>
      <vt:lpstr>Présentation</vt:lpstr>
      <vt:lpstr>Etude de cas : identification du procureur</vt:lpstr>
      <vt:lpstr>Etude de cas : identification du pouvoir procédural</vt:lpstr>
      <vt:lpstr>Etude de cas : résumé des faits</vt:lpstr>
      <vt:lpstr>Motifs</vt:lpstr>
      <vt:lpstr>Saisie de données de la succursale en Ostland</vt:lpstr>
      <vt:lpstr>Identification des questions-clés</vt:lpstr>
      <vt:lpstr>Poser des questions</vt:lpstr>
      <vt:lpstr>Exemples de questions</vt:lpstr>
      <vt:lpstr>Présentation PowerPoint</vt:lpstr>
      <vt:lpstr>Présentation PowerPoint</vt:lpstr>
      <vt:lpstr>Présentation PowerPoint</vt:lpstr>
      <vt:lpstr>Présentation PowerPoint</vt:lpstr>
      <vt:lpstr>Présentation PowerPoint</vt:lpstr>
      <vt:lpstr>Informations complémentaires</vt:lpstr>
      <vt:lpstr>Etude de cas : informations complémentaires</vt:lpstr>
      <vt:lpstr>Partie III Compétences judiciaires</vt:lpstr>
      <vt:lpstr>Compétences judiciaires</vt:lpstr>
      <vt:lpstr>Compétences judiciaires pour l’examen des demandes de preuves électroniques</vt:lpstr>
      <vt:lpstr>Compétences judiciaires</vt:lpstr>
      <vt:lpstr>Compétences judiciaires</vt:lpstr>
      <vt:lpstr>Compétences judiciaires</vt:lpstr>
      <vt:lpstr>Compétence no 1 : Communiquer efficacement</vt:lpstr>
      <vt:lpstr>Compétence no 1 : Communiquer efficacement</vt:lpstr>
      <vt:lpstr>Compétence no 1 : Communiquer efficacement</vt:lpstr>
      <vt:lpstr>Compétence no 2 : Collaborer</vt:lpstr>
      <vt:lpstr>Compétence no 2 : Collaborer</vt:lpstr>
      <vt:lpstr>Compétence no 2 : Collaborer</vt:lpstr>
      <vt:lpstr>Compétence no 3 : Posséder et se forger des connaissances</vt:lpstr>
      <vt:lpstr>Compétence no 3 : Posséder et se forger des connaissances</vt:lpstr>
      <vt:lpstr>Compétence no 4 : Assimiler de l’information</vt:lpstr>
      <vt:lpstr>Compétence no 4 : Assimiler de l’information</vt:lpstr>
      <vt:lpstr>Compétence no 5 : Exercer son jugement</vt:lpstr>
      <vt:lpstr>Compétence no 5 : Exercer son jugement</vt:lpstr>
      <vt:lpstr>Compétence no 6 : Gérer le travail de manière efficace</vt:lpstr>
      <vt:lpstr>Compétence no 6 : Gérer le travail de manière efficace</vt:lpstr>
      <vt:lpstr>Compétence no 6 : Gérer le travail de manière efficace</vt:lpstr>
      <vt:lpstr>Compétence no 6 : Gérer le travail de manière efficace</vt:lpstr>
      <vt:lpstr>Partie IV Délivrance des autorisations</vt:lpstr>
      <vt:lpstr>Injonctions &amp; autorisations</vt:lpstr>
      <vt:lpstr>Sujet : personne ou entité</vt:lpstr>
      <vt:lpstr>Etude de cas : sujet-entité</vt:lpstr>
      <vt:lpstr>Sujet : Données/Communication</vt:lpstr>
      <vt:lpstr>Etude de cas : sujet-données</vt:lpstr>
      <vt:lpstr>Champ d’application du pouvoir</vt:lpstr>
      <vt:lpstr>Etude de cas : champ d’application des pouvoirs</vt:lpstr>
      <vt:lpstr>Durée</vt:lpstr>
      <vt:lpstr>Etude de cas : durée</vt:lpstr>
      <vt:lpstr>Mécanisme de mise en œuvre</vt:lpstr>
      <vt:lpstr>Exercice du pouvoir</vt:lpstr>
      <vt:lpstr>Assistance</vt:lpstr>
      <vt:lpstr>Etude de cas : exercice de pouvoir &amp; fourniture d’une assistance</vt:lpstr>
      <vt:lpstr>Autorisation provisoire</vt:lpstr>
      <vt:lpstr>Présentation PowerPoint</vt:lpstr>
      <vt:lpstr>Proportionnalité</vt:lpstr>
      <vt:lpstr>Proportionnalité</vt:lpstr>
      <vt:lpstr>Protections pendant l’exercice des pouvoirs</vt:lpstr>
      <vt:lpstr>Sauvegardes relatives à la vie privée</vt:lpstr>
      <vt:lpstr>Etude de cas : sauvegardes relatives à la vie privée</vt:lpstr>
      <vt:lpstr>Obligation d’information</vt:lpstr>
      <vt:lpstr>Etude de cas : obligation d’information</vt:lpstr>
      <vt:lpstr>Partie V Résumé </vt:lpstr>
      <vt:lpstr>Résumé</vt:lpstr>
      <vt:lpstr>Présentation PowerPoint</vt:lpstr>
    </vt:vector>
  </TitlesOfParts>
  <Company>Technology Risk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OlivierTraducteur</cp:lastModifiedBy>
  <cp:revision>748</cp:revision>
  <dcterms:created xsi:type="dcterms:W3CDTF">2012-01-26T09:33:22Z</dcterms:created>
  <dcterms:modified xsi:type="dcterms:W3CDTF">2018-05-25T13:42:59Z</dcterms:modified>
</cp:coreProperties>
</file>