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7"/>
  </p:notesMasterIdLst>
  <p:sldIdLst>
    <p:sldId id="257" r:id="rId2"/>
    <p:sldId id="338" r:id="rId3"/>
    <p:sldId id="399" r:id="rId4"/>
    <p:sldId id="347" r:id="rId5"/>
    <p:sldId id="647" r:id="rId6"/>
    <p:sldId id="648" r:id="rId7"/>
    <p:sldId id="651" r:id="rId8"/>
    <p:sldId id="644" r:id="rId9"/>
    <p:sldId id="594" r:id="rId10"/>
    <p:sldId id="600" r:id="rId11"/>
    <p:sldId id="653" r:id="rId12"/>
    <p:sldId id="654" r:id="rId13"/>
    <p:sldId id="655" r:id="rId14"/>
    <p:sldId id="637" r:id="rId15"/>
    <p:sldId id="656" r:id="rId16"/>
    <p:sldId id="663" r:id="rId17"/>
    <p:sldId id="652" r:id="rId18"/>
    <p:sldId id="697" r:id="rId19"/>
    <p:sldId id="557" r:id="rId20"/>
    <p:sldId id="701" r:id="rId21"/>
    <p:sldId id="702" r:id="rId22"/>
    <p:sldId id="704" r:id="rId23"/>
    <p:sldId id="703" r:id="rId24"/>
    <p:sldId id="661" r:id="rId25"/>
    <p:sldId id="709" r:id="rId26"/>
    <p:sldId id="645" r:id="rId27"/>
    <p:sldId id="669" r:id="rId28"/>
    <p:sldId id="670" r:id="rId29"/>
    <p:sldId id="671" r:id="rId30"/>
    <p:sldId id="685" r:id="rId31"/>
    <p:sldId id="673" r:id="rId32"/>
    <p:sldId id="676" r:id="rId33"/>
    <p:sldId id="611" r:id="rId34"/>
    <p:sldId id="674" r:id="rId35"/>
    <p:sldId id="677" r:id="rId36"/>
    <p:sldId id="678" r:id="rId37"/>
    <p:sldId id="679" r:id="rId38"/>
    <p:sldId id="683" r:id="rId39"/>
    <p:sldId id="684" r:id="rId40"/>
    <p:sldId id="682" r:id="rId41"/>
    <p:sldId id="681" r:id="rId42"/>
    <p:sldId id="686" r:id="rId43"/>
    <p:sldId id="687" r:id="rId44"/>
    <p:sldId id="688" r:id="rId45"/>
    <p:sldId id="689" r:id="rId46"/>
    <p:sldId id="690" r:id="rId47"/>
    <p:sldId id="700" r:id="rId48"/>
    <p:sldId id="646" r:id="rId49"/>
    <p:sldId id="649" r:id="rId50"/>
    <p:sldId id="570" r:id="rId51"/>
    <p:sldId id="691" r:id="rId52"/>
    <p:sldId id="571" r:id="rId53"/>
    <p:sldId id="692" r:id="rId54"/>
    <p:sldId id="575" r:id="rId55"/>
    <p:sldId id="693" r:id="rId56"/>
    <p:sldId id="630" r:id="rId57"/>
    <p:sldId id="694" r:id="rId58"/>
    <p:sldId id="572" r:id="rId59"/>
    <p:sldId id="619" r:id="rId60"/>
    <p:sldId id="696" r:id="rId61"/>
    <p:sldId id="695" r:id="rId62"/>
    <p:sldId id="632" r:id="rId63"/>
    <p:sldId id="622" r:id="rId64"/>
    <p:sldId id="623" r:id="rId65"/>
    <p:sldId id="618" r:id="rId66"/>
    <p:sldId id="578" r:id="rId67"/>
    <p:sldId id="705" r:id="rId68"/>
    <p:sldId id="621" r:id="rId69"/>
    <p:sldId id="580" r:id="rId70"/>
    <p:sldId id="708" r:id="rId71"/>
    <p:sldId id="641" r:id="rId72"/>
    <p:sldId id="707" r:id="rId73"/>
    <p:sldId id="352" r:id="rId74"/>
    <p:sldId id="558" r:id="rId75"/>
    <p:sldId id="353" r:id="rId76"/>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046" autoAdjust="0"/>
    <p:restoredTop sz="65010" autoAdjust="0"/>
  </p:normalViewPr>
  <p:slideViewPr>
    <p:cSldViewPr snapToGrid="0" snapToObjects="1">
      <p:cViewPr varScale="1">
        <p:scale>
          <a:sx n="67" d="100"/>
          <a:sy n="67" d="100"/>
        </p:scale>
        <p:origin x="84" y="486"/>
      </p:cViewPr>
      <p:guideLst>
        <p:guide orient="horz" pos="2160"/>
        <p:guide pos="2880"/>
      </p:guideLst>
    </p:cSldViewPr>
  </p:slideViewPr>
  <p:outlineViewPr>
    <p:cViewPr>
      <p:scale>
        <a:sx n="25" d="100"/>
        <a:sy n="25" d="100"/>
      </p:scale>
      <p:origin x="0" y="-894"/>
    </p:cViewPr>
  </p:outlineViewPr>
  <p:notesTextViewPr>
    <p:cViewPr>
      <p:scale>
        <a:sx n="100" d="100"/>
        <a:sy n="100" d="100"/>
      </p:scale>
      <p:origin x="0" y="0"/>
    </p:cViewPr>
  </p:notesTextViewPr>
  <p:sorterViewPr>
    <p:cViewPr>
      <p:scale>
        <a:sx n="80" d="100"/>
        <a:sy n="80" d="100"/>
      </p:scale>
      <p:origin x="0" y="1086"/>
    </p:cViewPr>
  </p:sorterViewPr>
  <p:notesViewPr>
    <p:cSldViewPr snapToGrid="0" snapToObjects="1">
      <p:cViewPr varScale="1">
        <p:scale>
          <a:sx n="54" d="100"/>
          <a:sy n="54" d="100"/>
        </p:scale>
        <p:origin x="2796" y="4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7F7C1D3-5608-478E-8AB7-12D34972F76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8711992F-1A95-4A49-88E3-4BF83870BD15}"/>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anose="020B0600070205080204" pitchFamily="34" charset="-128"/>
                <a:cs typeface="Arial" pitchFamily="34" charset="0"/>
              </a:defRPr>
            </a:lvl1pPr>
          </a:lstStyle>
          <a:p>
            <a:pPr>
              <a:defRPr/>
            </a:pPr>
            <a:fld id="{C2BECCAC-EFDB-4505-BDA9-6EEBC9544566}" type="datetime1">
              <a:rPr lang="en-US"/>
              <a:pPr>
                <a:defRPr/>
              </a:pPr>
              <a:t>5/22/2018</a:t>
            </a:fld>
            <a:endParaRPr lang="en-US" dirty="0"/>
          </a:p>
        </p:txBody>
      </p:sp>
      <p:sp>
        <p:nvSpPr>
          <p:cNvPr id="4" name="Slide Image Placeholder 3">
            <a:extLst>
              <a:ext uri="{FF2B5EF4-FFF2-40B4-BE49-F238E27FC236}">
                <a16:creationId xmlns:a16="http://schemas.microsoft.com/office/drawing/2014/main" id="{F6B803E7-28AF-4F30-AD06-EB4C2F9EFA52}"/>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6A05B241-8ABC-4528-BD6E-5B57F69FEA86}"/>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a:extLst>
              <a:ext uri="{FF2B5EF4-FFF2-40B4-BE49-F238E27FC236}">
                <a16:creationId xmlns:a16="http://schemas.microsoft.com/office/drawing/2014/main" id="{B643101B-1EC5-434A-8956-D7C7F7B03B3F}"/>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F490FC36-A7DB-4BB0-9B59-1B38C9961C62}"/>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cs typeface="Arial" panose="020B0604020202020204" pitchFamily="34" charset="0"/>
              </a:defRPr>
            </a:lvl1pPr>
          </a:lstStyle>
          <a:p>
            <a:pPr>
              <a:defRPr/>
            </a:pPr>
            <a:fld id="{2718EC7B-3C71-496B-85BD-3966BD688228}" type="slidenum">
              <a:rPr lang="en-US" altLang="en-US"/>
              <a:pPr>
                <a:defRPr/>
              </a:pPr>
              <a:t>‹N°›</a:t>
            </a:fld>
            <a:endParaRPr lang="en-US" altLang="en-US" dirty="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34" charset="-128"/>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34" charset="-128"/>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34" charset="-128"/>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ce réservé de l'image des diapositives 1">
            <a:extLst>
              <a:ext uri="{FF2B5EF4-FFF2-40B4-BE49-F238E27FC236}">
                <a16:creationId xmlns:a16="http://schemas.microsoft.com/office/drawing/2014/main" id="{6DDCF9DD-058F-4BAC-9019-43CFD5228B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Espace réservé des commentaires 2">
            <a:extLst>
              <a:ext uri="{FF2B5EF4-FFF2-40B4-BE49-F238E27FC236}">
                <a16:creationId xmlns:a16="http://schemas.microsoft.com/office/drawing/2014/main" id="{F79CC8DC-DE54-4AE5-B32F-BB5A7CBB6F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4100" name="Espace réservé du numéro de diapositive 3">
            <a:extLst>
              <a:ext uri="{FF2B5EF4-FFF2-40B4-BE49-F238E27FC236}">
                <a16:creationId xmlns:a16="http://schemas.microsoft.com/office/drawing/2014/main" id="{B8093441-AE94-4682-9538-1562E703565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E08267C-E28F-45A1-B09F-BBCD40CB85D4}" type="slidenum">
              <a:rPr lang="en-US" altLang="en-US" smtClean="0"/>
              <a:pPr>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zervirano mjesto slike slajda 1">
            <a:extLst>
              <a:ext uri="{FF2B5EF4-FFF2-40B4-BE49-F238E27FC236}">
                <a16:creationId xmlns:a16="http://schemas.microsoft.com/office/drawing/2014/main" id="{5930528A-1BEF-4C7B-9EE4-B4A41755A45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Rezervirano mjesto bilježaka 2">
            <a:extLst>
              <a:ext uri="{FF2B5EF4-FFF2-40B4-BE49-F238E27FC236}">
                <a16:creationId xmlns:a16="http://schemas.microsoft.com/office/drawing/2014/main" id="{FE531A3D-9691-41E3-A9AC-2034990CD1C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dirty="0"/>
              <a:t>Le magistrat doit donner l'occasion de demander verbalement les mesures d'enquête ou de présenter la demande, selon le cas. Qu'il s'agisse d'une audience ou de l'examen d'une demande de mesures d'enquête, le formateur expliquera que la procédure concrète dépend du droit procédural interne applicable. </a:t>
            </a:r>
            <a:endParaRPr lang="hr-HR" altLang="en-US" dirty="0"/>
          </a:p>
        </p:txBody>
      </p:sp>
      <p:sp>
        <p:nvSpPr>
          <p:cNvPr id="22532" name="Rezervirano mjesto broja slajda 3">
            <a:extLst>
              <a:ext uri="{FF2B5EF4-FFF2-40B4-BE49-F238E27FC236}">
                <a16:creationId xmlns:a16="http://schemas.microsoft.com/office/drawing/2014/main" id="{94CA185E-FF3D-4CD8-88B4-34C4E50A3D0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7FD4221-EACB-470C-ADF4-C7ACB69D2036}" type="slidenum">
              <a:rPr lang="en-US" altLang="en-US" smtClean="0"/>
              <a:pPr>
                <a:spcBef>
                  <a:spcPct val="0"/>
                </a:spcBef>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zervirano mjesto slike slajda 1">
            <a:extLst>
              <a:ext uri="{FF2B5EF4-FFF2-40B4-BE49-F238E27FC236}">
                <a16:creationId xmlns:a16="http://schemas.microsoft.com/office/drawing/2014/main" id="{0AD9EC1C-262E-407D-8CCB-CF7AF10FAA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zervirano mjesto bilježaka 2">
            <a:extLst>
              <a:ext uri="{FF2B5EF4-FFF2-40B4-BE49-F238E27FC236}">
                <a16:creationId xmlns:a16="http://schemas.microsoft.com/office/drawing/2014/main" id="{93BBBC1D-7C6C-4FA0-8022-A4F7A9709E3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dirty="0"/>
              <a:t>À partir du cas pratique, la diapositive montre comment le demandeur peut se présenter dans sa demande pour obtenir des données informatiques stockées à la succursale d'</a:t>
            </a:r>
            <a:r>
              <a:rPr lang="fr-FR" altLang="en-US" dirty="0" err="1"/>
              <a:t>Ostland</a:t>
            </a:r>
            <a:r>
              <a:rPr lang="fr-FR" altLang="en-US" dirty="0"/>
              <a:t>.</a:t>
            </a:r>
          </a:p>
          <a:p>
            <a:endParaRPr lang="fr-FR" altLang="en-US" dirty="0"/>
          </a:p>
        </p:txBody>
      </p:sp>
      <p:sp>
        <p:nvSpPr>
          <p:cNvPr id="24580" name="Rezervirano mjesto broja slajda 3">
            <a:extLst>
              <a:ext uri="{FF2B5EF4-FFF2-40B4-BE49-F238E27FC236}">
                <a16:creationId xmlns:a16="http://schemas.microsoft.com/office/drawing/2014/main" id="{C7069770-5CC7-4253-BFB6-C346840E802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8501277-466B-4CE8-83CD-D7F463134991}" type="slidenum">
              <a:rPr lang="en-US" altLang="en-US" smtClean="0"/>
              <a:pPr>
                <a:spcBef>
                  <a:spcPct val="0"/>
                </a:spcBef>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zervirano mjesto slike slajda 1">
            <a:extLst>
              <a:ext uri="{FF2B5EF4-FFF2-40B4-BE49-F238E27FC236}">
                <a16:creationId xmlns:a16="http://schemas.microsoft.com/office/drawing/2014/main" id="{31CBB237-E17B-4465-B927-9DF023C48B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zervirano mjesto bilježaka 2">
            <a:extLst>
              <a:ext uri="{FF2B5EF4-FFF2-40B4-BE49-F238E27FC236}">
                <a16:creationId xmlns:a16="http://schemas.microsoft.com/office/drawing/2014/main" id="{C218E061-C80F-42B0-8F9D-A5342A06E8B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fr-FR" altLang="en-US" dirty="0"/>
              <a:t>À partir du cas pratique, la diapositive montre comment le demandeur peut identifier le pouvoir procédural qu’il demande à exercer dans la demande en vue d’obtenir des données informatiques stockées à la succursale d'</a:t>
            </a:r>
            <a:r>
              <a:rPr lang="fr-FR" altLang="en-US" dirty="0" err="1"/>
              <a:t>Ostland</a:t>
            </a:r>
            <a:r>
              <a:rPr lang="fr-FR" altLang="en-US" dirty="0"/>
              <a:t> examinée pendant l'audience.</a:t>
            </a:r>
            <a:endParaRPr lang="hr-HR" altLang="en-US" dirty="0"/>
          </a:p>
        </p:txBody>
      </p:sp>
      <p:sp>
        <p:nvSpPr>
          <p:cNvPr id="26628" name="Rezervirano mjesto broja slajda 3">
            <a:extLst>
              <a:ext uri="{FF2B5EF4-FFF2-40B4-BE49-F238E27FC236}">
                <a16:creationId xmlns:a16="http://schemas.microsoft.com/office/drawing/2014/main" id="{2FD9C286-4093-4E38-B57D-F4C2342FF1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7B3311E-1202-40A9-BF98-19CCF7213737}" type="slidenum">
              <a:rPr lang="en-US" altLang="en-US" smtClean="0"/>
              <a:pPr>
                <a:spcBef>
                  <a:spcPct val="0"/>
                </a:spcBef>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zervirano mjesto slike slajda 1">
            <a:extLst>
              <a:ext uri="{FF2B5EF4-FFF2-40B4-BE49-F238E27FC236}">
                <a16:creationId xmlns:a16="http://schemas.microsoft.com/office/drawing/2014/main" id="{9557D7F7-D3BF-42DE-B999-6739EE557C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zervirano mjesto bilježaka 2">
            <a:extLst>
              <a:ext uri="{FF2B5EF4-FFF2-40B4-BE49-F238E27FC236}">
                <a16:creationId xmlns:a16="http://schemas.microsoft.com/office/drawing/2014/main" id="{5EEAC538-859C-4AAE-BC8C-AB78005839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dirty="0"/>
              <a:t>Tous les faits pertinents doivent être présentés à l'autorité compétente. La diapositive ne donne qu’un seul fait en exemple – le demandeur doit présenter tous les faits indiqués dans la demande, clairement et de façon concise, à l'autorité compétente.</a:t>
            </a:r>
            <a:endParaRPr lang="hr-HR" altLang="en-US" dirty="0"/>
          </a:p>
          <a:p>
            <a:endParaRPr lang="hr-HR" altLang="en-US" dirty="0"/>
          </a:p>
        </p:txBody>
      </p:sp>
      <p:sp>
        <p:nvSpPr>
          <p:cNvPr id="28676" name="Rezervirano mjesto broja slajda 3">
            <a:extLst>
              <a:ext uri="{FF2B5EF4-FFF2-40B4-BE49-F238E27FC236}">
                <a16:creationId xmlns:a16="http://schemas.microsoft.com/office/drawing/2014/main" id="{785DC027-58C2-4E34-9039-A9640A1970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B483B60-51CA-4236-BDCB-BDED02EC92DF}" type="slidenum">
              <a:rPr lang="en-US" altLang="en-US" smtClean="0"/>
              <a:pPr>
                <a:spcBef>
                  <a:spcPct val="0"/>
                </a:spcBef>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zervirano mjesto slike slajda 1">
            <a:extLst>
              <a:ext uri="{FF2B5EF4-FFF2-40B4-BE49-F238E27FC236}">
                <a16:creationId xmlns:a16="http://schemas.microsoft.com/office/drawing/2014/main" id="{0460DDE1-850C-48DD-8BF2-232EEB228B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Rezervirano mjesto bilježaka 2">
            <a:extLst>
              <a:ext uri="{FF2B5EF4-FFF2-40B4-BE49-F238E27FC236}">
                <a16:creationId xmlns:a16="http://schemas.microsoft.com/office/drawing/2014/main" id="{231B26DC-6A5D-403A-9004-8F0A4ECC019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fr-FR" altLang="en-US" dirty="0"/>
              <a:t>L'audience ou l’examen des demandes d’exercice de pouvoirs procéduraux doit porter principalement sur les motifs qui justifient l’application des mesures d’enquête demandées. Le demandeur doit logiquement exposer les motifs de sa demande. Le formateur expliquera que les motifs sont un volet nécessaire au titre des exigences de l'article 15 sur les conditions et sauvegardes.</a:t>
            </a:r>
            <a:endParaRPr lang="hr-HR" altLang="en-US"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hr-HR" altLang="en-US" dirty="0"/>
          </a:p>
        </p:txBody>
      </p:sp>
      <p:sp>
        <p:nvSpPr>
          <p:cNvPr id="30724" name="Rezervirano mjesto broja slajda 3">
            <a:extLst>
              <a:ext uri="{FF2B5EF4-FFF2-40B4-BE49-F238E27FC236}">
                <a16:creationId xmlns:a16="http://schemas.microsoft.com/office/drawing/2014/main" id="{A2B7128E-A421-456D-A6E6-4D677323FF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EC34B93-62CF-45FC-AC9A-32508E68A2D4}" type="slidenum">
              <a:rPr lang="en-US" altLang="en-US" smtClean="0"/>
              <a:pPr>
                <a:spcBef>
                  <a:spcPct val="0"/>
                </a:spcBef>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4BF29F16-04CF-4EDB-BA48-A4F95D8FD1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A5018A07-3C13-4402-8077-B12DAA2349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fr-FR" altLang="en-US" dirty="0"/>
              <a:t>La diapositive ne donne que quelques exemples de motifs pertinents que le demandeur peut présenter et développer. Préciser aux participants qu'il ne s'agit que d'un résumé des motifs.</a:t>
            </a:r>
            <a:endParaRPr lang="en-US" altLang="en-US" dirty="0"/>
          </a:p>
        </p:txBody>
      </p:sp>
      <p:sp>
        <p:nvSpPr>
          <p:cNvPr id="32772" name="Slide Number Placeholder 3">
            <a:extLst>
              <a:ext uri="{FF2B5EF4-FFF2-40B4-BE49-F238E27FC236}">
                <a16:creationId xmlns:a16="http://schemas.microsoft.com/office/drawing/2014/main" id="{0A5A75FB-FB75-4BE9-AA0A-88FCDB39E83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E7223C5-2AFC-4D76-A64C-52DDBE01BF86}" type="slidenum">
              <a:rPr lang="en-US" altLang="en-US" smtClean="0">
                <a:latin typeface="Calibri" panose="020F0502020204030204" pitchFamily="34" charset="0"/>
              </a:rPr>
              <a:pPr/>
              <a:t>15</a:t>
            </a:fld>
            <a:endParaRPr lang="en-US" altLang="en-US">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zervirano mjesto slike slajda 1">
            <a:extLst>
              <a:ext uri="{FF2B5EF4-FFF2-40B4-BE49-F238E27FC236}">
                <a16:creationId xmlns:a16="http://schemas.microsoft.com/office/drawing/2014/main" id="{960647C2-E43F-4DDC-8BB2-0C57B399D11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zervirano mjesto bilježaka 2">
            <a:extLst>
              <a:ext uri="{FF2B5EF4-FFF2-40B4-BE49-F238E27FC236}">
                <a16:creationId xmlns:a16="http://schemas.microsoft.com/office/drawing/2014/main" id="{79D334EA-3E23-4048-801A-2E96F88A47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fr-FR" altLang="en-US" dirty="0"/>
              <a:t>Le formateur insistera sur l'importance de bien identifier les questions. Même si la loi ne l'exige pas, le juge devrait identifier les principales raisons factuelles et juridiques à retenir pour </a:t>
            </a:r>
            <a:r>
              <a:rPr lang="fr-FR" altLang="fr-FR" dirty="0"/>
              <a:t>autoriser ou </a:t>
            </a:r>
            <a:r>
              <a:rPr lang="fr-FR" altLang="en-US" dirty="0"/>
              <a:t>rejeter la demande relative à l’application de mesures procédurales.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fr-FR" alt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fr-FR" altLang="en-US" dirty="0"/>
              <a:t>La diapositive donne aussi des exemples de questions qui peuvent être identifiées par le juge. Dans une affaire donnée, la question peut être plus spécifique (p. ex. y a-t-il assez de documents annexés à la demande pour penser avec raison qu‘une communication doit être interceptée ?).</a:t>
            </a:r>
            <a:endParaRPr lang="hr-HR" altLang="en-US" dirty="0"/>
          </a:p>
          <a:p>
            <a:endParaRPr lang="en-US" altLang="en-US" dirty="0"/>
          </a:p>
        </p:txBody>
      </p:sp>
      <p:sp>
        <p:nvSpPr>
          <p:cNvPr id="34820" name="Rezervirano mjesto broja slajda 3">
            <a:extLst>
              <a:ext uri="{FF2B5EF4-FFF2-40B4-BE49-F238E27FC236}">
                <a16:creationId xmlns:a16="http://schemas.microsoft.com/office/drawing/2014/main" id="{C06C8237-1377-4E1A-84B2-2B4E67953AE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B4A338F-1429-4AE2-A70D-8E8A2AE65910}" type="slidenum">
              <a:rPr lang="en-US" altLang="en-US" smtClean="0"/>
              <a:pPr>
                <a:spcBef>
                  <a:spcPct val="0"/>
                </a:spcBef>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zervirano mjesto slike slajda 1">
            <a:extLst>
              <a:ext uri="{FF2B5EF4-FFF2-40B4-BE49-F238E27FC236}">
                <a16:creationId xmlns:a16="http://schemas.microsoft.com/office/drawing/2014/main" id="{3CFEEACC-273F-40C1-8B53-87F5A749DD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zervirano mjesto bilježaka 2">
            <a:extLst>
              <a:ext uri="{FF2B5EF4-FFF2-40B4-BE49-F238E27FC236}">
                <a16:creationId xmlns:a16="http://schemas.microsoft.com/office/drawing/2014/main" id="{6AA78928-D127-4DDA-90DB-355CBDAD3A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dirty="0"/>
              <a:t>Lorsqu'il examine la demande d'exercice de mesures procédurales et si le système juridique interne le permet, le juge pose toutes les questions qu'il juge pertinentes, ce qui lui permet de demander des éclaircissements concernant la demande orale ou écrite, selon le cas. Le formateur rappellera qu'il est important que les questions posées soient claires, concises et pertinentes. La diapositive donne une liste de domaines sur lesquels les questions peuvent porter.</a:t>
            </a:r>
            <a:endParaRPr lang="hr-HR" altLang="en-US" dirty="0"/>
          </a:p>
        </p:txBody>
      </p:sp>
      <p:sp>
        <p:nvSpPr>
          <p:cNvPr id="36868" name="Rezervirano mjesto broja slajda 3">
            <a:extLst>
              <a:ext uri="{FF2B5EF4-FFF2-40B4-BE49-F238E27FC236}">
                <a16:creationId xmlns:a16="http://schemas.microsoft.com/office/drawing/2014/main" id="{2B93D0B7-DCF4-4436-9AAB-7A17F800F7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49AC437-4142-47BE-BBA1-FFA452A0FC48}" type="slidenum">
              <a:rPr lang="en-US" altLang="en-US" smtClean="0"/>
              <a:pPr>
                <a:spcBef>
                  <a:spcPct val="0"/>
                </a:spcBef>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zervirano mjesto slike slajda 1">
            <a:extLst>
              <a:ext uri="{FF2B5EF4-FFF2-40B4-BE49-F238E27FC236}">
                <a16:creationId xmlns:a16="http://schemas.microsoft.com/office/drawing/2014/main" id="{8B050AA0-1F5F-45C4-8BCB-692EF4ACA6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zervirano mjesto bilježaka 2">
            <a:extLst>
              <a:ext uri="{FF2B5EF4-FFF2-40B4-BE49-F238E27FC236}">
                <a16:creationId xmlns:a16="http://schemas.microsoft.com/office/drawing/2014/main" id="{AD2605ED-EB36-4FB8-9C1B-A66DDC70AE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0000" lnSpcReduction="20000"/>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fr-FR" altLang="en-US" dirty="0"/>
              <a:t>Les diapositives suivantes propose des exemples de questions que le juge peut poser pour déterminer le champ d'application de la demande en relation avec l'enquête.</a:t>
            </a:r>
            <a:endParaRPr lang="en-US" altLang="en-US" b="0" dirty="0"/>
          </a:p>
          <a:p>
            <a:endParaRPr lang="en-US" altLang="en-US" b="0" dirty="0"/>
          </a:p>
          <a:p>
            <a:pPr marL="171450" indent="-171450" algn="just" eaLnBrk="1" hangingPunct="1">
              <a:buFont typeface="Arial" panose="020B0604020202020204" pitchFamily="34" charset="0"/>
              <a:buChar char="•"/>
            </a:pPr>
            <a:r>
              <a:rPr lang="fr-FR" altLang="sr-Latn-RS" sz="1200" b="0" dirty="0"/>
              <a:t>L'autorisation est-elle demandée pour les besoins d'une enquête pénale précise ?</a:t>
            </a:r>
          </a:p>
          <a:p>
            <a:pPr marL="171450" indent="-171450" algn="just" eaLnBrk="1" hangingPunct="1">
              <a:buFont typeface="Arial" panose="020B0604020202020204" pitchFamily="34" charset="0"/>
              <a:buChar char="•"/>
            </a:pPr>
            <a:r>
              <a:rPr lang="fr-FR" altLang="sr-Latn-RS" sz="1200" b="0" dirty="0"/>
              <a:t>Demande de conservation : les données à conserver rapidement sont-elles spécifiées dans la demande ? </a:t>
            </a:r>
          </a:p>
          <a:p>
            <a:pPr marL="171450" marR="0" lvl="0" indent="-171450" algn="just" defTabSz="4572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fr-FR" altLang="sr-Latn-RS" sz="1200" b="0" dirty="0"/>
              <a:t>Demande d'injonction de production : les données informatiques ou renseignements sur l'abonné à produire sont-ils spécifiés dans la demande ?</a:t>
            </a:r>
          </a:p>
          <a:p>
            <a:pPr marL="171450" indent="-171450" algn="just" eaLnBrk="1" hangingPunct="1">
              <a:buFont typeface="Arial" panose="020B0604020202020204" pitchFamily="34" charset="0"/>
              <a:buChar char="•"/>
            </a:pPr>
            <a:r>
              <a:rPr lang="fr-FR" altLang="sr-Latn-RS" sz="1200" b="0" dirty="0"/>
              <a:t>Demande perquisition ou de saisie : les données informatiques visées sont-elles spécifiées dans la demande ?</a:t>
            </a:r>
          </a:p>
          <a:p>
            <a:pPr marL="171450" indent="-171450" algn="just" eaLnBrk="1" hangingPunct="1">
              <a:buFont typeface="Arial" panose="020B0604020202020204" pitchFamily="34" charset="0"/>
              <a:buChar char="•"/>
            </a:pPr>
            <a:r>
              <a:rPr lang="fr-FR" altLang="sr-Latn-RS" sz="1200" b="0" dirty="0"/>
              <a:t>Demande d'interception : s'agit-il de données relatives au contenu de communications spécifiques ? </a:t>
            </a:r>
          </a:p>
          <a:p>
            <a:pPr marL="171450" indent="-171450" algn="just" eaLnBrk="1" hangingPunct="1">
              <a:buFont typeface="Arial" panose="020B0604020202020204" pitchFamily="34" charset="0"/>
              <a:buChar char="•"/>
            </a:pPr>
            <a:r>
              <a:rPr lang="fr-FR" altLang="sr-Latn-RS" sz="1200" b="0" dirty="0"/>
              <a:t>Demande de collecte en temps réel : les données relatives au trafic sont-elles associées à des communications spécifiques ?</a:t>
            </a:r>
          </a:p>
          <a:p>
            <a:pPr marL="171450" indent="-171450" algn="just" eaLnBrk="1" hangingPunct="1">
              <a:buFont typeface="Arial" panose="020B0604020202020204" pitchFamily="34" charset="0"/>
              <a:buChar char="•"/>
            </a:pPr>
            <a:r>
              <a:rPr lang="fr-FR" altLang="sr-Latn-RS" sz="1200" b="0" dirty="0"/>
              <a:t>Quelle est la source de l'information, des faits ou des motifs indiqués dans la demande ?</a:t>
            </a:r>
          </a:p>
          <a:p>
            <a:pPr marL="171450" indent="-171450" algn="just" eaLnBrk="1" hangingPunct="1">
              <a:buFont typeface="Arial" panose="020B0604020202020204" pitchFamily="34" charset="0"/>
              <a:buChar char="•"/>
            </a:pPr>
            <a:r>
              <a:rPr lang="fr-FR" altLang="sr-Latn-RS" sz="1200" b="0" dirty="0"/>
              <a:t>Comment les renseignements/faits énoncés dans la demande ont-ils été vérifiés ?</a:t>
            </a:r>
          </a:p>
          <a:p>
            <a:pPr marL="171450" indent="-171450" algn="just" eaLnBrk="1" hangingPunct="1">
              <a:buFont typeface="Arial" panose="020B0604020202020204" pitchFamily="34" charset="0"/>
              <a:buChar char="•"/>
            </a:pPr>
            <a:r>
              <a:rPr lang="fr-FR" altLang="sr-Latn-RS" sz="1200" b="0" dirty="0"/>
              <a:t>En cas d'audience sur une demande de conservation de données relatives au contenu ou au trafic, y a-t-il des raisons de penser que les données informatiques sont particulièrement sensibles aux risques de perte ou de modification ?</a:t>
            </a:r>
          </a:p>
          <a:p>
            <a:pPr marL="171450" indent="-171450" algn="just" eaLnBrk="1" hangingPunct="1">
              <a:buFont typeface="Arial" panose="020B0604020202020204" pitchFamily="34" charset="0"/>
              <a:buChar char="•"/>
            </a:pPr>
            <a:r>
              <a:rPr lang="fr-FR" altLang="sr-Latn-RS" sz="1200" b="0" dirty="0"/>
              <a:t>Pourquoi des mesures coercitives ou invasives – perquisition, saisie, collecte en temps réel et interception des données – sont-elles nécessaires pour l'enquête ? </a:t>
            </a:r>
          </a:p>
          <a:p>
            <a:pPr marL="171450" indent="-171450" algn="just" eaLnBrk="1" hangingPunct="1">
              <a:buFont typeface="Arial" panose="020B0604020202020204" pitchFamily="34" charset="0"/>
              <a:buChar char="•"/>
            </a:pPr>
            <a:r>
              <a:rPr lang="fr-FR" altLang="sr-Latn-RS" sz="1200" b="0" kern="1200" dirty="0">
                <a:solidFill>
                  <a:schemeClr val="tx1"/>
                </a:solidFill>
                <a:latin typeface="+mn-lt"/>
                <a:ea typeface="MS PGothic" pitchFamily="34" charset="-128"/>
                <a:cs typeface="Arial" panose="020B0604020202020204" pitchFamily="34" charset="0"/>
              </a:rPr>
              <a:t>L‘infraction faisant l’objet de l‘enquête est-elle suffisamment grave pour justifier une interception ?</a:t>
            </a:r>
          </a:p>
          <a:p>
            <a:pPr marL="171450" indent="-171450" algn="just" eaLnBrk="1" hangingPunct="1">
              <a:buFont typeface="Arial" panose="020B0604020202020204" pitchFamily="34" charset="0"/>
              <a:buChar char="•"/>
            </a:pPr>
            <a:r>
              <a:rPr lang="fr-FR" altLang="sr-Latn-RS" sz="1200" b="0" kern="1200" dirty="0">
                <a:solidFill>
                  <a:schemeClr val="tx1"/>
                </a:solidFill>
                <a:latin typeface="+mn-lt"/>
                <a:ea typeface="MS PGothic" pitchFamily="34" charset="-128"/>
                <a:cs typeface="Arial" panose="020B0604020202020204" pitchFamily="34" charset="0"/>
              </a:rPr>
              <a:t>L'interception de la communication constitue-t-elle une atteinte indue au droit d'un tiers au respect de sa vie privée?</a:t>
            </a:r>
          </a:p>
          <a:p>
            <a:pPr marL="171450" indent="-171450" algn="just" eaLnBrk="1" hangingPunct="1">
              <a:buFont typeface="Arial" panose="020B0604020202020204" pitchFamily="34" charset="0"/>
              <a:buChar char="•"/>
            </a:pPr>
            <a:r>
              <a:rPr lang="fr-FR" altLang="sr-Latn-RS" b="0" dirty="0"/>
              <a:t>Demander à un fournisseur de services de conserver un grand volume de données ne risque-t-il pas d'entraîner une charge financière injustifiée pour l'accusé ? </a:t>
            </a:r>
          </a:p>
          <a:p>
            <a:pPr marL="171450" indent="-171450" algn="just" eaLnBrk="1" hangingPunct="1">
              <a:buFont typeface="Arial" panose="020B0604020202020204" pitchFamily="34" charset="0"/>
              <a:buChar char="•"/>
            </a:pPr>
            <a:r>
              <a:rPr lang="fr-FR" altLang="sr-Latn-RS" b="0" dirty="0"/>
              <a:t>La saisie des systèmes informatiques d'une l'entreprise ne risque-t-elle pas de nuire indûment à son activité commerciale ? Le champ d'application de la perquisition peut-il être limité ?</a:t>
            </a:r>
          </a:p>
          <a:p>
            <a:pPr marL="171450" indent="-171450" algn="just" eaLnBrk="1" hangingPunct="1">
              <a:buFont typeface="Arial" panose="020B0604020202020204" pitchFamily="34" charset="0"/>
              <a:buChar char="•"/>
            </a:pPr>
            <a:r>
              <a:rPr lang="fr-FR" sz="1200" b="0" kern="1200" dirty="0">
                <a:solidFill>
                  <a:schemeClr val="tx1"/>
                </a:solidFill>
                <a:latin typeface="+mn-lt"/>
                <a:ea typeface="MS PGothic" pitchFamily="34" charset="-128"/>
                <a:cs typeface="Arial" panose="020B0604020202020204" pitchFamily="34" charset="0"/>
              </a:rPr>
              <a:t>Le délai imposé à la personne (sujet) pour produire les données (objet) est-il raisonnable ?</a:t>
            </a:r>
          </a:p>
          <a:p>
            <a:pPr marL="171450" indent="-171450" algn="just" eaLnBrk="1" hangingPunct="1">
              <a:buFont typeface="Arial" panose="020B0604020202020204" pitchFamily="34" charset="0"/>
              <a:buChar char="•"/>
            </a:pPr>
            <a:r>
              <a:rPr lang="fr-FR" sz="1200" b="0" kern="1200" dirty="0">
                <a:solidFill>
                  <a:schemeClr val="tx1"/>
                </a:solidFill>
                <a:latin typeface="+mn-lt"/>
                <a:ea typeface="MS PGothic" pitchFamily="34" charset="-128"/>
                <a:cs typeface="Arial" panose="020B0604020202020204" pitchFamily="34" charset="0"/>
              </a:rPr>
              <a:t>Les frais liés à la mise en œuvre de la mesure procédurale sont-ils justifiés ?</a:t>
            </a:r>
          </a:p>
          <a:p>
            <a:pPr marL="171450" indent="-171450" algn="just" eaLnBrk="1" hangingPunct="1">
              <a:buFont typeface="Arial" panose="020B0604020202020204" pitchFamily="34" charset="0"/>
              <a:buChar char="•"/>
            </a:pPr>
            <a:r>
              <a:rPr lang="fr-FR" sz="1200" b="0" kern="1200" dirty="0">
                <a:solidFill>
                  <a:schemeClr val="tx1"/>
                </a:solidFill>
                <a:latin typeface="+mn-lt"/>
                <a:ea typeface="MS PGothic" pitchFamily="34" charset="-128"/>
                <a:cs typeface="Arial" panose="020B0604020202020204" pitchFamily="34" charset="0"/>
              </a:rPr>
              <a:t>La mesure procédurale ne risque-t-elle pas de causer un préjudice trop important à la personne (sujet) ?</a:t>
            </a:r>
          </a:p>
          <a:p>
            <a:pPr marL="171450" indent="-171450" algn="just" eaLnBrk="1" hangingPunct="1">
              <a:buFont typeface="Arial" panose="020B0604020202020204" pitchFamily="34" charset="0"/>
              <a:buChar char="•"/>
            </a:pPr>
            <a:r>
              <a:rPr lang="fr-FR" sz="1200" b="0" kern="1200" dirty="0">
                <a:solidFill>
                  <a:schemeClr val="tx1"/>
                </a:solidFill>
                <a:latin typeface="+mn-lt"/>
                <a:ea typeface="MS PGothic" pitchFamily="34" charset="-128"/>
                <a:cs typeface="Arial" panose="020B0604020202020204" pitchFamily="34" charset="0"/>
              </a:rPr>
              <a:t>La mesure procédurale ne risque-t-elle pas de perturber indûment le bon déroulement de l'action ? </a:t>
            </a:r>
          </a:p>
          <a:p>
            <a:pPr marL="171450" indent="-171450" algn="just" eaLnBrk="1" hangingPunct="1">
              <a:buFont typeface="Arial" panose="020B0604020202020204" pitchFamily="34" charset="0"/>
              <a:buChar char="•"/>
            </a:pPr>
            <a:r>
              <a:rPr lang="fr-FR" sz="1200" b="0" kern="1200" dirty="0">
                <a:solidFill>
                  <a:schemeClr val="tx1"/>
                </a:solidFill>
                <a:latin typeface="+mn-lt"/>
                <a:ea typeface="MS PGothic" pitchFamily="34" charset="-128"/>
                <a:cs typeface="Arial" panose="020B0604020202020204" pitchFamily="34" charset="0"/>
              </a:rPr>
              <a:t>Le volume des données objet de la mesure procédurale est-il excessif ? </a:t>
            </a:r>
          </a:p>
        </p:txBody>
      </p:sp>
      <p:sp>
        <p:nvSpPr>
          <p:cNvPr id="38916" name="Rezervirano mjesto broja slajda 3">
            <a:extLst>
              <a:ext uri="{FF2B5EF4-FFF2-40B4-BE49-F238E27FC236}">
                <a16:creationId xmlns:a16="http://schemas.microsoft.com/office/drawing/2014/main" id="{90604E33-BC49-4C79-92D4-D44B7E4C155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FCFD52A-A234-41FB-83FE-17A441093808}" type="slidenum">
              <a:rPr lang="en-US" altLang="en-US" smtClean="0"/>
              <a:pPr>
                <a:spcBef>
                  <a:spcPct val="0"/>
                </a:spcBef>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zervirano mjesto slike slajda 1">
            <a:extLst>
              <a:ext uri="{FF2B5EF4-FFF2-40B4-BE49-F238E27FC236}">
                <a16:creationId xmlns:a16="http://schemas.microsoft.com/office/drawing/2014/main" id="{7570E759-ADE9-434F-B5DF-70C1FED2F9D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Rezervirano mjesto bilježaka 2">
            <a:extLst>
              <a:ext uri="{FF2B5EF4-FFF2-40B4-BE49-F238E27FC236}">
                <a16:creationId xmlns:a16="http://schemas.microsoft.com/office/drawing/2014/main" id="{A794CA22-613D-406E-9C74-7B4A3786F0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endParaRPr lang="en-GB" altLang="sr-Latn-RS" b="0" dirty="0"/>
          </a:p>
        </p:txBody>
      </p:sp>
      <p:sp>
        <p:nvSpPr>
          <p:cNvPr id="40964" name="Rezervirano mjesto broja slajda 3">
            <a:extLst>
              <a:ext uri="{FF2B5EF4-FFF2-40B4-BE49-F238E27FC236}">
                <a16:creationId xmlns:a16="http://schemas.microsoft.com/office/drawing/2014/main" id="{C7045970-F842-4AE3-9FDD-5A332A16B9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2B91961-CAED-4CB2-9804-0B96B3FB370C}" type="slidenum">
              <a:rPr lang="en-US" altLang="en-US" smtClean="0"/>
              <a:pPr>
                <a:spcBef>
                  <a:spcPct val="0"/>
                </a:spcBef>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zervirano mjesto slike slajda 1">
            <a:extLst>
              <a:ext uri="{FF2B5EF4-FFF2-40B4-BE49-F238E27FC236}">
                <a16:creationId xmlns:a16="http://schemas.microsoft.com/office/drawing/2014/main" id="{20BB3656-D416-4857-8DA2-82C53A69D1E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Rezervirano mjesto bilježaka 2">
            <a:extLst>
              <a:ext uri="{FF2B5EF4-FFF2-40B4-BE49-F238E27FC236}">
                <a16:creationId xmlns:a16="http://schemas.microsoft.com/office/drawing/2014/main" id="{6A096CFD-DE97-4F1E-9FD5-79F2701F66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r>
              <a:rPr lang="fr-FR" altLang="en-US" dirty="0"/>
              <a:t>Contenu</a:t>
            </a:r>
          </a:p>
          <a:p>
            <a:r>
              <a:rPr lang="fr-FR" altLang="en-US" dirty="0"/>
              <a:t>La session se compose de 4 parties : </a:t>
            </a:r>
          </a:p>
          <a:p>
            <a:r>
              <a:rPr lang="en-GB" altLang="en-US" dirty="0"/>
              <a:t> </a:t>
            </a:r>
            <a:endParaRPr lang="hr-HR" altLang="en-US" dirty="0"/>
          </a:p>
          <a:p>
            <a:r>
              <a:rPr lang="en-GB" altLang="en-US" dirty="0"/>
              <a:t> </a:t>
            </a:r>
            <a:endParaRPr lang="en-US" altLang="en-US" dirty="0"/>
          </a:p>
          <a:p>
            <a:r>
              <a:rPr lang="fr-FR" altLang="en-US" dirty="0"/>
              <a:t>La première partie présente brièvement les audiences et les différentes procédures auxquelles les demandes d’autorisation sont soumises dans les juridictions. </a:t>
            </a:r>
          </a:p>
          <a:p>
            <a:endParaRPr lang="fr-FR" altLang="en-US" dirty="0"/>
          </a:p>
          <a:p>
            <a:r>
              <a:rPr lang="fr-FR" altLang="en-US" dirty="0"/>
              <a:t>La deuxième partie porte sur l'audience </a:t>
            </a:r>
            <a:r>
              <a:rPr lang="fr-FR" sz="1200" b="0" i="0" kern="1200" dirty="0">
                <a:solidFill>
                  <a:schemeClr val="tx1"/>
                </a:solidFill>
                <a:effectLst/>
                <a:latin typeface="+mn-lt"/>
                <a:ea typeface="MS PGothic" pitchFamily="34" charset="-128"/>
                <a:cs typeface="ＭＳ Ｐゴシック" charset="0"/>
              </a:rPr>
              <a:t>proprement dite</a:t>
            </a:r>
            <a:r>
              <a:rPr lang="fr-FR" altLang="en-US" dirty="0"/>
              <a:t>. A haut niveau, elle comprend la préparation, la présentation des demandes par le demandeur, les questions qui peuvent être posées par les juges et d’autres informations. </a:t>
            </a:r>
          </a:p>
          <a:p>
            <a:endParaRPr lang="fr-FR" altLang="en-US" dirty="0"/>
          </a:p>
          <a:p>
            <a:r>
              <a:rPr lang="fr-FR" altLang="en-US" dirty="0"/>
              <a:t>La troisième partie est consacrée à la façon dont les compétences fondamentales traditionnelles peuvent être adaptées à la cybercriminalité et aux audiences relatives aux demandes de preuve électronique. </a:t>
            </a:r>
          </a:p>
          <a:p>
            <a:endParaRPr lang="fr-FR" altLang="en-US" dirty="0"/>
          </a:p>
          <a:p>
            <a:r>
              <a:rPr lang="fr-FR" altLang="en-US" dirty="0"/>
              <a:t>La quatrième partie concerne la rédaction des ordonnances autorisant l'exercice des pouvoirs procéduraux.</a:t>
            </a:r>
          </a:p>
        </p:txBody>
      </p:sp>
      <p:sp>
        <p:nvSpPr>
          <p:cNvPr id="6148" name="Rezervirano mjesto broja slajda 3">
            <a:extLst>
              <a:ext uri="{FF2B5EF4-FFF2-40B4-BE49-F238E27FC236}">
                <a16:creationId xmlns:a16="http://schemas.microsoft.com/office/drawing/2014/main" id="{F15E202C-8566-4316-8462-AA9BA3B74C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6449013-9E37-46D9-A463-E42393BA6F7E}" type="slidenum">
              <a:rPr lang="en-US" altLang="en-US" smtClean="0"/>
              <a:pPr>
                <a:spcBef>
                  <a:spcPct val="0"/>
                </a:spcBef>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zervirano mjesto slike slajda 1">
            <a:extLst>
              <a:ext uri="{FF2B5EF4-FFF2-40B4-BE49-F238E27FC236}">
                <a16:creationId xmlns:a16="http://schemas.microsoft.com/office/drawing/2014/main" id="{7570E759-ADE9-434F-B5DF-70C1FED2F9D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Rezervirano mjesto bilježaka 2">
            <a:extLst>
              <a:ext uri="{FF2B5EF4-FFF2-40B4-BE49-F238E27FC236}">
                <a16:creationId xmlns:a16="http://schemas.microsoft.com/office/drawing/2014/main" id="{A794CA22-613D-406E-9C74-7B4A3786F0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endParaRPr lang="hr-HR" altLang="en-US" dirty="0"/>
          </a:p>
        </p:txBody>
      </p:sp>
      <p:sp>
        <p:nvSpPr>
          <p:cNvPr id="40964" name="Rezervirano mjesto broja slajda 3">
            <a:extLst>
              <a:ext uri="{FF2B5EF4-FFF2-40B4-BE49-F238E27FC236}">
                <a16:creationId xmlns:a16="http://schemas.microsoft.com/office/drawing/2014/main" id="{C7045970-F842-4AE3-9FDD-5A332A16B9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2B91961-CAED-4CB2-9804-0B96B3FB370C}" type="slidenum">
              <a:rPr lang="en-US" altLang="en-US" smtClean="0"/>
              <a:pPr>
                <a:spcBef>
                  <a:spcPct val="0"/>
                </a:spcBef>
              </a:pPr>
              <a:t>20</a:t>
            </a:fld>
            <a:endParaRPr lang="en-US" altLang="en-US"/>
          </a:p>
        </p:txBody>
      </p:sp>
    </p:spTree>
    <p:extLst>
      <p:ext uri="{BB962C8B-B14F-4D97-AF65-F5344CB8AC3E}">
        <p14:creationId xmlns:p14="http://schemas.microsoft.com/office/powerpoint/2010/main" val="23490434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zervirano mjesto slike slajda 1">
            <a:extLst>
              <a:ext uri="{FF2B5EF4-FFF2-40B4-BE49-F238E27FC236}">
                <a16:creationId xmlns:a16="http://schemas.microsoft.com/office/drawing/2014/main" id="{7570E759-ADE9-434F-B5DF-70C1FED2F9D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Rezervirano mjesto bilježaka 2">
            <a:extLst>
              <a:ext uri="{FF2B5EF4-FFF2-40B4-BE49-F238E27FC236}">
                <a16:creationId xmlns:a16="http://schemas.microsoft.com/office/drawing/2014/main" id="{A794CA22-613D-406E-9C74-7B4A3786F0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endParaRPr lang="hr-HR" altLang="en-US" dirty="0"/>
          </a:p>
        </p:txBody>
      </p:sp>
      <p:sp>
        <p:nvSpPr>
          <p:cNvPr id="40964" name="Rezervirano mjesto broja slajda 3">
            <a:extLst>
              <a:ext uri="{FF2B5EF4-FFF2-40B4-BE49-F238E27FC236}">
                <a16:creationId xmlns:a16="http://schemas.microsoft.com/office/drawing/2014/main" id="{C7045970-F842-4AE3-9FDD-5A332A16B9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2B91961-CAED-4CB2-9804-0B96B3FB370C}" type="slidenum">
              <a:rPr lang="en-US" altLang="en-US" smtClean="0"/>
              <a:pPr>
                <a:spcBef>
                  <a:spcPct val="0"/>
                </a:spcBef>
              </a:pPr>
              <a:t>21</a:t>
            </a:fld>
            <a:endParaRPr lang="en-US" altLang="en-US"/>
          </a:p>
        </p:txBody>
      </p:sp>
    </p:spTree>
    <p:extLst>
      <p:ext uri="{BB962C8B-B14F-4D97-AF65-F5344CB8AC3E}">
        <p14:creationId xmlns:p14="http://schemas.microsoft.com/office/powerpoint/2010/main" val="14932035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zervirano mjesto slike slajda 1">
            <a:extLst>
              <a:ext uri="{FF2B5EF4-FFF2-40B4-BE49-F238E27FC236}">
                <a16:creationId xmlns:a16="http://schemas.microsoft.com/office/drawing/2014/main" id="{7570E759-ADE9-434F-B5DF-70C1FED2F9D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Rezervirano mjesto bilježaka 2">
            <a:extLst>
              <a:ext uri="{FF2B5EF4-FFF2-40B4-BE49-F238E27FC236}">
                <a16:creationId xmlns:a16="http://schemas.microsoft.com/office/drawing/2014/main" id="{A794CA22-613D-406E-9C74-7B4A3786F0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endParaRPr lang="hr-HR" altLang="en-US" dirty="0"/>
          </a:p>
        </p:txBody>
      </p:sp>
      <p:sp>
        <p:nvSpPr>
          <p:cNvPr id="40964" name="Rezervirano mjesto broja slajda 3">
            <a:extLst>
              <a:ext uri="{FF2B5EF4-FFF2-40B4-BE49-F238E27FC236}">
                <a16:creationId xmlns:a16="http://schemas.microsoft.com/office/drawing/2014/main" id="{C7045970-F842-4AE3-9FDD-5A332A16B9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2B91961-CAED-4CB2-9804-0B96B3FB370C}" type="slidenum">
              <a:rPr lang="en-US" altLang="en-US" smtClean="0"/>
              <a:pPr>
                <a:spcBef>
                  <a:spcPct val="0"/>
                </a:spcBef>
              </a:pPr>
              <a:t>22</a:t>
            </a:fld>
            <a:endParaRPr lang="en-US" altLang="en-US"/>
          </a:p>
        </p:txBody>
      </p:sp>
    </p:spTree>
    <p:extLst>
      <p:ext uri="{BB962C8B-B14F-4D97-AF65-F5344CB8AC3E}">
        <p14:creationId xmlns:p14="http://schemas.microsoft.com/office/powerpoint/2010/main" val="19496833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zervirano mjesto slike slajda 1">
            <a:extLst>
              <a:ext uri="{FF2B5EF4-FFF2-40B4-BE49-F238E27FC236}">
                <a16:creationId xmlns:a16="http://schemas.microsoft.com/office/drawing/2014/main" id="{7570E759-ADE9-434F-B5DF-70C1FED2F9D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Rezervirano mjesto bilježaka 2">
            <a:extLst>
              <a:ext uri="{FF2B5EF4-FFF2-40B4-BE49-F238E27FC236}">
                <a16:creationId xmlns:a16="http://schemas.microsoft.com/office/drawing/2014/main" id="{A794CA22-613D-406E-9C74-7B4A3786F0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endParaRPr lang="hr-HR" altLang="en-US" dirty="0"/>
          </a:p>
        </p:txBody>
      </p:sp>
      <p:sp>
        <p:nvSpPr>
          <p:cNvPr id="40964" name="Rezervirano mjesto broja slajda 3">
            <a:extLst>
              <a:ext uri="{FF2B5EF4-FFF2-40B4-BE49-F238E27FC236}">
                <a16:creationId xmlns:a16="http://schemas.microsoft.com/office/drawing/2014/main" id="{C7045970-F842-4AE3-9FDD-5A332A16B9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2B91961-CAED-4CB2-9804-0B96B3FB370C}" type="slidenum">
              <a:rPr lang="en-US" altLang="en-US" smtClean="0"/>
              <a:pPr>
                <a:spcBef>
                  <a:spcPct val="0"/>
                </a:spcBef>
              </a:pPr>
              <a:t>23</a:t>
            </a:fld>
            <a:endParaRPr lang="en-US" altLang="en-US"/>
          </a:p>
        </p:txBody>
      </p:sp>
    </p:spTree>
    <p:extLst>
      <p:ext uri="{BB962C8B-B14F-4D97-AF65-F5344CB8AC3E}">
        <p14:creationId xmlns:p14="http://schemas.microsoft.com/office/powerpoint/2010/main" val="3952166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zervirano mjesto slike slajda 1">
            <a:extLst>
              <a:ext uri="{FF2B5EF4-FFF2-40B4-BE49-F238E27FC236}">
                <a16:creationId xmlns:a16="http://schemas.microsoft.com/office/drawing/2014/main" id="{8CF8326A-725B-4FE2-934D-A23DDACE3B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Rezervirano mjesto bilježaka 2">
            <a:extLst>
              <a:ext uri="{FF2B5EF4-FFF2-40B4-BE49-F238E27FC236}">
                <a16:creationId xmlns:a16="http://schemas.microsoft.com/office/drawing/2014/main" id="{E20F29ED-3FA5-474A-9E94-E5B0C1A1433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fr-FR" altLang="en-US" dirty="0"/>
              <a:t>L'autorité compétente qui examine la demande d'exercice de pouvoirs procéduraux peut demander un complément d'information. Elle peut faire droit à la demande et demander que des informations </a:t>
            </a:r>
            <a:r>
              <a:rPr lang="fr-FR" altLang="en-US" dirty="0" err="1"/>
              <a:t>suplémentaires</a:t>
            </a:r>
            <a:r>
              <a:rPr lang="fr-FR" altLang="en-US" dirty="0"/>
              <a:t> lui soient fournies à un stade ultérieur.</a:t>
            </a:r>
          </a:p>
        </p:txBody>
      </p:sp>
      <p:sp>
        <p:nvSpPr>
          <p:cNvPr id="55300" name="Rezervirano mjesto broja slajda 3">
            <a:extLst>
              <a:ext uri="{FF2B5EF4-FFF2-40B4-BE49-F238E27FC236}">
                <a16:creationId xmlns:a16="http://schemas.microsoft.com/office/drawing/2014/main" id="{E2156464-EB66-481E-8BA4-3B7CE31C67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EDBEACD-9D89-4EB7-9BA7-5906497BF85A}" type="slidenum">
              <a:rPr lang="en-US" altLang="en-US" smtClean="0"/>
              <a:pPr>
                <a:spcBef>
                  <a:spcPct val="0"/>
                </a:spcBef>
              </a:pPr>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zervirano mjesto slike slajda 1">
            <a:extLst>
              <a:ext uri="{FF2B5EF4-FFF2-40B4-BE49-F238E27FC236}">
                <a16:creationId xmlns:a16="http://schemas.microsoft.com/office/drawing/2014/main" id="{8CF8326A-725B-4FE2-934D-A23DDACE3B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Rezervirano mjesto bilježaka 2">
            <a:extLst>
              <a:ext uri="{FF2B5EF4-FFF2-40B4-BE49-F238E27FC236}">
                <a16:creationId xmlns:a16="http://schemas.microsoft.com/office/drawing/2014/main" id="{E20F29ED-3FA5-474A-9E94-E5B0C1A1433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just" defTabSz="457200" rtl="0" eaLnBrk="0" fontAlgn="base" latinLnBrk="0" hangingPunct="0">
              <a:lnSpc>
                <a:spcPct val="100000"/>
              </a:lnSpc>
              <a:spcBef>
                <a:spcPct val="30000"/>
              </a:spcBef>
              <a:spcAft>
                <a:spcPct val="0"/>
              </a:spcAft>
              <a:buClrTx/>
              <a:buSzTx/>
              <a:buFontTx/>
              <a:buNone/>
              <a:tabLst/>
              <a:defRPr/>
            </a:pPr>
            <a:r>
              <a:rPr lang="fr-FR" altLang="en-US" dirty="0"/>
              <a:t>L'autorité compétente qui examine la demande d'exercice de pouvoirs procéduraux peut demander un complément d'information.  Elle peut faire droit à la demande et demander que des informations complémentaires lui soient fournies à un stade ultérieur.</a:t>
            </a:r>
          </a:p>
        </p:txBody>
      </p:sp>
      <p:sp>
        <p:nvSpPr>
          <p:cNvPr id="55300" name="Rezervirano mjesto broja slajda 3">
            <a:extLst>
              <a:ext uri="{FF2B5EF4-FFF2-40B4-BE49-F238E27FC236}">
                <a16:creationId xmlns:a16="http://schemas.microsoft.com/office/drawing/2014/main" id="{E2156464-EB66-481E-8BA4-3B7CE31C67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EDBEACD-9D89-4EB7-9BA7-5906497BF85A}" type="slidenum">
              <a:rPr lang="en-US" altLang="en-US" smtClean="0"/>
              <a:pPr>
                <a:spcBef>
                  <a:spcPct val="0"/>
                </a:spcBef>
              </a:pPr>
              <a:t>25</a:t>
            </a:fld>
            <a:endParaRPr lang="en-US" altLang="en-US"/>
          </a:p>
        </p:txBody>
      </p:sp>
    </p:spTree>
    <p:extLst>
      <p:ext uri="{BB962C8B-B14F-4D97-AF65-F5344CB8AC3E}">
        <p14:creationId xmlns:p14="http://schemas.microsoft.com/office/powerpoint/2010/main" val="12005888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zervirano mjesto slike slajda 1">
            <a:extLst>
              <a:ext uri="{FF2B5EF4-FFF2-40B4-BE49-F238E27FC236}">
                <a16:creationId xmlns:a16="http://schemas.microsoft.com/office/drawing/2014/main" id="{69690275-584A-46D3-861A-068514DBDE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zervirano mjesto bilježaka 2">
            <a:extLst>
              <a:ext uri="{FF2B5EF4-FFF2-40B4-BE49-F238E27FC236}">
                <a16:creationId xmlns:a16="http://schemas.microsoft.com/office/drawing/2014/main" id="{CFFD54FB-DC04-4736-966B-3F48E2E2FB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fr-FR" altLang="en-US" dirty="0"/>
              <a:t>Cette partie de la session traite des compétences judiciaires importantes pour la tenue d'une audience sur une demande d'exercice de pouvoirs procéduraux en matière de preuve électronique.  Ces compétences peuvent aussi être demandées au demandeur, au besoin en les adaptant</a:t>
            </a:r>
            <a:r>
              <a:rPr lang="fr-FR" altLang="fr-FR" dirty="0"/>
              <a:t> légèrement</a:t>
            </a:r>
            <a:r>
              <a:rPr lang="fr-FR" altLang="en-US" dirty="0"/>
              <a:t>.</a:t>
            </a:r>
            <a:endParaRPr lang="hr-HR" altLang="en-US" dirty="0"/>
          </a:p>
        </p:txBody>
      </p:sp>
      <p:sp>
        <p:nvSpPr>
          <p:cNvPr id="57348" name="Rezervirano mjesto broja slajda 3">
            <a:extLst>
              <a:ext uri="{FF2B5EF4-FFF2-40B4-BE49-F238E27FC236}">
                <a16:creationId xmlns:a16="http://schemas.microsoft.com/office/drawing/2014/main" id="{E2DB3DE5-9003-43B6-A6E6-36E9FCA4694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09D3087-054A-4F71-AB63-20B1C17800F1}" type="slidenum">
              <a:rPr lang="en-US" altLang="en-US" smtClean="0"/>
              <a:pPr>
                <a:spcBef>
                  <a:spcPct val="0"/>
                </a:spcBef>
              </a:pPr>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zervirano mjesto slike slajda 1">
            <a:extLst>
              <a:ext uri="{FF2B5EF4-FFF2-40B4-BE49-F238E27FC236}">
                <a16:creationId xmlns:a16="http://schemas.microsoft.com/office/drawing/2014/main" id="{2DA11CD6-7675-4407-BFFE-6A09402764F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Rezervirano mjesto bilježaka 2">
            <a:extLst>
              <a:ext uri="{FF2B5EF4-FFF2-40B4-BE49-F238E27FC236}">
                <a16:creationId xmlns:a16="http://schemas.microsoft.com/office/drawing/2014/main" id="{FB0FD106-0200-4365-902C-D0B9E4D4A94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dirty="0"/>
              <a:t>Le formateur utilisera la diapositive pour expliquer la différence entre la criminalité classique et la cybercriminalité – ou cybercriminalité de haute technologie – en insistant notamment sur la méconnaissance des aspects techniques de la preuve électronique </a:t>
            </a:r>
            <a:r>
              <a:rPr lang="fr-FR" sz="1200" b="0" i="0" kern="1200" dirty="0">
                <a:solidFill>
                  <a:schemeClr val="tx1"/>
                </a:solidFill>
                <a:effectLst/>
                <a:latin typeface="+mn-lt"/>
                <a:ea typeface="MS PGothic" pitchFamily="34" charset="-128"/>
                <a:cs typeface="ＭＳ Ｐゴシック" charset="0"/>
              </a:rPr>
              <a:t>dans la société</a:t>
            </a:r>
            <a:r>
              <a:rPr lang="fr-FR" altLang="en-US" dirty="0"/>
              <a:t>. </a:t>
            </a:r>
          </a:p>
          <a:p>
            <a:endParaRPr lang="fr-FR" altLang="en-US" dirty="0"/>
          </a:p>
          <a:p>
            <a:r>
              <a:rPr lang="fr-FR" altLang="en-US" dirty="0"/>
              <a:t>Il posera ensuite la question ci-dessus – à savoir si, en matière de criminalité de haute technologie/cybercriminalité, les compétences judiciaires requises sont différentes des compétences judiciaires ordinaires ou pas – afin d'introduire la diapositive suivante.</a:t>
            </a:r>
          </a:p>
          <a:p>
            <a:endParaRPr lang="en-US" altLang="en-US" dirty="0"/>
          </a:p>
        </p:txBody>
      </p:sp>
      <p:sp>
        <p:nvSpPr>
          <p:cNvPr id="59396" name="Rezervirano mjesto broja slajda 3">
            <a:extLst>
              <a:ext uri="{FF2B5EF4-FFF2-40B4-BE49-F238E27FC236}">
                <a16:creationId xmlns:a16="http://schemas.microsoft.com/office/drawing/2014/main" id="{403A0F87-4EC7-4FD0-A7EE-F22803CCDDE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6BB8069-AF88-4EE1-8547-29E966747BDC}" type="slidenum">
              <a:rPr lang="en-US" altLang="en-US" smtClean="0"/>
              <a:pPr>
                <a:spcBef>
                  <a:spcPct val="0"/>
                </a:spcBef>
              </a:pPr>
              <a:t>27</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zervirano mjesto slike slajda 1">
            <a:extLst>
              <a:ext uri="{FF2B5EF4-FFF2-40B4-BE49-F238E27FC236}">
                <a16:creationId xmlns:a16="http://schemas.microsoft.com/office/drawing/2014/main" id="{B2AE6376-2200-4E37-83D6-EDBC1C19CF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zervirano mjesto bilježaka 2">
            <a:extLst>
              <a:ext uri="{FF2B5EF4-FFF2-40B4-BE49-F238E27FC236}">
                <a16:creationId xmlns:a16="http://schemas.microsoft.com/office/drawing/2014/main" id="{E2C1F4AB-A5A2-42CA-AD20-DFD30AC6CC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dirty="0"/>
              <a:t>Le formateur utilisera la diapositive pour expliquer que les compétences judiciaires classiques sont en grande partie applicables à la cybercriminalité/à l'examen des demandes de preuve électronique – mais que certains aspects doivent être adaptés à leur nature particulière.</a:t>
            </a:r>
          </a:p>
          <a:p>
            <a:endParaRPr lang="fr-FR" altLang="en-US" dirty="0"/>
          </a:p>
        </p:txBody>
      </p:sp>
      <p:sp>
        <p:nvSpPr>
          <p:cNvPr id="61444" name="Rezervirano mjesto broja slajda 3">
            <a:extLst>
              <a:ext uri="{FF2B5EF4-FFF2-40B4-BE49-F238E27FC236}">
                <a16:creationId xmlns:a16="http://schemas.microsoft.com/office/drawing/2014/main" id="{BF746CA3-784B-416E-9EA8-8158D0B8E4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3D37D62-4822-4997-BD75-D7E6A1C4BD70}" type="slidenum">
              <a:rPr lang="en-US" altLang="en-US" smtClean="0"/>
              <a:pPr>
                <a:spcBef>
                  <a:spcPct val="0"/>
                </a:spcBef>
              </a:pPr>
              <a:t>28</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zervirano mjesto slike slajda 1">
            <a:extLst>
              <a:ext uri="{FF2B5EF4-FFF2-40B4-BE49-F238E27FC236}">
                <a16:creationId xmlns:a16="http://schemas.microsoft.com/office/drawing/2014/main" id="{BB7146CC-1A66-457D-8F21-020FEEE7F4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Rezervirano mjesto bilježaka 2">
            <a:extLst>
              <a:ext uri="{FF2B5EF4-FFF2-40B4-BE49-F238E27FC236}">
                <a16:creationId xmlns:a16="http://schemas.microsoft.com/office/drawing/2014/main" id="{122482D2-E7EC-44C9-B6A8-3C478080BCC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dirty="0"/>
              <a:t>Le cadre de compétences et de capacités du magistrat élaboré par le </a:t>
            </a:r>
            <a:r>
              <a:rPr lang="en-US" altLang="en-US" dirty="0"/>
              <a:t>Courts and Tribunals Judiciary </a:t>
            </a:r>
            <a:r>
              <a:rPr lang="fr-FR" altLang="en-US" dirty="0"/>
              <a:t>est un référentiel de bonnes pratiques largement utilisé au Royaume-Uni qui énumère les compétences fondamentales que tout magistrat devrait avoir.</a:t>
            </a:r>
          </a:p>
        </p:txBody>
      </p:sp>
      <p:sp>
        <p:nvSpPr>
          <p:cNvPr id="63492" name="Rezervirano mjesto broja slajda 3">
            <a:extLst>
              <a:ext uri="{FF2B5EF4-FFF2-40B4-BE49-F238E27FC236}">
                <a16:creationId xmlns:a16="http://schemas.microsoft.com/office/drawing/2014/main" id="{DB75AEAE-1712-446C-A6C3-D35F50AA1FA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7AEDC08-DC24-4A94-92C7-57BA9AC2F572}" type="slidenum">
              <a:rPr lang="en-US" altLang="en-US" smtClean="0"/>
              <a:pPr>
                <a:spcBef>
                  <a:spcPct val="0"/>
                </a:spcBef>
              </a:pPr>
              <a:t>29</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zervirano mjesto slike slajda 1">
            <a:extLst>
              <a:ext uri="{FF2B5EF4-FFF2-40B4-BE49-F238E27FC236}">
                <a16:creationId xmlns:a16="http://schemas.microsoft.com/office/drawing/2014/main" id="{CEFD1D44-32D3-420A-92DB-269718872B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Rezervirano mjesto bilježaka 2">
            <a:extLst>
              <a:ext uri="{FF2B5EF4-FFF2-40B4-BE49-F238E27FC236}">
                <a16:creationId xmlns:a16="http://schemas.microsoft.com/office/drawing/2014/main" id="{2F3627FC-EE5B-405C-8E39-80707D0C5D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dirty="0"/>
              <a:t>La diapositive résume les objectifs de la session.</a:t>
            </a:r>
          </a:p>
          <a:p>
            <a:endParaRPr lang="fr-FR" altLang="en-US" dirty="0"/>
          </a:p>
          <a:p>
            <a:r>
              <a:rPr lang="fr-FR" altLang="en-US" dirty="0"/>
              <a:t>Le formateur expliquera clairement les objectifs de la session aux participants.</a:t>
            </a:r>
            <a:endParaRPr lang="en-US" altLang="en-US" dirty="0"/>
          </a:p>
          <a:p>
            <a:endParaRPr lang="hr-HR" altLang="en-US" dirty="0"/>
          </a:p>
        </p:txBody>
      </p:sp>
      <p:sp>
        <p:nvSpPr>
          <p:cNvPr id="8196" name="Rezervirano mjesto broja slajda 3">
            <a:extLst>
              <a:ext uri="{FF2B5EF4-FFF2-40B4-BE49-F238E27FC236}">
                <a16:creationId xmlns:a16="http://schemas.microsoft.com/office/drawing/2014/main" id="{24C95C54-DF26-4481-A0ED-03B988A2A5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E79C816-C690-4478-AFE5-15CBA29892B1}" type="slidenum">
              <a:rPr lang="en-US" altLang="en-US" smtClean="0"/>
              <a:pPr>
                <a:spcBef>
                  <a:spcPct val="0"/>
                </a:spcBef>
              </a:pPr>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zervirano mjesto slike slajda 1">
            <a:extLst>
              <a:ext uri="{FF2B5EF4-FFF2-40B4-BE49-F238E27FC236}">
                <a16:creationId xmlns:a16="http://schemas.microsoft.com/office/drawing/2014/main" id="{E91E3F93-69D6-443E-9085-F94E3FC3A83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Rezervirano mjesto bilježaka 2">
            <a:extLst>
              <a:ext uri="{FF2B5EF4-FFF2-40B4-BE49-F238E27FC236}">
                <a16:creationId xmlns:a16="http://schemas.microsoft.com/office/drawing/2014/main" id="{BAE55AE4-B029-479D-8E35-DC3204C8CEA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dirty="0"/>
              <a:t>La diapositive reprend les six grands titres du Cadre de compétences et de capacités du magistrat britannique.</a:t>
            </a:r>
            <a:endParaRPr lang="en-US" altLang="en-US" dirty="0"/>
          </a:p>
        </p:txBody>
      </p:sp>
      <p:sp>
        <p:nvSpPr>
          <p:cNvPr id="65540" name="Rezervirano mjesto broja slajda 3">
            <a:extLst>
              <a:ext uri="{FF2B5EF4-FFF2-40B4-BE49-F238E27FC236}">
                <a16:creationId xmlns:a16="http://schemas.microsoft.com/office/drawing/2014/main" id="{9EC9BBE7-30C6-4B1A-B63D-18F809E8B31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E93F51F-7A84-4B2D-A61A-F475C9B25F70}" type="slidenum">
              <a:rPr lang="en-US" altLang="en-US" smtClean="0"/>
              <a:pPr>
                <a:spcBef>
                  <a:spcPct val="0"/>
                </a:spcBef>
              </a:pPr>
              <a:t>30</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zervirano mjesto slike slajda 1">
            <a:extLst>
              <a:ext uri="{FF2B5EF4-FFF2-40B4-BE49-F238E27FC236}">
                <a16:creationId xmlns:a16="http://schemas.microsoft.com/office/drawing/2014/main" id="{EA2BF83D-93EB-4316-8E99-AABE128C13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zervirano mjesto bilježaka 2">
            <a:extLst>
              <a:ext uri="{FF2B5EF4-FFF2-40B4-BE49-F238E27FC236}">
                <a16:creationId xmlns:a16="http://schemas.microsoft.com/office/drawing/2014/main" id="{D705A6A1-FEF7-420D-BC08-ED6B9307F36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dirty="0"/>
              <a:t>La diapositive est une introduction aux autres diapositives de cette partie – qui adaptent les bonnes pratiques judiciaires au domaine de la cybercriminalité.</a:t>
            </a:r>
            <a:endParaRPr lang="en-US" altLang="en-US" dirty="0"/>
          </a:p>
        </p:txBody>
      </p:sp>
      <p:sp>
        <p:nvSpPr>
          <p:cNvPr id="67588" name="Rezervirano mjesto broja slajda 3">
            <a:extLst>
              <a:ext uri="{FF2B5EF4-FFF2-40B4-BE49-F238E27FC236}">
                <a16:creationId xmlns:a16="http://schemas.microsoft.com/office/drawing/2014/main" id="{2BD6EFF9-4E24-44FC-A345-D3B526A123E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2E83198-F8C2-414B-B7E3-8F4ADB391AAB}" type="slidenum">
              <a:rPr lang="en-US" altLang="en-US" smtClean="0"/>
              <a:pPr>
                <a:spcBef>
                  <a:spcPct val="0"/>
                </a:spcBef>
              </a:pPr>
              <a:t>31</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zervirano mjesto slike slajda 1">
            <a:extLst>
              <a:ext uri="{FF2B5EF4-FFF2-40B4-BE49-F238E27FC236}">
                <a16:creationId xmlns:a16="http://schemas.microsoft.com/office/drawing/2014/main" id="{F7E6A9A9-DAE8-4612-A996-8E36F9A702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Rezervirano mjesto bilježaka 2">
            <a:extLst>
              <a:ext uri="{FF2B5EF4-FFF2-40B4-BE49-F238E27FC236}">
                <a16:creationId xmlns:a16="http://schemas.microsoft.com/office/drawing/2014/main" id="{50FDCE6C-2E2F-46F4-89D8-52D8BF1ACF0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dirty="0"/>
              <a:t>La diapositive concerne la capacité à communiquer efficacement.</a:t>
            </a:r>
            <a:endParaRPr lang="en-US" altLang="en-US" dirty="0"/>
          </a:p>
        </p:txBody>
      </p:sp>
      <p:sp>
        <p:nvSpPr>
          <p:cNvPr id="69636" name="Rezervirano mjesto broja slajda 3">
            <a:extLst>
              <a:ext uri="{FF2B5EF4-FFF2-40B4-BE49-F238E27FC236}">
                <a16:creationId xmlns:a16="http://schemas.microsoft.com/office/drawing/2014/main" id="{1D36BDE4-0CE8-4578-9C68-2FF3868D8F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8581901-CDDE-41B7-9049-88846206DF32}" type="slidenum">
              <a:rPr lang="en-US" altLang="en-US" smtClean="0"/>
              <a:pPr>
                <a:spcBef>
                  <a:spcPct val="0"/>
                </a:spcBef>
              </a:pPr>
              <a:t>32</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zervirano mjesto slike slajda 1">
            <a:extLst>
              <a:ext uri="{FF2B5EF4-FFF2-40B4-BE49-F238E27FC236}">
                <a16:creationId xmlns:a16="http://schemas.microsoft.com/office/drawing/2014/main" id="{33F6AFDF-C8B6-4AB3-82A0-02D9CC8B9A8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zervirano mjesto bilježaka 2">
            <a:extLst>
              <a:ext uri="{FF2B5EF4-FFF2-40B4-BE49-F238E27FC236}">
                <a16:creationId xmlns:a16="http://schemas.microsoft.com/office/drawing/2014/main" id="{A8462F2B-9FF1-4BEF-ADB1-4CDEA4426F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dirty="0"/>
              <a:t>La diapositive concerne la capacité à communiquer efficacement.</a:t>
            </a:r>
            <a:endParaRPr lang="en-US" altLang="en-US" dirty="0"/>
          </a:p>
          <a:p>
            <a:endParaRPr lang="en-US" altLang="en-US" dirty="0"/>
          </a:p>
        </p:txBody>
      </p:sp>
      <p:sp>
        <p:nvSpPr>
          <p:cNvPr id="71684" name="Rezervirano mjesto broja slajda 3">
            <a:extLst>
              <a:ext uri="{FF2B5EF4-FFF2-40B4-BE49-F238E27FC236}">
                <a16:creationId xmlns:a16="http://schemas.microsoft.com/office/drawing/2014/main" id="{9F0EBF4E-31C3-401E-A149-D275D1BB50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F4E8644-6431-44C6-B345-DE6BD0ED792A}" type="slidenum">
              <a:rPr lang="en-US" altLang="en-US" smtClean="0"/>
              <a:pPr>
                <a:spcBef>
                  <a:spcPct val="0"/>
                </a:spcBef>
              </a:pPr>
              <a:t>33</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zervirano mjesto slike slajda 1">
            <a:extLst>
              <a:ext uri="{FF2B5EF4-FFF2-40B4-BE49-F238E27FC236}">
                <a16:creationId xmlns:a16="http://schemas.microsoft.com/office/drawing/2014/main" id="{497A4AE8-754D-45BE-BBCB-C74B37D33A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Rezervirano mjesto bilježaka 2">
            <a:extLst>
              <a:ext uri="{FF2B5EF4-FFF2-40B4-BE49-F238E27FC236}">
                <a16:creationId xmlns:a16="http://schemas.microsoft.com/office/drawing/2014/main" id="{0D076DBA-C2C1-4543-A8C1-013C5DA97D8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dirty="0"/>
              <a:t>La diapositive concerne la capacité à communiquer efficacement.</a:t>
            </a:r>
            <a:endParaRPr lang="en-US" altLang="en-US" dirty="0"/>
          </a:p>
          <a:p>
            <a:endParaRPr lang="en-US" altLang="en-US" dirty="0"/>
          </a:p>
        </p:txBody>
      </p:sp>
      <p:sp>
        <p:nvSpPr>
          <p:cNvPr id="73732" name="Rezervirano mjesto broja slajda 3">
            <a:extLst>
              <a:ext uri="{FF2B5EF4-FFF2-40B4-BE49-F238E27FC236}">
                <a16:creationId xmlns:a16="http://schemas.microsoft.com/office/drawing/2014/main" id="{ED10B951-F4EC-41E5-A46B-C3FB190470E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2555014-1F11-492D-B987-09192ACEAF0F}" type="slidenum">
              <a:rPr lang="en-US" altLang="en-US" smtClean="0"/>
              <a:pPr>
                <a:spcBef>
                  <a:spcPct val="0"/>
                </a:spcBef>
              </a:pPr>
              <a:t>34</a:t>
            </a:fld>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zervirano mjesto slike slajda 1">
            <a:extLst>
              <a:ext uri="{FF2B5EF4-FFF2-40B4-BE49-F238E27FC236}">
                <a16:creationId xmlns:a16="http://schemas.microsoft.com/office/drawing/2014/main" id="{D069F897-A0EA-4C2E-B341-5EB0437CB5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Rezervirano mjesto bilježaka 2">
            <a:extLst>
              <a:ext uri="{FF2B5EF4-FFF2-40B4-BE49-F238E27FC236}">
                <a16:creationId xmlns:a16="http://schemas.microsoft.com/office/drawing/2014/main" id="{C3BA2E56-E61B-443A-848F-8F78B0CD5E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dirty="0"/>
              <a:t>La diapositive concerne la capacité à travailler en équipe.</a:t>
            </a:r>
            <a:endParaRPr lang="en-US" altLang="en-US" dirty="0"/>
          </a:p>
        </p:txBody>
      </p:sp>
      <p:sp>
        <p:nvSpPr>
          <p:cNvPr id="75780" name="Rezervirano mjesto broja slajda 3">
            <a:extLst>
              <a:ext uri="{FF2B5EF4-FFF2-40B4-BE49-F238E27FC236}">
                <a16:creationId xmlns:a16="http://schemas.microsoft.com/office/drawing/2014/main" id="{118A51CE-D5E3-4DDD-9A53-0B89BB3689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51F9CBC-B748-43F5-80E2-12E7E2E6E0BE}" type="slidenum">
              <a:rPr lang="en-US" altLang="en-US" smtClean="0"/>
              <a:pPr>
                <a:spcBef>
                  <a:spcPct val="0"/>
                </a:spcBef>
              </a:pPr>
              <a:t>35</a:t>
            </a:fld>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zervirano mjesto slike slajda 1">
            <a:extLst>
              <a:ext uri="{FF2B5EF4-FFF2-40B4-BE49-F238E27FC236}">
                <a16:creationId xmlns:a16="http://schemas.microsoft.com/office/drawing/2014/main" id="{C679F35F-0CDE-463A-B84F-D376A2E84A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zervirano mjesto bilježaka 2">
            <a:extLst>
              <a:ext uri="{FF2B5EF4-FFF2-40B4-BE49-F238E27FC236}">
                <a16:creationId xmlns:a16="http://schemas.microsoft.com/office/drawing/2014/main" id="{9CEB5CE5-FC4B-4C48-A37E-3F48A057AE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dirty="0"/>
              <a:t>La diapositive concerne la capacité à travailler en équipe.</a:t>
            </a:r>
            <a:endParaRPr lang="en-US" altLang="en-US" dirty="0"/>
          </a:p>
          <a:p>
            <a:endParaRPr lang="en-US" altLang="en-US" dirty="0"/>
          </a:p>
        </p:txBody>
      </p:sp>
      <p:sp>
        <p:nvSpPr>
          <p:cNvPr id="77828" name="Rezervirano mjesto broja slajda 3">
            <a:extLst>
              <a:ext uri="{FF2B5EF4-FFF2-40B4-BE49-F238E27FC236}">
                <a16:creationId xmlns:a16="http://schemas.microsoft.com/office/drawing/2014/main" id="{95BAD7E0-C8FC-453E-8768-5B85241C80D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D10D9DA-2A45-4129-8AFD-FB595D5780EA}" type="slidenum">
              <a:rPr lang="en-US" altLang="en-US" smtClean="0"/>
              <a:pPr>
                <a:spcBef>
                  <a:spcPct val="0"/>
                </a:spcBef>
              </a:pPr>
              <a:t>36</a:t>
            </a:fld>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zervirano mjesto slike slajda 1">
            <a:extLst>
              <a:ext uri="{FF2B5EF4-FFF2-40B4-BE49-F238E27FC236}">
                <a16:creationId xmlns:a16="http://schemas.microsoft.com/office/drawing/2014/main" id="{93BC139C-EBEB-4C51-933B-CCBC205C68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Rezervirano mjesto bilježaka 2">
            <a:extLst>
              <a:ext uri="{FF2B5EF4-FFF2-40B4-BE49-F238E27FC236}">
                <a16:creationId xmlns:a16="http://schemas.microsoft.com/office/drawing/2014/main" id="{3762A6F4-0BE9-4D21-BFC7-B224ABE326C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dirty="0"/>
              <a:t>La diapositive concerne la capacité à travailler en équipe.</a:t>
            </a:r>
            <a:endParaRPr lang="en-US" altLang="en-US" dirty="0"/>
          </a:p>
          <a:p>
            <a:endParaRPr lang="en-US" altLang="en-US" dirty="0"/>
          </a:p>
        </p:txBody>
      </p:sp>
      <p:sp>
        <p:nvSpPr>
          <p:cNvPr id="79876" name="Rezervirano mjesto broja slajda 3">
            <a:extLst>
              <a:ext uri="{FF2B5EF4-FFF2-40B4-BE49-F238E27FC236}">
                <a16:creationId xmlns:a16="http://schemas.microsoft.com/office/drawing/2014/main" id="{D1D3E367-879F-40AA-97BB-D53FC395657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CA87DDC-5B76-41C3-9B80-894CF5BAE52D}" type="slidenum">
              <a:rPr lang="en-US" altLang="en-US" smtClean="0"/>
              <a:pPr>
                <a:spcBef>
                  <a:spcPct val="0"/>
                </a:spcBef>
              </a:pPr>
              <a:t>37</a:t>
            </a:fld>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zervirano mjesto slike slajda 1">
            <a:extLst>
              <a:ext uri="{FF2B5EF4-FFF2-40B4-BE49-F238E27FC236}">
                <a16:creationId xmlns:a16="http://schemas.microsoft.com/office/drawing/2014/main" id="{8BCA5BED-BF15-4B7E-A21D-B06B6FEB510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Rezervirano mjesto bilježaka 2">
            <a:extLst>
              <a:ext uri="{FF2B5EF4-FFF2-40B4-BE49-F238E27FC236}">
                <a16:creationId xmlns:a16="http://schemas.microsoft.com/office/drawing/2014/main" id="{B082D7D6-AF3C-4DAE-AB3D-017DBFD2A3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dirty="0"/>
              <a:t>La diapositive concerne la capacité à développer ses connaissances.</a:t>
            </a:r>
            <a:endParaRPr lang="en-US" altLang="en-US" dirty="0"/>
          </a:p>
        </p:txBody>
      </p:sp>
      <p:sp>
        <p:nvSpPr>
          <p:cNvPr id="81924" name="Rezervirano mjesto broja slajda 3">
            <a:extLst>
              <a:ext uri="{FF2B5EF4-FFF2-40B4-BE49-F238E27FC236}">
                <a16:creationId xmlns:a16="http://schemas.microsoft.com/office/drawing/2014/main" id="{4B01AE42-B6B4-41E6-BCF0-EDEDB4407B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EE62A4A1-3DBD-4E73-B984-4CE71BB6B600}" type="slidenum">
              <a:rPr lang="en-US" altLang="en-US" smtClean="0"/>
              <a:pPr>
                <a:spcBef>
                  <a:spcPct val="0"/>
                </a:spcBef>
              </a:pPr>
              <a:t>38</a:t>
            </a:fld>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zervirano mjesto slike slajda 1">
            <a:extLst>
              <a:ext uri="{FF2B5EF4-FFF2-40B4-BE49-F238E27FC236}">
                <a16:creationId xmlns:a16="http://schemas.microsoft.com/office/drawing/2014/main" id="{C94BFE1A-2133-42C3-B22A-F8364CC8B5A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Rezervirano mjesto bilježaka 2">
            <a:extLst>
              <a:ext uri="{FF2B5EF4-FFF2-40B4-BE49-F238E27FC236}">
                <a16:creationId xmlns:a16="http://schemas.microsoft.com/office/drawing/2014/main" id="{C500C40D-34AC-49BE-B297-79B96DA59A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dirty="0"/>
              <a:t>La diapositive concerne la capacité à développer ses connaissances.</a:t>
            </a:r>
            <a:endParaRPr lang="en-US" altLang="en-US" dirty="0"/>
          </a:p>
          <a:p>
            <a:endParaRPr lang="en-US" altLang="en-US" dirty="0"/>
          </a:p>
        </p:txBody>
      </p:sp>
      <p:sp>
        <p:nvSpPr>
          <p:cNvPr id="83972" name="Rezervirano mjesto broja slajda 3">
            <a:extLst>
              <a:ext uri="{FF2B5EF4-FFF2-40B4-BE49-F238E27FC236}">
                <a16:creationId xmlns:a16="http://schemas.microsoft.com/office/drawing/2014/main" id="{47A7AF49-4A62-4E1D-87C6-97F10341B3C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77AA7D8-46D4-41ED-9154-C85E27CE407C}" type="slidenum">
              <a:rPr lang="en-US" altLang="en-US" smtClean="0"/>
              <a:pPr>
                <a:spcBef>
                  <a:spcPct val="0"/>
                </a:spcBef>
              </a:pPr>
              <a:t>39</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zervirano mjesto slike slajda 1">
            <a:extLst>
              <a:ext uri="{FF2B5EF4-FFF2-40B4-BE49-F238E27FC236}">
                <a16:creationId xmlns:a16="http://schemas.microsoft.com/office/drawing/2014/main" id="{48905299-0DBB-48AD-A0CD-D06DDD2A480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Rezervirano mjesto bilježaka 2">
            <a:extLst>
              <a:ext uri="{FF2B5EF4-FFF2-40B4-BE49-F238E27FC236}">
                <a16:creationId xmlns:a16="http://schemas.microsoft.com/office/drawing/2014/main" id="{EB971A9E-DA22-4C66-A260-6A77E76515A2}"/>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defRPr/>
            </a:pPr>
            <a:r>
              <a:rPr lang="en-GB" altLang="en-US" dirty="0" err="1"/>
              <a:t>Contenu</a:t>
            </a:r>
            <a:endParaRPr lang="hr-HR" altLang="en-US" dirty="0"/>
          </a:p>
          <a:p>
            <a:pPr>
              <a:defRPr/>
            </a:pPr>
            <a:r>
              <a:rPr lang="en-GB" altLang="en-US" dirty="0" err="1"/>
              <a:t>Cette</a:t>
            </a:r>
            <a:r>
              <a:rPr lang="en-GB" altLang="en-US" dirty="0"/>
              <a:t> session </a:t>
            </a:r>
            <a:r>
              <a:rPr lang="en-GB" altLang="en-US" dirty="0" err="1"/>
              <a:t>comprend</a:t>
            </a:r>
            <a:r>
              <a:rPr lang="en-GB" altLang="en-US" dirty="0"/>
              <a:t> 4 parties : </a:t>
            </a:r>
            <a:endParaRPr lang="hr-HR" altLang="en-US" dirty="0"/>
          </a:p>
          <a:p>
            <a:pPr>
              <a:defRPr/>
            </a:pPr>
            <a:r>
              <a:rPr lang="en-GB" altLang="en-US" dirty="0"/>
              <a:t> </a:t>
            </a:r>
            <a:endParaRPr lang="en-US" alt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fr-FR" altLang="en-US" dirty="0"/>
              <a:t>La première partie présente brièvement les audiences et les différentes procédures auxquelles les demandes d’autorisation sont soumises dans les juridictions</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fr-FR" alt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fr-FR" altLang="en-US" dirty="0"/>
              <a:t>Dans le cadre de la mise en œuvre de l'article 15 de la Convention de Budapest, de nombreuses parties exigent, en vertu de leur législation interne, que les officiers de police judiciaire</a:t>
            </a:r>
            <a:r>
              <a:rPr lang="fr-FR" altLang="fr-FR" dirty="0"/>
              <a:t>/</a:t>
            </a:r>
            <a:r>
              <a:rPr lang="fr-FR" altLang="en-US" dirty="0"/>
              <a:t>procureurs soumettent une demande d'exercice de pouvoirs procéduraux en matière de preuve électronique à une autorité judiciaire, laquelle doit alors tenir une audience avant de délivrer une ordonnance autorisant ou refusant l'exercice de ce pouvoir.</a:t>
            </a:r>
          </a:p>
          <a:p>
            <a:pPr>
              <a:defRPr/>
            </a:pPr>
            <a:endParaRPr lang="en-US" altLang="en-US" dirty="0"/>
          </a:p>
          <a:p>
            <a:pPr algn="just">
              <a:defRPr/>
            </a:pPr>
            <a:r>
              <a:rPr lang="fr-FR" altLang="en-US" dirty="0"/>
              <a:t>Dans d'autres pays, où le droit n'impose pas de demandes écrites, les officiers de police judiciaire et les procureurs demandent aux autorités judiciaires (éventuellement aux juges d'instruction) d'autoriser des mesures d'enquête, conformément à l'esprit de l'article 15 de la Convention de Budapest. L'autorité judiciaire concernée doit alors examiner la demande et donner son autorisation.</a:t>
            </a:r>
          </a:p>
          <a:p>
            <a:pPr algn="just">
              <a:defRPr/>
            </a:pPr>
            <a:endParaRPr lang="fr-FR" altLang="en-US" dirty="0"/>
          </a:p>
          <a:p>
            <a:pPr algn="just">
              <a:defRPr/>
            </a:pPr>
            <a:r>
              <a:rPr lang="fr-FR" altLang="en-US" dirty="0"/>
              <a:t>Le formateur s’appuiera sur cette partie pour introduire les deux parties suivantes du cours.</a:t>
            </a:r>
            <a:endParaRPr lang="en-US" altLang="en-US" dirty="0"/>
          </a:p>
        </p:txBody>
      </p:sp>
      <p:sp>
        <p:nvSpPr>
          <p:cNvPr id="10244" name="Rezervirano mjesto broja slajda 3">
            <a:extLst>
              <a:ext uri="{FF2B5EF4-FFF2-40B4-BE49-F238E27FC236}">
                <a16:creationId xmlns:a16="http://schemas.microsoft.com/office/drawing/2014/main" id="{6D5FAFF0-6842-4616-B591-A914AD646F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02CCDD4-4545-4D5F-B871-4B5988D3F191}" type="slidenum">
              <a:rPr lang="en-US" altLang="en-US" smtClean="0"/>
              <a:pPr>
                <a:spcBef>
                  <a:spcPct val="0"/>
                </a:spcBef>
              </a:pPr>
              <a:t>4</a:t>
            </a:fld>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zervirano mjesto slike slajda 1">
            <a:extLst>
              <a:ext uri="{FF2B5EF4-FFF2-40B4-BE49-F238E27FC236}">
                <a16:creationId xmlns:a16="http://schemas.microsoft.com/office/drawing/2014/main" id="{6B7AE3A8-BE24-47E3-B0DC-CC083E7484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Rezervirano mjesto bilježaka 2">
            <a:extLst>
              <a:ext uri="{FF2B5EF4-FFF2-40B4-BE49-F238E27FC236}">
                <a16:creationId xmlns:a16="http://schemas.microsoft.com/office/drawing/2014/main" id="{663A56AE-4964-4B1B-ACB1-176D5A80AE6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dirty="0"/>
              <a:t>La diapositive concerne la capacité à </a:t>
            </a:r>
            <a:r>
              <a:rPr lang="en-US" altLang="en-US" dirty="0" err="1"/>
              <a:t>assimiler</a:t>
            </a:r>
            <a:r>
              <a:rPr lang="en-US" altLang="en-US" dirty="0"/>
              <a:t> </a:t>
            </a:r>
            <a:r>
              <a:rPr lang="en-US" altLang="en-US" dirty="0" err="1"/>
              <a:t>l'information</a:t>
            </a:r>
            <a:r>
              <a:rPr lang="en-US" altLang="en-US" dirty="0"/>
              <a:t>.</a:t>
            </a:r>
          </a:p>
          <a:p>
            <a:endParaRPr lang="en-US" altLang="en-US" dirty="0"/>
          </a:p>
        </p:txBody>
      </p:sp>
      <p:sp>
        <p:nvSpPr>
          <p:cNvPr id="86020" name="Rezervirano mjesto broja slajda 3">
            <a:extLst>
              <a:ext uri="{FF2B5EF4-FFF2-40B4-BE49-F238E27FC236}">
                <a16:creationId xmlns:a16="http://schemas.microsoft.com/office/drawing/2014/main" id="{25C4C5DA-034C-4EBD-8115-9F9B80B25BE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F9FF416-28B9-42D0-954D-304793085D70}" type="slidenum">
              <a:rPr lang="en-US" altLang="en-US" smtClean="0"/>
              <a:pPr>
                <a:spcBef>
                  <a:spcPct val="0"/>
                </a:spcBef>
              </a:pPr>
              <a:t>40</a:t>
            </a:fld>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zervirano mjesto slike slajda 1">
            <a:extLst>
              <a:ext uri="{FF2B5EF4-FFF2-40B4-BE49-F238E27FC236}">
                <a16:creationId xmlns:a16="http://schemas.microsoft.com/office/drawing/2014/main" id="{F6D06ADC-FB63-4C6F-BF86-A047B0B9E49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Rezervirano mjesto bilježaka 2">
            <a:extLst>
              <a:ext uri="{FF2B5EF4-FFF2-40B4-BE49-F238E27FC236}">
                <a16:creationId xmlns:a16="http://schemas.microsoft.com/office/drawing/2014/main" id="{18A061A3-E3A8-48AF-BA14-321BAA081B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dirty="0"/>
              <a:t>La diapositive concerne la capacité à </a:t>
            </a:r>
            <a:r>
              <a:rPr lang="en-US" altLang="en-US" dirty="0" err="1"/>
              <a:t>assimiler</a:t>
            </a:r>
            <a:r>
              <a:rPr lang="en-US" altLang="en-US" dirty="0"/>
              <a:t> </a:t>
            </a:r>
            <a:r>
              <a:rPr lang="en-US" altLang="en-US" dirty="0" err="1"/>
              <a:t>l'information</a:t>
            </a:r>
            <a:r>
              <a:rPr lang="en-US" altLang="en-US" dirty="0"/>
              <a:t>.</a:t>
            </a:r>
          </a:p>
          <a:p>
            <a:endParaRPr lang="en-US" altLang="en-US" dirty="0"/>
          </a:p>
        </p:txBody>
      </p:sp>
      <p:sp>
        <p:nvSpPr>
          <p:cNvPr id="88068" name="Rezervirano mjesto broja slajda 3">
            <a:extLst>
              <a:ext uri="{FF2B5EF4-FFF2-40B4-BE49-F238E27FC236}">
                <a16:creationId xmlns:a16="http://schemas.microsoft.com/office/drawing/2014/main" id="{5E43D968-3277-46FE-8E7E-565E1C6384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8923B16-30DC-4DB5-B6CB-99A40CDDB516}" type="slidenum">
              <a:rPr lang="en-US" altLang="en-US" smtClean="0"/>
              <a:pPr>
                <a:spcBef>
                  <a:spcPct val="0"/>
                </a:spcBef>
              </a:pPr>
              <a:t>41</a:t>
            </a:fld>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zervirano mjesto slike slajda 1">
            <a:extLst>
              <a:ext uri="{FF2B5EF4-FFF2-40B4-BE49-F238E27FC236}">
                <a16:creationId xmlns:a16="http://schemas.microsoft.com/office/drawing/2014/main" id="{A5EA56C3-5B06-42EE-B4D2-FE91749D44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Rezervirano mjesto bilježaka 2">
            <a:extLst>
              <a:ext uri="{FF2B5EF4-FFF2-40B4-BE49-F238E27FC236}">
                <a16:creationId xmlns:a16="http://schemas.microsoft.com/office/drawing/2014/main" id="{3383E042-2E9D-4716-94CA-D8A999DEEF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dirty="0"/>
              <a:t>La diapositive concerne la capacité à exercer un jugement.</a:t>
            </a:r>
          </a:p>
        </p:txBody>
      </p:sp>
      <p:sp>
        <p:nvSpPr>
          <p:cNvPr id="90116" name="Rezervirano mjesto broja slajda 3">
            <a:extLst>
              <a:ext uri="{FF2B5EF4-FFF2-40B4-BE49-F238E27FC236}">
                <a16:creationId xmlns:a16="http://schemas.microsoft.com/office/drawing/2014/main" id="{67C37A4C-122B-4228-A6C6-C8EA8ED2D9C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E011392B-A9F6-4AB6-BDF3-4C57EB869BDE}" type="slidenum">
              <a:rPr lang="en-US" altLang="en-US" smtClean="0"/>
              <a:pPr>
                <a:spcBef>
                  <a:spcPct val="0"/>
                </a:spcBef>
              </a:pPr>
              <a:t>42</a:t>
            </a:fld>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zervirano mjesto slike slajda 1">
            <a:extLst>
              <a:ext uri="{FF2B5EF4-FFF2-40B4-BE49-F238E27FC236}">
                <a16:creationId xmlns:a16="http://schemas.microsoft.com/office/drawing/2014/main" id="{6B92B34E-CBAD-4081-B607-DF08ABA147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Rezervirano mjesto bilježaka 2">
            <a:extLst>
              <a:ext uri="{FF2B5EF4-FFF2-40B4-BE49-F238E27FC236}">
                <a16:creationId xmlns:a16="http://schemas.microsoft.com/office/drawing/2014/main" id="{ACF38A30-BACA-4F55-81FA-74CCEBB836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dirty="0"/>
              <a:t>La diapositive concerne la capacité à exercer un jugement.</a:t>
            </a:r>
          </a:p>
        </p:txBody>
      </p:sp>
      <p:sp>
        <p:nvSpPr>
          <p:cNvPr id="92164" name="Rezervirano mjesto broja slajda 3">
            <a:extLst>
              <a:ext uri="{FF2B5EF4-FFF2-40B4-BE49-F238E27FC236}">
                <a16:creationId xmlns:a16="http://schemas.microsoft.com/office/drawing/2014/main" id="{3D5F4B51-A1C8-4E22-B760-55B3C2BA79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6B58CD3-454E-41A3-8BF4-03729DF94D8A}" type="slidenum">
              <a:rPr lang="en-US" altLang="en-US" smtClean="0"/>
              <a:pPr>
                <a:spcBef>
                  <a:spcPct val="0"/>
                </a:spcBef>
              </a:pPr>
              <a:t>43</a:t>
            </a:fld>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zervirano mjesto slike slajda 1">
            <a:extLst>
              <a:ext uri="{FF2B5EF4-FFF2-40B4-BE49-F238E27FC236}">
                <a16:creationId xmlns:a16="http://schemas.microsoft.com/office/drawing/2014/main" id="{844E0897-F6F3-496E-8E04-468DF14A64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Rezervirano mjesto bilježaka 2">
            <a:extLst>
              <a:ext uri="{FF2B5EF4-FFF2-40B4-BE49-F238E27FC236}">
                <a16:creationId xmlns:a16="http://schemas.microsoft.com/office/drawing/2014/main" id="{823E1F59-A180-40EF-BD98-A14FEA13BD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dirty="0"/>
              <a:t>La diapositive concerne la capacité gérer efficacement le travail. </a:t>
            </a:r>
            <a:endParaRPr lang="en-US" altLang="en-US" dirty="0"/>
          </a:p>
          <a:p>
            <a:endParaRPr lang="en-US" altLang="en-US" dirty="0"/>
          </a:p>
        </p:txBody>
      </p:sp>
      <p:sp>
        <p:nvSpPr>
          <p:cNvPr id="94212" name="Rezervirano mjesto broja slajda 3">
            <a:extLst>
              <a:ext uri="{FF2B5EF4-FFF2-40B4-BE49-F238E27FC236}">
                <a16:creationId xmlns:a16="http://schemas.microsoft.com/office/drawing/2014/main" id="{03097829-BB9E-40BD-BCD7-4DDA8A60E5D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EAEC32E9-F071-449C-B4C7-13792CFE137B}" type="slidenum">
              <a:rPr lang="en-US" altLang="en-US" smtClean="0"/>
              <a:pPr>
                <a:spcBef>
                  <a:spcPct val="0"/>
                </a:spcBef>
              </a:pPr>
              <a:t>44</a:t>
            </a:fld>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zervirano mjesto slike slajda 1">
            <a:extLst>
              <a:ext uri="{FF2B5EF4-FFF2-40B4-BE49-F238E27FC236}">
                <a16:creationId xmlns:a16="http://schemas.microsoft.com/office/drawing/2014/main" id="{1747BFAC-9A18-46A8-8980-90C3779C59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Rezervirano mjesto bilježaka 2">
            <a:extLst>
              <a:ext uri="{FF2B5EF4-FFF2-40B4-BE49-F238E27FC236}">
                <a16:creationId xmlns:a16="http://schemas.microsoft.com/office/drawing/2014/main" id="{8F18EE2B-33F5-4734-BF9A-BDA5319BD84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dirty="0"/>
              <a:t>La diapositive concerne la capacité gérer efficacement le travail. </a:t>
            </a:r>
            <a:endParaRPr lang="en-US" altLang="en-US" dirty="0"/>
          </a:p>
          <a:p>
            <a:endParaRPr lang="en-US" altLang="en-US" dirty="0"/>
          </a:p>
        </p:txBody>
      </p:sp>
      <p:sp>
        <p:nvSpPr>
          <p:cNvPr id="96260" name="Rezervirano mjesto broja slajda 3">
            <a:extLst>
              <a:ext uri="{FF2B5EF4-FFF2-40B4-BE49-F238E27FC236}">
                <a16:creationId xmlns:a16="http://schemas.microsoft.com/office/drawing/2014/main" id="{D03BD66B-1938-468D-B0C7-2D405A0CB9B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0E7CB19-0FDF-452C-9791-0BDAD6592FF9}" type="slidenum">
              <a:rPr lang="en-US" altLang="en-US" smtClean="0"/>
              <a:pPr>
                <a:spcBef>
                  <a:spcPct val="0"/>
                </a:spcBef>
              </a:pPr>
              <a:t>45</a:t>
            </a:fld>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zervirano mjesto slike slajda 1">
            <a:extLst>
              <a:ext uri="{FF2B5EF4-FFF2-40B4-BE49-F238E27FC236}">
                <a16:creationId xmlns:a16="http://schemas.microsoft.com/office/drawing/2014/main" id="{ED3A7C15-F98E-4512-95AE-DA0967DD085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Rezervirano mjesto bilježaka 2">
            <a:extLst>
              <a:ext uri="{FF2B5EF4-FFF2-40B4-BE49-F238E27FC236}">
                <a16:creationId xmlns:a16="http://schemas.microsoft.com/office/drawing/2014/main" id="{806DC3E6-56C8-4E0F-88D8-3FE8F63E66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dirty="0"/>
              <a:t>La diapositive concerne la capacité gérer efficacement le travail. </a:t>
            </a:r>
            <a:endParaRPr lang="en-US" altLang="en-US" dirty="0"/>
          </a:p>
          <a:p>
            <a:endParaRPr lang="en-US" altLang="en-US" dirty="0"/>
          </a:p>
        </p:txBody>
      </p:sp>
      <p:sp>
        <p:nvSpPr>
          <p:cNvPr id="98308" name="Rezervirano mjesto broja slajda 3">
            <a:extLst>
              <a:ext uri="{FF2B5EF4-FFF2-40B4-BE49-F238E27FC236}">
                <a16:creationId xmlns:a16="http://schemas.microsoft.com/office/drawing/2014/main" id="{AD69B6F8-403A-4229-A78F-72A58CBEF39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555F8F2-A0E7-44D9-BF07-757FE8001938}" type="slidenum">
              <a:rPr lang="en-US" altLang="en-US" smtClean="0"/>
              <a:pPr>
                <a:spcBef>
                  <a:spcPct val="0"/>
                </a:spcBef>
              </a:pPr>
              <a:t>46</a:t>
            </a:fld>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zervirano mjesto slike slajda 1">
            <a:extLst>
              <a:ext uri="{FF2B5EF4-FFF2-40B4-BE49-F238E27FC236}">
                <a16:creationId xmlns:a16="http://schemas.microsoft.com/office/drawing/2014/main" id="{F6D06ADC-FB63-4C6F-BF86-A047B0B9E49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Rezervirano mjesto bilježaka 2">
            <a:extLst>
              <a:ext uri="{FF2B5EF4-FFF2-40B4-BE49-F238E27FC236}">
                <a16:creationId xmlns:a16="http://schemas.microsoft.com/office/drawing/2014/main" id="{18A061A3-E3A8-48AF-BA14-321BAA081B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dirty="0"/>
              <a:t>À partir de l’enquête du cas pratique, la diapositive illustre comment une autorité compétente doit travailler pour être efficace. Le formateur l'utilisera pour rappeler aux participants que l'audition d'une demande de preuve électronique ne doit pas être assimilée à un procès. Il n'est pas nécessaire de prouver la commission effective d'une infraction, mais plutôt de veiller à ce que xxx </a:t>
            </a:r>
            <a:r>
              <a:rPr lang="fr-FR" altLang="en-US" b="1" dirty="0"/>
              <a:t>[phrase incomplète ou superflue en EN]</a:t>
            </a:r>
          </a:p>
          <a:p>
            <a:endParaRPr lang="en-US" altLang="en-US" dirty="0"/>
          </a:p>
          <a:p>
            <a:endParaRPr lang="en-US" altLang="en-US" dirty="0"/>
          </a:p>
          <a:p>
            <a:endParaRPr lang="en-US" altLang="en-US" dirty="0"/>
          </a:p>
        </p:txBody>
      </p:sp>
      <p:sp>
        <p:nvSpPr>
          <p:cNvPr id="88068" name="Rezervirano mjesto broja slajda 3">
            <a:extLst>
              <a:ext uri="{FF2B5EF4-FFF2-40B4-BE49-F238E27FC236}">
                <a16:creationId xmlns:a16="http://schemas.microsoft.com/office/drawing/2014/main" id="{5E43D968-3277-46FE-8E7E-565E1C6384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8923B16-30DC-4DB5-B6CB-99A40CDDB516}" type="slidenum">
              <a:rPr lang="en-US" altLang="en-US" smtClean="0"/>
              <a:pPr>
                <a:spcBef>
                  <a:spcPct val="0"/>
                </a:spcBef>
              </a:pPr>
              <a:t>47</a:t>
            </a:fld>
            <a:endParaRPr lang="en-US" altLang="en-US"/>
          </a:p>
        </p:txBody>
      </p:sp>
    </p:spTree>
    <p:extLst>
      <p:ext uri="{BB962C8B-B14F-4D97-AF65-F5344CB8AC3E}">
        <p14:creationId xmlns:p14="http://schemas.microsoft.com/office/powerpoint/2010/main" val="18954975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zervirano mjesto slike slajda 1">
            <a:extLst>
              <a:ext uri="{FF2B5EF4-FFF2-40B4-BE49-F238E27FC236}">
                <a16:creationId xmlns:a16="http://schemas.microsoft.com/office/drawing/2014/main" id="{D995C145-351C-4DCF-BFC7-A50335AF99C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Rezervirano mjesto bilježaka 2">
            <a:extLst>
              <a:ext uri="{FF2B5EF4-FFF2-40B4-BE49-F238E27FC236}">
                <a16:creationId xmlns:a16="http://schemas.microsoft.com/office/drawing/2014/main" id="{B589E378-9012-42A0-98FE-65361F0A7E4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dirty="0"/>
              <a:t>comprend des principes directeurs et les points essentiels relatifs à la rédaction des ordonnances ou à la délivrance des autorisations qui autorisent les pouvoirs procéduraux. </a:t>
            </a:r>
            <a:endParaRPr lang="hr-HR" altLang="en-US" dirty="0"/>
          </a:p>
        </p:txBody>
      </p:sp>
      <p:sp>
        <p:nvSpPr>
          <p:cNvPr id="100356" name="Rezervirano mjesto broja slajda 3">
            <a:extLst>
              <a:ext uri="{FF2B5EF4-FFF2-40B4-BE49-F238E27FC236}">
                <a16:creationId xmlns:a16="http://schemas.microsoft.com/office/drawing/2014/main" id="{FDADF9C8-8640-415E-8D26-552331949E9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16E5A3F-BEAA-4CC5-8C87-A5E47152EA47}" type="slidenum">
              <a:rPr lang="en-US" altLang="en-US" smtClean="0"/>
              <a:pPr>
                <a:spcBef>
                  <a:spcPct val="0"/>
                </a:spcBef>
              </a:pPr>
              <a:t>48</a:t>
            </a:fld>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zervirano mjesto slike slajda 1">
            <a:extLst>
              <a:ext uri="{FF2B5EF4-FFF2-40B4-BE49-F238E27FC236}">
                <a16:creationId xmlns:a16="http://schemas.microsoft.com/office/drawing/2014/main" id="{13BAE5D2-A049-4D1E-AFBA-63CB63C07E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Rezervirano mjesto bilježaka 2">
            <a:extLst>
              <a:ext uri="{FF2B5EF4-FFF2-40B4-BE49-F238E27FC236}">
                <a16:creationId xmlns:a16="http://schemas.microsoft.com/office/drawing/2014/main" id="{FC387622-4F32-4FC1-8C03-14FB07EBDE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fr-FR" altLang="en-US" dirty="0"/>
              <a:t>La diapositive porte sur les autorisations et ordonnances et établit une distinction générale entre deux systèmes juridiques différents. Dans le premier, l'autorité compétente est de façon générale tenue de rédiger des ordonnances écrites à l'issue d'une audience, alors que, dans le second, l'autorité compétente délivre généralement des autorisations verbales.</a:t>
            </a:r>
          </a:p>
          <a:p>
            <a:pPr algn="just"/>
            <a:endParaRPr lang="fr-FR" altLang="en-US" dirty="0"/>
          </a:p>
          <a:p>
            <a:pPr algn="just"/>
            <a:r>
              <a:rPr lang="fr-FR" altLang="en-US" dirty="0"/>
              <a:t>Le formateur expliquera que la plupart des exigences de cette partie du cours s'appliquent aux autorisations et ordonnances délivrées dans les deux systèmes.</a:t>
            </a:r>
          </a:p>
          <a:p>
            <a:pPr algn="just"/>
            <a:endParaRPr lang="en-US" altLang="en-US" dirty="0"/>
          </a:p>
        </p:txBody>
      </p:sp>
      <p:sp>
        <p:nvSpPr>
          <p:cNvPr id="102404" name="Rezervirano mjesto broja slajda 3">
            <a:extLst>
              <a:ext uri="{FF2B5EF4-FFF2-40B4-BE49-F238E27FC236}">
                <a16:creationId xmlns:a16="http://schemas.microsoft.com/office/drawing/2014/main" id="{8B84A64C-9AB0-4A6D-996A-E56EE80F167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F5E2C45-85FF-44EC-80A7-4148136FCB78}" type="slidenum">
              <a:rPr lang="en-US" altLang="en-US" smtClean="0"/>
              <a:pPr>
                <a:spcBef>
                  <a:spcPct val="0"/>
                </a:spcBef>
              </a:pPr>
              <a:t>49</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zervirano mjesto slike slajda 1">
            <a:extLst>
              <a:ext uri="{FF2B5EF4-FFF2-40B4-BE49-F238E27FC236}">
                <a16:creationId xmlns:a16="http://schemas.microsoft.com/office/drawing/2014/main" id="{EBCA2912-A5A4-4346-9910-3DCE3868E6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Rezervirano mjesto bilježaka 2">
            <a:extLst>
              <a:ext uri="{FF2B5EF4-FFF2-40B4-BE49-F238E27FC236}">
                <a16:creationId xmlns:a16="http://schemas.microsoft.com/office/drawing/2014/main" id="{9660C1A5-CEE0-41F1-9986-0D10C09ED6F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dirty="0"/>
              <a:t>Il est important de rappeler aux participants que dans leur pays, le droit national peut exiger la tenue d'une audience pour autoriser une mesure spécifique ou une simple autorisation judiciaire sans audience. </a:t>
            </a:r>
          </a:p>
          <a:p>
            <a:r>
              <a:rPr lang="fr-FR" altLang="en-US" dirty="0"/>
              <a:t>La diapositive est une illustration du premier cas. </a:t>
            </a:r>
          </a:p>
        </p:txBody>
      </p:sp>
      <p:sp>
        <p:nvSpPr>
          <p:cNvPr id="12292" name="Rezervirano mjesto broja slajda 3">
            <a:extLst>
              <a:ext uri="{FF2B5EF4-FFF2-40B4-BE49-F238E27FC236}">
                <a16:creationId xmlns:a16="http://schemas.microsoft.com/office/drawing/2014/main" id="{AEEFE235-27A3-473E-ACBE-7462C7A844B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748F028-1927-4830-9B1A-BDCC47FDC606}" type="slidenum">
              <a:rPr lang="en-US" altLang="en-US" smtClean="0"/>
              <a:pPr>
                <a:spcBef>
                  <a:spcPct val="0"/>
                </a:spcBef>
              </a:pPr>
              <a:t>5</a:t>
            </a:fld>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zervirano mjesto slike slajda 1">
            <a:extLst>
              <a:ext uri="{FF2B5EF4-FFF2-40B4-BE49-F238E27FC236}">
                <a16:creationId xmlns:a16="http://schemas.microsoft.com/office/drawing/2014/main" id="{54518568-31AE-41E1-AAAB-FAD94655AA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Rezervirano mjesto bilježaka 2">
            <a:extLst>
              <a:ext uri="{FF2B5EF4-FFF2-40B4-BE49-F238E27FC236}">
                <a16:creationId xmlns:a16="http://schemas.microsoft.com/office/drawing/2014/main" id="{774E1ED5-E4F2-4D34-938B-5E7E7024E3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just" defTabSz="457200" rtl="0" eaLnBrk="0" fontAlgn="base" latinLnBrk="0" hangingPunct="0">
              <a:lnSpc>
                <a:spcPct val="100000"/>
              </a:lnSpc>
              <a:spcBef>
                <a:spcPct val="30000"/>
              </a:spcBef>
              <a:spcAft>
                <a:spcPct val="0"/>
              </a:spcAft>
              <a:buClrTx/>
              <a:buSzTx/>
              <a:buFontTx/>
              <a:buNone/>
              <a:tabLst/>
              <a:defRPr/>
            </a:pPr>
            <a:r>
              <a:rPr lang="fr-FR" altLang="en-US" dirty="0"/>
              <a:t>Il est essentiel de s’assurer que la personne ou l'entité visée est bien spécifiée dans l'autorisation. De cette manière, on a l'assurance que les parties qui doivent prendre des mesures (ou contre lesquelles des mesures doivent être prises) sont connues au moment de délivrer l'autorisation. En général, le Sujet est soit un fournisseur de services, soit une personne qui possède ou contrôle des données informatiques ou un système informatique. Le formateur expliquera qu'il est important d'identifier clairement la personne ou l'entité visée mais rappellera aussi que cette information étant bien souvent inconnue au moment de la demande, il n’est pas toujours possible de l’indiquer.</a:t>
            </a:r>
          </a:p>
        </p:txBody>
      </p:sp>
      <p:sp>
        <p:nvSpPr>
          <p:cNvPr id="104452" name="Rezervirano mjesto broja slajda 3">
            <a:extLst>
              <a:ext uri="{FF2B5EF4-FFF2-40B4-BE49-F238E27FC236}">
                <a16:creationId xmlns:a16="http://schemas.microsoft.com/office/drawing/2014/main" id="{6C5E02FD-4A17-44E2-BC57-73A91A2E2F2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510D066-E621-47BA-A9E9-EAA2065C4DD9}" type="slidenum">
              <a:rPr lang="en-US" altLang="en-US" smtClean="0"/>
              <a:pPr>
                <a:spcBef>
                  <a:spcPct val="0"/>
                </a:spcBef>
              </a:pPr>
              <a:t>50</a:t>
            </a:fld>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zervirano mjesto slike slajda 1">
            <a:extLst>
              <a:ext uri="{FF2B5EF4-FFF2-40B4-BE49-F238E27FC236}">
                <a16:creationId xmlns:a16="http://schemas.microsoft.com/office/drawing/2014/main" id="{EBF33FE5-A513-4165-A6FA-51B1644A4F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Rezervirano mjesto bilježaka 2">
            <a:extLst>
              <a:ext uri="{FF2B5EF4-FFF2-40B4-BE49-F238E27FC236}">
                <a16:creationId xmlns:a16="http://schemas.microsoft.com/office/drawing/2014/main" id="{92012F0B-147B-4705-8161-BDAE683814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fr-FR" altLang="en-US" dirty="0"/>
              <a:t>La diapositive donne l'exemple de l'entité visée dans la demande soumise pour obtenir des données de la succursale d'</a:t>
            </a:r>
            <a:r>
              <a:rPr lang="fr-FR" altLang="en-US" dirty="0" err="1"/>
              <a:t>Ostland</a:t>
            </a:r>
            <a:r>
              <a:rPr lang="fr-FR" altLang="en-US" dirty="0"/>
              <a:t>. Le formateur rappellera qu’il n’est donné que pour illustrer le cours.</a:t>
            </a:r>
            <a:endParaRPr lang="hr-HR" altLang="en-US" dirty="0"/>
          </a:p>
        </p:txBody>
      </p:sp>
      <p:sp>
        <p:nvSpPr>
          <p:cNvPr id="106500" name="Rezervirano mjesto broja slajda 3">
            <a:extLst>
              <a:ext uri="{FF2B5EF4-FFF2-40B4-BE49-F238E27FC236}">
                <a16:creationId xmlns:a16="http://schemas.microsoft.com/office/drawing/2014/main" id="{C3AE604F-6C7F-47EF-A46F-D5F53391B02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B81BC83-BFEB-47A7-B7DE-7720E682E46A}" type="slidenum">
              <a:rPr lang="en-US" altLang="en-US" smtClean="0"/>
              <a:pPr>
                <a:spcBef>
                  <a:spcPct val="0"/>
                </a:spcBef>
              </a:pPr>
              <a:t>51</a:t>
            </a:fld>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zervirano mjesto slike slajda 1">
            <a:extLst>
              <a:ext uri="{FF2B5EF4-FFF2-40B4-BE49-F238E27FC236}">
                <a16:creationId xmlns:a16="http://schemas.microsoft.com/office/drawing/2014/main" id="{5A132B80-2956-44F6-9672-5BE16D5720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Rezervirano mjesto bilježaka 2">
            <a:extLst>
              <a:ext uri="{FF2B5EF4-FFF2-40B4-BE49-F238E27FC236}">
                <a16:creationId xmlns:a16="http://schemas.microsoft.com/office/drawing/2014/main" id="{AD2CFCBB-D085-470B-9599-BC58E1AE042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dirty="0"/>
              <a:t>En plus de la personne ou de l'entité visée (sujet), l'autorisation doit spécifier les données ou la communication visée (objet). De nombreuses dispositions relatives aux pouvoirs procéduraux prévus dans la Convention de Budapest exigent de préciser clairement les données ou la communication qui fait l'objet de la demande.</a:t>
            </a:r>
          </a:p>
          <a:p>
            <a:endParaRPr lang="fr-FR" altLang="en-US" dirty="0"/>
          </a:p>
          <a:p>
            <a:r>
              <a:rPr lang="fr-FR" altLang="en-US" dirty="0"/>
              <a:t>Le formateur rappellera qu'en vertu de l'article 15 de la Convention de Budapest, les autorisations doivent être précises en ce qui concerne les données. Même s'il </a:t>
            </a:r>
            <a:r>
              <a:rPr lang="fr-FR" altLang="fr-FR" dirty="0"/>
              <a:t>est impossible ou inopportun</a:t>
            </a:r>
            <a:r>
              <a:rPr lang="fr-FR" altLang="en-US" dirty="0"/>
              <a:t> de préciser les données informatiques ou communications visées, mieux vaut être toujours aussi précis que possible. </a:t>
            </a:r>
          </a:p>
          <a:p>
            <a:endParaRPr lang="en-US" altLang="en-US" dirty="0"/>
          </a:p>
        </p:txBody>
      </p:sp>
      <p:sp>
        <p:nvSpPr>
          <p:cNvPr id="108548" name="Rezervirano mjesto broja slajda 3">
            <a:extLst>
              <a:ext uri="{FF2B5EF4-FFF2-40B4-BE49-F238E27FC236}">
                <a16:creationId xmlns:a16="http://schemas.microsoft.com/office/drawing/2014/main" id="{E6A78296-04BA-450A-A389-7B7CA59846B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5F24059-D86F-4F6B-A1D7-2009685690C1}" type="slidenum">
              <a:rPr lang="en-US" altLang="en-US" smtClean="0"/>
              <a:pPr>
                <a:spcBef>
                  <a:spcPct val="0"/>
                </a:spcBef>
              </a:pPr>
              <a:t>52</a:t>
            </a:fld>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zervirano mjesto slike slajda 1">
            <a:extLst>
              <a:ext uri="{FF2B5EF4-FFF2-40B4-BE49-F238E27FC236}">
                <a16:creationId xmlns:a16="http://schemas.microsoft.com/office/drawing/2014/main" id="{0A05BB34-9EA3-4F3A-B439-42BDA5188F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Rezervirano mjesto bilježaka 2">
            <a:extLst>
              <a:ext uri="{FF2B5EF4-FFF2-40B4-BE49-F238E27FC236}">
                <a16:creationId xmlns:a16="http://schemas.microsoft.com/office/drawing/2014/main" id="{BD5921AE-FA25-4E76-9221-15331F8D58F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just" defTabSz="457200" rtl="0" eaLnBrk="0" fontAlgn="base" latinLnBrk="0" hangingPunct="0">
              <a:lnSpc>
                <a:spcPct val="100000"/>
              </a:lnSpc>
              <a:spcBef>
                <a:spcPct val="30000"/>
              </a:spcBef>
              <a:spcAft>
                <a:spcPct val="0"/>
              </a:spcAft>
              <a:buClrTx/>
              <a:buSzTx/>
              <a:buFontTx/>
              <a:buNone/>
              <a:tabLst/>
              <a:defRPr/>
            </a:pPr>
            <a:r>
              <a:rPr lang="fr-FR" altLang="en-US" dirty="0"/>
              <a:t>La diapositive donne un exemple de données visées dans la demande soumise pour obtenir des données de la succursale d'</a:t>
            </a:r>
            <a:r>
              <a:rPr lang="fr-FR" altLang="en-US" dirty="0" err="1"/>
              <a:t>Ostland</a:t>
            </a:r>
            <a:r>
              <a:rPr lang="fr-FR" altLang="en-US" dirty="0"/>
              <a:t>. Le formateur rappellera qu’il n’est donné que pour illustrer le cours et que la diapositive ne donne pas la liste exhaustive des données visées dans la demande.</a:t>
            </a:r>
            <a:endParaRPr lang="hr-HR" altLang="en-US" dirty="0"/>
          </a:p>
        </p:txBody>
      </p:sp>
      <p:sp>
        <p:nvSpPr>
          <p:cNvPr id="110596" name="Rezervirano mjesto broja slajda 3">
            <a:extLst>
              <a:ext uri="{FF2B5EF4-FFF2-40B4-BE49-F238E27FC236}">
                <a16:creationId xmlns:a16="http://schemas.microsoft.com/office/drawing/2014/main" id="{47701C65-039E-43A4-99C9-3A30E4148FC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8AB792E-5D2F-45AE-91F5-A443D5E55E0D}" type="slidenum">
              <a:rPr lang="en-US" altLang="en-US" smtClean="0"/>
              <a:pPr>
                <a:spcBef>
                  <a:spcPct val="0"/>
                </a:spcBef>
              </a:pPr>
              <a:t>53</a:t>
            </a:fld>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zervirano mjesto slike slajda 1">
            <a:extLst>
              <a:ext uri="{FF2B5EF4-FFF2-40B4-BE49-F238E27FC236}">
                <a16:creationId xmlns:a16="http://schemas.microsoft.com/office/drawing/2014/main" id="{580FE102-723C-4A63-8AC6-13E3BE4D95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zervirano mjesto bilježaka 2">
            <a:extLst>
              <a:ext uri="{FF2B5EF4-FFF2-40B4-BE49-F238E27FC236}">
                <a16:creationId xmlns:a16="http://schemas.microsoft.com/office/drawing/2014/main" id="{7290BD6E-E81A-4350-8A22-43ACDC7643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fr-FR" altLang="en-US" dirty="0"/>
              <a:t>Le champ d'application du pouvoir – en clair ce que l'officier de police autorisé peut faire avec le pouvoir recherché – doit être indiqué.  À titre d'exemple, la diapositive énumère des éléments qui peuvent être inclus dans l'autorisation de perquisition et de saisie. De la même manière, les autres pouvoirs procéduraux en vertu de la Convention de Budapest peuvent avoir des champs d'application variables, qui doivent être traités de façon appropriée et clairement établis. Dans le cas d'une ordonnance autorisant l’interception de données relatives au contenu, par exemple, il convient de préciser si les données obtenues doivent être conservées et comment. </a:t>
            </a:r>
          </a:p>
          <a:p>
            <a:endParaRPr lang="en-US" altLang="en-US" dirty="0"/>
          </a:p>
        </p:txBody>
      </p:sp>
      <p:sp>
        <p:nvSpPr>
          <p:cNvPr id="112644" name="Rezervirano mjesto broja slajda 3">
            <a:extLst>
              <a:ext uri="{FF2B5EF4-FFF2-40B4-BE49-F238E27FC236}">
                <a16:creationId xmlns:a16="http://schemas.microsoft.com/office/drawing/2014/main" id="{1EEEC426-5C7C-4C8C-99C4-2A3AA765B7F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570CE3F-3264-411A-836C-15C87FC503B2}" type="slidenum">
              <a:rPr lang="en-US" altLang="en-US" smtClean="0"/>
              <a:pPr>
                <a:spcBef>
                  <a:spcPct val="0"/>
                </a:spcBef>
              </a:pPr>
              <a:t>54</a:t>
            </a:fld>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zervirano mjesto slike slajda 1">
            <a:extLst>
              <a:ext uri="{FF2B5EF4-FFF2-40B4-BE49-F238E27FC236}">
                <a16:creationId xmlns:a16="http://schemas.microsoft.com/office/drawing/2014/main" id="{2A7694DA-DFD8-4AC8-8D89-85FF39064E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Rezervirano mjesto bilježaka 2">
            <a:extLst>
              <a:ext uri="{FF2B5EF4-FFF2-40B4-BE49-F238E27FC236}">
                <a16:creationId xmlns:a16="http://schemas.microsoft.com/office/drawing/2014/main" id="{36BF2614-B181-498C-A7DC-C2506DDE46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just" defTabSz="457200" rtl="0" eaLnBrk="0" fontAlgn="base" latinLnBrk="0" hangingPunct="0">
              <a:lnSpc>
                <a:spcPct val="100000"/>
              </a:lnSpc>
              <a:spcBef>
                <a:spcPct val="30000"/>
              </a:spcBef>
              <a:spcAft>
                <a:spcPct val="0"/>
              </a:spcAft>
              <a:buClrTx/>
              <a:buSzTx/>
              <a:buFontTx/>
              <a:buNone/>
              <a:tabLst/>
              <a:defRPr/>
            </a:pPr>
            <a:r>
              <a:rPr lang="fr-FR" altLang="en-US" dirty="0"/>
              <a:t>La diapositive donne en exemple le champ d'application des pouvoirs recherchés dans la demande soumise pour obtenir des données de la succursale d'</a:t>
            </a:r>
            <a:r>
              <a:rPr lang="fr-FR" altLang="en-US" dirty="0" err="1"/>
              <a:t>Ostland</a:t>
            </a:r>
            <a:r>
              <a:rPr lang="fr-FR" altLang="en-US" dirty="0"/>
              <a:t>. Le formateur rappellera qu’il n’est donné que pour illustrer le cours et que la diapositive ne donne pas la liste exhaustive des pouvoirs recherchés.</a:t>
            </a:r>
          </a:p>
          <a:p>
            <a:pPr algn="just"/>
            <a:r>
              <a:rPr lang="en-US" altLang="en-US" dirty="0"/>
              <a:t>list of powers that may be sought in the application.</a:t>
            </a:r>
            <a:endParaRPr lang="hr-HR" altLang="en-US" dirty="0"/>
          </a:p>
        </p:txBody>
      </p:sp>
      <p:sp>
        <p:nvSpPr>
          <p:cNvPr id="114692" name="Rezervirano mjesto broja slajda 3">
            <a:extLst>
              <a:ext uri="{FF2B5EF4-FFF2-40B4-BE49-F238E27FC236}">
                <a16:creationId xmlns:a16="http://schemas.microsoft.com/office/drawing/2014/main" id="{63C8AC77-57B5-4405-8639-57101E026B1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606F62D-9464-4F8D-B16A-192CF913BEC7}" type="slidenum">
              <a:rPr lang="en-US" altLang="en-US" smtClean="0"/>
              <a:pPr>
                <a:spcBef>
                  <a:spcPct val="0"/>
                </a:spcBef>
              </a:pPr>
              <a:t>55</a:t>
            </a:fld>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zervirano mjesto slike slajda 1">
            <a:extLst>
              <a:ext uri="{FF2B5EF4-FFF2-40B4-BE49-F238E27FC236}">
                <a16:creationId xmlns:a16="http://schemas.microsoft.com/office/drawing/2014/main" id="{2E674857-2F03-4B84-9CE7-9A01CA8807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Rezervirano mjesto bilježaka 2">
            <a:extLst>
              <a:ext uri="{FF2B5EF4-FFF2-40B4-BE49-F238E27FC236}">
                <a16:creationId xmlns:a16="http://schemas.microsoft.com/office/drawing/2014/main" id="{48FA3989-7319-4F57-A74C-AA31BD68E9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dirty="0"/>
              <a:t>L'article 15 de la Convention de Budapest prévoit une autre sauvegarde, à savoir que l'ordonnance doit préciser la durée d'exécution d'un pouvoir procédural/la durée de ladite mesure. Autoriser l'exercice illimité de pouvoirs procéduraux n'est pas conforme à l’article 15 de la Convention de Budapest. </a:t>
            </a:r>
            <a:r>
              <a:rPr lang="en-US" altLang="en-US" dirty="0"/>
              <a:t> </a:t>
            </a:r>
          </a:p>
          <a:p>
            <a:endParaRPr lang="en-US" altLang="en-US" dirty="0"/>
          </a:p>
          <a:p>
            <a:r>
              <a:rPr lang="fr-FR" altLang="en-US" dirty="0"/>
              <a:t>À titre d'exemple, la diapositive propose différents</a:t>
            </a:r>
            <a:r>
              <a:rPr lang="fr-FR" altLang="fr-FR" dirty="0"/>
              <a:t> moyens de limiter et de définir clairement </a:t>
            </a:r>
            <a:r>
              <a:rPr lang="fr-FR" altLang="en-US" dirty="0"/>
              <a:t>la durée de différents pouvoirs procéduraux. Il peut être nécessaire de renouveler des autorisations au cas où les objectifs visés ne seraient pas atteints pendant la période fixée. Dans ce cas, l'autorisation peut prévoir un dispositif pour en demander le renouvellement (éventuellement sans avoir à faire une demande séparée qui serait autrement exigée par la loi). Elle peut limiter le renouvellement pour des raisons précises.</a:t>
            </a:r>
            <a:endParaRPr lang="hr-HR" altLang="en-US" dirty="0"/>
          </a:p>
        </p:txBody>
      </p:sp>
      <p:sp>
        <p:nvSpPr>
          <p:cNvPr id="116740" name="Rezervirano mjesto broja slajda 3">
            <a:extLst>
              <a:ext uri="{FF2B5EF4-FFF2-40B4-BE49-F238E27FC236}">
                <a16:creationId xmlns:a16="http://schemas.microsoft.com/office/drawing/2014/main" id="{73B1511F-A91F-4EB0-ACFC-4151CEAE22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FE85C5E-D709-4921-83DF-26CE4EA5C227}" type="slidenum">
              <a:rPr lang="en-US" altLang="en-US" smtClean="0"/>
              <a:pPr>
                <a:spcBef>
                  <a:spcPct val="0"/>
                </a:spcBef>
              </a:pPr>
              <a:t>56</a:t>
            </a:fld>
            <a:endParaRPr lang="en-US"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zervirano mjesto slike slajda 1">
            <a:extLst>
              <a:ext uri="{FF2B5EF4-FFF2-40B4-BE49-F238E27FC236}">
                <a16:creationId xmlns:a16="http://schemas.microsoft.com/office/drawing/2014/main" id="{BA64E3CC-AC3F-4CE3-B9D5-EB48D37A606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Rezervirano mjesto bilježaka 2">
            <a:extLst>
              <a:ext uri="{FF2B5EF4-FFF2-40B4-BE49-F238E27FC236}">
                <a16:creationId xmlns:a16="http://schemas.microsoft.com/office/drawing/2014/main" id="{EAEE636E-116B-42BE-A86C-60483EA0AB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just" defTabSz="457200" rtl="0" eaLnBrk="0" fontAlgn="base" latinLnBrk="0" hangingPunct="0">
              <a:lnSpc>
                <a:spcPct val="100000"/>
              </a:lnSpc>
              <a:spcBef>
                <a:spcPct val="30000"/>
              </a:spcBef>
              <a:spcAft>
                <a:spcPct val="0"/>
              </a:spcAft>
              <a:buClrTx/>
              <a:buSzTx/>
              <a:buFontTx/>
              <a:buNone/>
              <a:tabLst/>
              <a:defRPr/>
            </a:pPr>
            <a:r>
              <a:rPr lang="fr-FR" altLang="en-US" dirty="0"/>
              <a:t>La diapositive donne en exemple la durée des pouvoirs recherchés dans la demande soumise pour obtenir des données de la succursale d'</a:t>
            </a:r>
            <a:r>
              <a:rPr lang="fr-FR" altLang="en-US" dirty="0" err="1"/>
              <a:t>Ostland</a:t>
            </a:r>
            <a:r>
              <a:rPr lang="fr-FR" altLang="en-US" dirty="0"/>
              <a:t>. Le formateur rappellera qu’il n’est donné que pour illustrer le cours.</a:t>
            </a:r>
          </a:p>
          <a:p>
            <a:pPr algn="just"/>
            <a:endParaRPr lang="en-US" altLang="en-US" dirty="0"/>
          </a:p>
          <a:p>
            <a:endParaRPr lang="hr-HR" altLang="en-US" dirty="0"/>
          </a:p>
        </p:txBody>
      </p:sp>
      <p:sp>
        <p:nvSpPr>
          <p:cNvPr id="118788" name="Rezervirano mjesto broja slajda 3">
            <a:extLst>
              <a:ext uri="{FF2B5EF4-FFF2-40B4-BE49-F238E27FC236}">
                <a16:creationId xmlns:a16="http://schemas.microsoft.com/office/drawing/2014/main" id="{09CABFC9-AAC5-411E-96BD-4AAA630FE15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9AA39CB-FBFE-4296-B589-100DB59113DA}" type="slidenum">
              <a:rPr lang="en-US" altLang="en-US" smtClean="0"/>
              <a:pPr>
                <a:spcBef>
                  <a:spcPct val="0"/>
                </a:spcBef>
              </a:pPr>
              <a:t>57</a:t>
            </a:fld>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zervirano mjesto slike slajda 1">
            <a:extLst>
              <a:ext uri="{FF2B5EF4-FFF2-40B4-BE49-F238E27FC236}">
                <a16:creationId xmlns:a16="http://schemas.microsoft.com/office/drawing/2014/main" id="{F7D19A3A-3E28-4595-B575-8C506DB771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Rezervirano mjesto bilježaka 2">
            <a:extLst>
              <a:ext uri="{FF2B5EF4-FFF2-40B4-BE49-F238E27FC236}">
                <a16:creationId xmlns:a16="http://schemas.microsoft.com/office/drawing/2014/main" id="{502A1E35-3781-4007-AEDA-3016C96BC6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fr-FR" altLang="en-US" dirty="0"/>
              <a:t>L'ordonnance ne doit pas être générale, mais au contraire établir clairement les modalités d'exercice du pouvoir procédural, un manque de clarté pouvant en effet entraîner un abus du pouvoir procédural, ce qui serait contraire à l'esprit de l'article 15 de la Convention de Budapest. Le formateur utilisera la diapositive pour donner aux délégués des exemples d'éléments pouvant figurer dans l'ordonnance. Il faut expliquer au juge que des scénarios différents peuvent nécessiter des mécanismes différents et qu'il doit être flexible, dans les limites</a:t>
            </a:r>
            <a:r>
              <a:rPr lang="fr-FR" altLang="fr-FR" dirty="0"/>
              <a:t> fixées par le</a:t>
            </a:r>
            <a:r>
              <a:rPr lang="fr-FR" altLang="en-US" dirty="0"/>
              <a:t> droit interne, afin de préserver un juste équilibre entre les intérêts des </a:t>
            </a:r>
            <a:r>
              <a:rPr lang="fr-FR" altLang="fr-FR" dirty="0"/>
              <a:t>autorités policières </a:t>
            </a:r>
            <a:r>
              <a:rPr lang="fr-FR" altLang="en-US" dirty="0"/>
              <a:t>et les droits des parties concernées. </a:t>
            </a:r>
            <a:endParaRPr lang="hr-HR" altLang="en-US" dirty="0"/>
          </a:p>
          <a:p>
            <a:endParaRPr lang="en-US" altLang="en-US" dirty="0"/>
          </a:p>
        </p:txBody>
      </p:sp>
      <p:sp>
        <p:nvSpPr>
          <p:cNvPr id="120836" name="Rezervirano mjesto broja slajda 3">
            <a:extLst>
              <a:ext uri="{FF2B5EF4-FFF2-40B4-BE49-F238E27FC236}">
                <a16:creationId xmlns:a16="http://schemas.microsoft.com/office/drawing/2014/main" id="{B92B4982-CFB9-4CC0-AA38-27656BB49A1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DB8A8A8-BCA4-4911-86A7-319594EA5ED0}" type="slidenum">
              <a:rPr lang="en-US" altLang="en-US" smtClean="0"/>
              <a:pPr>
                <a:spcBef>
                  <a:spcPct val="0"/>
                </a:spcBef>
              </a:pPr>
              <a:t>58</a:t>
            </a:fld>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zervirano mjesto slike slajda 1">
            <a:extLst>
              <a:ext uri="{FF2B5EF4-FFF2-40B4-BE49-F238E27FC236}">
                <a16:creationId xmlns:a16="http://schemas.microsoft.com/office/drawing/2014/main" id="{44AE8E24-D444-46E1-9F9B-DD36D8AD32C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Rezervirano mjesto bilježaka 2">
            <a:extLst>
              <a:ext uri="{FF2B5EF4-FFF2-40B4-BE49-F238E27FC236}">
                <a16:creationId xmlns:a16="http://schemas.microsoft.com/office/drawing/2014/main" id="{4249A7DE-A250-45AF-B1C3-73DDF02BF5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altLang="en-US" dirty="0" err="1"/>
              <a:t>L'autorisation</a:t>
            </a:r>
            <a:r>
              <a:rPr lang="en-US" altLang="en-US" dirty="0"/>
              <a:t> </a:t>
            </a:r>
            <a:r>
              <a:rPr lang="fr-FR" altLang="en-US" dirty="0"/>
              <a:t>doit aussi préciser les modalités d'exercice du pouvoir, qui peuvent inclure divers éléments, notamment la date et l'heure de son exécution, le nom du responsable de l'exercice du pouvoir et des personnes qui peuvent l'assister. Le formateur peut aussi expliquer d'autres points concernant l'exercice du pouvoir, par exemple s'il est confidentiel, ainsi que les exigences de rapports à la suite de l'exercice des pouvoirs en question.</a:t>
            </a:r>
          </a:p>
          <a:p>
            <a:pPr algn="just"/>
            <a:endParaRPr lang="fr-FR" altLang="en-US" dirty="0"/>
          </a:p>
          <a:p>
            <a:pPr algn="just"/>
            <a:r>
              <a:rPr lang="en-US" altLang="en-US" dirty="0"/>
              <a:t> </a:t>
            </a:r>
            <a:endParaRPr lang="hr-HR" altLang="en-US" dirty="0"/>
          </a:p>
        </p:txBody>
      </p:sp>
      <p:sp>
        <p:nvSpPr>
          <p:cNvPr id="122884" name="Rezervirano mjesto broja slajda 3">
            <a:extLst>
              <a:ext uri="{FF2B5EF4-FFF2-40B4-BE49-F238E27FC236}">
                <a16:creationId xmlns:a16="http://schemas.microsoft.com/office/drawing/2014/main" id="{2711DA87-AF5A-41C4-8F37-36FF59D3A8D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9F37A80-9A35-4C98-A05E-9A62B3AD8C89}" type="slidenum">
              <a:rPr lang="en-US" altLang="en-US" smtClean="0"/>
              <a:pPr>
                <a:spcBef>
                  <a:spcPct val="0"/>
                </a:spcBef>
              </a:pPr>
              <a:t>59</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zervirano mjesto slike slajda 1">
            <a:extLst>
              <a:ext uri="{FF2B5EF4-FFF2-40B4-BE49-F238E27FC236}">
                <a16:creationId xmlns:a16="http://schemas.microsoft.com/office/drawing/2014/main" id="{830D1650-00B1-4385-BB97-3A260B9BA3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Rezervirano mjesto bilježaka 2">
            <a:extLst>
              <a:ext uri="{FF2B5EF4-FFF2-40B4-BE49-F238E27FC236}">
                <a16:creationId xmlns:a16="http://schemas.microsoft.com/office/drawing/2014/main" id="{1D86B97C-B5B4-45BC-B7FE-4207181795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dirty="0"/>
              <a:t>Il est important de rappeler aux participants que dans leur pays, le droit national peut exiger soit la tenue d'une audience pour autoriser une mesure spécifique soit une simple autorisation judiciaire sans audience. </a:t>
            </a:r>
          </a:p>
          <a:p>
            <a:r>
              <a:rPr lang="fr-FR" altLang="en-US" dirty="0"/>
              <a:t>La diapositive illustre le second cas – les principes de proportionnalité et de protection des droits de l'homme </a:t>
            </a:r>
            <a:r>
              <a:rPr lang="fr-FR" altLang="sr-Latn-RS" dirty="0"/>
              <a:t>restant alors applicables</a:t>
            </a:r>
            <a:r>
              <a:rPr lang="fr-FR" altLang="en-US" dirty="0"/>
              <a:t>.</a:t>
            </a:r>
            <a:endParaRPr lang="hr-HR" altLang="en-US" dirty="0"/>
          </a:p>
        </p:txBody>
      </p:sp>
      <p:sp>
        <p:nvSpPr>
          <p:cNvPr id="14340" name="Rezervirano mjesto broja slajda 3">
            <a:extLst>
              <a:ext uri="{FF2B5EF4-FFF2-40B4-BE49-F238E27FC236}">
                <a16:creationId xmlns:a16="http://schemas.microsoft.com/office/drawing/2014/main" id="{3B19E7F3-2055-4A93-B546-B6C5C3F8F19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8D4658C-2472-4811-AB95-5D527F73C3DE}" type="slidenum">
              <a:rPr lang="en-US" altLang="en-US" smtClean="0"/>
              <a:pPr>
                <a:spcBef>
                  <a:spcPct val="0"/>
                </a:spcBef>
              </a:pPr>
              <a:t>6</a:t>
            </a:fld>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zervirano mjesto slike slajda 1">
            <a:extLst>
              <a:ext uri="{FF2B5EF4-FFF2-40B4-BE49-F238E27FC236}">
                <a16:creationId xmlns:a16="http://schemas.microsoft.com/office/drawing/2014/main" id="{79CDE7EB-4CE6-4CEE-85D6-725C62796AF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Rezervirano mjesto bilježaka 2">
            <a:extLst>
              <a:ext uri="{FF2B5EF4-FFF2-40B4-BE49-F238E27FC236}">
                <a16:creationId xmlns:a16="http://schemas.microsoft.com/office/drawing/2014/main" id="{8888D780-F260-421F-AC0C-B1F4CDCD60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fr-FR" altLang="en-US" dirty="0"/>
              <a:t>Concernant le fonctionnement d'un système informatique ou des données informatiques, il se peut que le demandeur n'ait pas l'expertise technique ou l'information nécessaire pour exercer correctement les pouvoirs recherchés. Dans ce cas, il est probable que la demande précisera que le demandeur doit être assisté par des personnes, spécifiées ou non, pour exercer le pouvoir. Le formateur utilisera la diapositive pour illustrer la manière dont l'ordonnance peut prévoir cette assistance. </a:t>
            </a:r>
            <a:endParaRPr lang="hr-HR" altLang="en-US" dirty="0"/>
          </a:p>
          <a:p>
            <a:endParaRPr lang="en-US" altLang="en-US" dirty="0"/>
          </a:p>
        </p:txBody>
      </p:sp>
      <p:sp>
        <p:nvSpPr>
          <p:cNvPr id="124932" name="Rezervirano mjesto broja slajda 3">
            <a:extLst>
              <a:ext uri="{FF2B5EF4-FFF2-40B4-BE49-F238E27FC236}">
                <a16:creationId xmlns:a16="http://schemas.microsoft.com/office/drawing/2014/main" id="{D7A2EE86-B23B-4303-BA41-19D08E25C39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4C4B49A-E6E0-426C-8CEB-C74075DE6AAA}" type="slidenum">
              <a:rPr lang="en-US" altLang="en-US" smtClean="0"/>
              <a:pPr>
                <a:spcBef>
                  <a:spcPct val="0"/>
                </a:spcBef>
              </a:pPr>
              <a:t>60</a:t>
            </a:fld>
            <a:endParaRPr lang="en-US"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zervirano mjesto slike slajda 1">
            <a:extLst>
              <a:ext uri="{FF2B5EF4-FFF2-40B4-BE49-F238E27FC236}">
                <a16:creationId xmlns:a16="http://schemas.microsoft.com/office/drawing/2014/main" id="{45B5C8B9-E696-4ABF-8C24-5E0259BD2E1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Rezervirano mjesto bilježaka 2">
            <a:extLst>
              <a:ext uri="{FF2B5EF4-FFF2-40B4-BE49-F238E27FC236}">
                <a16:creationId xmlns:a16="http://schemas.microsoft.com/office/drawing/2014/main" id="{4CE5B9F9-5BBC-4B9C-9F5C-CC86A7763F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fr-FR" altLang="en-US" dirty="0"/>
              <a:t>La diapositive donne des exemples de personnes pouvant aider le demandeur à obtenir des données stockées à la succursale d'</a:t>
            </a:r>
            <a:r>
              <a:rPr lang="fr-FR" altLang="en-US" dirty="0" err="1"/>
              <a:t>Ostland</a:t>
            </a:r>
            <a:r>
              <a:rPr lang="fr-FR" altLang="en-US" dirty="0"/>
              <a:t>. Le formateur rappellera qu'ils ne sont donnés que pour illustrer le cours. </a:t>
            </a:r>
          </a:p>
        </p:txBody>
      </p:sp>
      <p:sp>
        <p:nvSpPr>
          <p:cNvPr id="126980" name="Rezervirano mjesto broja slajda 3">
            <a:extLst>
              <a:ext uri="{FF2B5EF4-FFF2-40B4-BE49-F238E27FC236}">
                <a16:creationId xmlns:a16="http://schemas.microsoft.com/office/drawing/2014/main" id="{18A2AB34-E19B-43BD-B640-67D5A9444BD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59FE354-ED72-4368-A137-E8FC8B16B630}" type="slidenum">
              <a:rPr lang="en-US" altLang="en-US" smtClean="0"/>
              <a:pPr>
                <a:spcBef>
                  <a:spcPct val="0"/>
                </a:spcBef>
              </a:pPr>
              <a:t>61</a:t>
            </a:fld>
            <a:endParaRPr lang="en-US"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zervirano mjesto slike slajda 1">
            <a:extLst>
              <a:ext uri="{FF2B5EF4-FFF2-40B4-BE49-F238E27FC236}">
                <a16:creationId xmlns:a16="http://schemas.microsoft.com/office/drawing/2014/main" id="{08343154-578D-4BED-8BF9-963244D18B0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Rezervirano mjesto bilježaka 2">
            <a:extLst>
              <a:ext uri="{FF2B5EF4-FFF2-40B4-BE49-F238E27FC236}">
                <a16:creationId xmlns:a16="http://schemas.microsoft.com/office/drawing/2014/main" id="{5CBAFAB2-16FF-4C54-8065-08B85E28B1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just" defTabSz="457200" rtl="0" eaLnBrk="0" fontAlgn="base" latinLnBrk="0" hangingPunct="0">
              <a:lnSpc>
                <a:spcPct val="100000"/>
              </a:lnSpc>
              <a:spcBef>
                <a:spcPct val="30000"/>
              </a:spcBef>
              <a:spcAft>
                <a:spcPct val="0"/>
              </a:spcAft>
              <a:buClrTx/>
              <a:buSzTx/>
              <a:buFontTx/>
              <a:buNone/>
              <a:tabLst/>
              <a:defRPr/>
            </a:pPr>
            <a:r>
              <a:rPr lang="fr-FR" altLang="en-US" dirty="0"/>
              <a:t>Dans bien des cas, les renseignements nécessaires pour appuyer les motifs invoqués dans une demande ne sont pas disponibles </a:t>
            </a:r>
            <a:r>
              <a:rPr lang="fr-FR" altLang="sr-Latn-RS" sz="1200" dirty="0"/>
              <a:t>au </a:t>
            </a:r>
            <a:r>
              <a:rPr lang="fr-FR" sz="1200" dirty="0"/>
              <a:t>stade initial (</a:t>
            </a:r>
            <a:r>
              <a:rPr lang="fr-FR" altLang="en-US" dirty="0"/>
              <a:t>le jour de l'audience ou de l'examen de la requête). Le formateur doit expliquer qu’il peut exister, en droit interne, la possibilité de délivrer une autorisation provisoire qui permettra l'exercice préliminaire ou limité d'un pouvoir procédural, sous réserve que les informations complémentaires soient présentées lorsqu'elles seront disponibles. Dès lors, l'autorisation provisoire pourra, si besoin, être confirmée ou maintenue à l'issue d'une audience ultérieure.</a:t>
            </a:r>
          </a:p>
        </p:txBody>
      </p:sp>
      <p:sp>
        <p:nvSpPr>
          <p:cNvPr id="129028" name="Rezervirano mjesto broja slajda 3">
            <a:extLst>
              <a:ext uri="{FF2B5EF4-FFF2-40B4-BE49-F238E27FC236}">
                <a16:creationId xmlns:a16="http://schemas.microsoft.com/office/drawing/2014/main" id="{429E7065-6057-44DD-B2B4-EAD7C17BFC3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B0B828D-74C6-4BDF-8E4E-40F53D1E5DEE}" type="slidenum">
              <a:rPr lang="en-US" altLang="en-US" smtClean="0"/>
              <a:pPr>
                <a:spcBef>
                  <a:spcPct val="0"/>
                </a:spcBef>
              </a:pPr>
              <a:t>62</a:t>
            </a:fld>
            <a:endParaRPr lang="en-US"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zervirano mjesto slike slajda 1">
            <a:extLst>
              <a:ext uri="{FF2B5EF4-FFF2-40B4-BE49-F238E27FC236}">
                <a16:creationId xmlns:a16="http://schemas.microsoft.com/office/drawing/2014/main" id="{83569902-1F9E-4DF2-B430-703C6D2A63C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Rezervirano mjesto bilježaka 2">
            <a:extLst>
              <a:ext uri="{FF2B5EF4-FFF2-40B4-BE49-F238E27FC236}">
                <a16:creationId xmlns:a16="http://schemas.microsoft.com/office/drawing/2014/main" id="{6C783AF4-AD84-4F85-9CA2-11B8DFDC04E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fr-FR" altLang="en-US" dirty="0"/>
              <a:t>La diapositive est une liste non exhaustive de formalités possibles concernant les ordonnances écrites exigées dans certaines juridictions. Le formateur rappellera que ces exigences ne sont que des exemples et qu'elles varient d'un pays à l'autre. Les formalités peuvent être différentes si la loi prévoit des autorisations verbales.</a:t>
            </a:r>
            <a:endParaRPr lang="hr-HR" altLang="en-US" dirty="0"/>
          </a:p>
        </p:txBody>
      </p:sp>
      <p:sp>
        <p:nvSpPr>
          <p:cNvPr id="131076" name="Rezervirano mjesto broja slajda 3">
            <a:extLst>
              <a:ext uri="{FF2B5EF4-FFF2-40B4-BE49-F238E27FC236}">
                <a16:creationId xmlns:a16="http://schemas.microsoft.com/office/drawing/2014/main" id="{610DE083-1E56-4438-87A2-36E2F21A0B3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36DD16A-B01B-422B-A82A-AE2F8B1CD4AE}" type="slidenum">
              <a:rPr lang="en-US" altLang="en-US" smtClean="0"/>
              <a:pPr>
                <a:spcBef>
                  <a:spcPct val="0"/>
                </a:spcBef>
              </a:pPr>
              <a:t>63</a:t>
            </a:fld>
            <a:endParaRPr lang="en-US"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zervirano mjesto slike slajda 1">
            <a:extLst>
              <a:ext uri="{FF2B5EF4-FFF2-40B4-BE49-F238E27FC236}">
                <a16:creationId xmlns:a16="http://schemas.microsoft.com/office/drawing/2014/main" id="{DC57D9D7-0012-4577-AE75-76EF3AA3DAB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Rezervirano mjesto bilježaka 2">
            <a:extLst>
              <a:ext uri="{FF2B5EF4-FFF2-40B4-BE49-F238E27FC236}">
                <a16:creationId xmlns:a16="http://schemas.microsoft.com/office/drawing/2014/main" id="{C37DAE07-C933-469A-B386-66A017D7B4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fr-FR" altLang="en-US" dirty="0"/>
              <a:t>La diapositive aborde l'accessibilité de l'autorisation une fois qu'elle a été donnée. Il est important de préciser dans l'autorisation même si elle peut être rendue publique ou si son accès est limité aux personnes concernées par l'ordonnance. En l'absence d'indication claire des restrictions à cet égard, elle risque d'être rendue publique et, au final, de compromettre les mesures procédurales qui seront prises.</a:t>
            </a:r>
          </a:p>
          <a:p>
            <a:endParaRPr lang="en-US" altLang="en-US" dirty="0"/>
          </a:p>
        </p:txBody>
      </p:sp>
      <p:sp>
        <p:nvSpPr>
          <p:cNvPr id="133124" name="Rezervirano mjesto broja slajda 3">
            <a:extLst>
              <a:ext uri="{FF2B5EF4-FFF2-40B4-BE49-F238E27FC236}">
                <a16:creationId xmlns:a16="http://schemas.microsoft.com/office/drawing/2014/main" id="{E92A6349-FB3C-4B1A-8553-5ED4FEBF70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3E7115E-C35C-4355-9C11-0C7AEC5C1D42}" type="slidenum">
              <a:rPr lang="en-US" altLang="en-US" smtClean="0"/>
              <a:pPr>
                <a:spcBef>
                  <a:spcPct val="0"/>
                </a:spcBef>
              </a:pPr>
              <a:t>64</a:t>
            </a:fld>
            <a:endParaRPr lang="en-US"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20847964-C813-44D1-A249-1EA7746E8E7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Rectangle 3">
            <a:extLst>
              <a:ext uri="{FF2B5EF4-FFF2-40B4-BE49-F238E27FC236}">
                <a16:creationId xmlns:a16="http://schemas.microsoft.com/office/drawing/2014/main" id="{28973949-8894-4C07-90A2-97E5FD3BFAF1}"/>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fr-FR" altLang="sr-Latn-RS" dirty="0"/>
              <a:t>Cette sous-partie du cours identifie et décrit des exemples de garanties pouvant être inscrites dans l'autorisation.</a:t>
            </a:r>
            <a:endParaRPr lang="en-GB" altLang="sr-Latn-R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zervirano mjesto slike slajda 1">
            <a:extLst>
              <a:ext uri="{FF2B5EF4-FFF2-40B4-BE49-F238E27FC236}">
                <a16:creationId xmlns:a16="http://schemas.microsoft.com/office/drawing/2014/main" id="{55A171B3-5332-4B66-B1BB-5EABAFAFB0E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Rezervirano mjesto bilježaka 2">
            <a:extLst>
              <a:ext uri="{FF2B5EF4-FFF2-40B4-BE49-F238E27FC236}">
                <a16:creationId xmlns:a16="http://schemas.microsoft.com/office/drawing/2014/main" id="{AE87E1C5-5F0E-4A70-BDD4-5C14086E19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fr-FR" altLang="en-US" dirty="0"/>
              <a:t>La diapositive aborde la question de la proportionnalité et la manière de l’inscrire dans l'ordonnance. Le formateur expliquera qu'il est important de respecter le principe de proportionnalité et, en particulier, de concilier les droits des autorités de répression et de poursuites, ceux des personnes faisant l'objet de l'enquête et ceux des tiers concernés par les pouvoirs procéduraux exercés. Une déclaration positive dans le texte même de l’autorisation est une solution. </a:t>
            </a:r>
            <a:endParaRPr lang="hr-HR" altLang="en-US" dirty="0"/>
          </a:p>
          <a:p>
            <a:endParaRPr lang="en-US" altLang="en-US" dirty="0"/>
          </a:p>
        </p:txBody>
      </p:sp>
      <p:sp>
        <p:nvSpPr>
          <p:cNvPr id="137220" name="Rezervirano mjesto broja slajda 3">
            <a:extLst>
              <a:ext uri="{FF2B5EF4-FFF2-40B4-BE49-F238E27FC236}">
                <a16:creationId xmlns:a16="http://schemas.microsoft.com/office/drawing/2014/main" id="{A0620F4B-5EC9-4180-AE5F-A77BC7908EE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12B80DF-D6B5-4585-BD24-8271A562BC9E}" type="slidenum">
              <a:rPr lang="en-US" altLang="en-US" smtClean="0"/>
              <a:pPr>
                <a:spcBef>
                  <a:spcPct val="0"/>
                </a:spcBef>
              </a:pPr>
              <a:t>66</a:t>
            </a:fld>
            <a:endParaRPr lang="en-US"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zervirano mjesto slike slajda 1">
            <a:extLst>
              <a:ext uri="{FF2B5EF4-FFF2-40B4-BE49-F238E27FC236}">
                <a16:creationId xmlns:a16="http://schemas.microsoft.com/office/drawing/2014/main" id="{55A171B3-5332-4B66-B1BB-5EABAFAFB0E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Rezervirano mjesto bilježaka 2">
            <a:extLst>
              <a:ext uri="{FF2B5EF4-FFF2-40B4-BE49-F238E27FC236}">
                <a16:creationId xmlns:a16="http://schemas.microsoft.com/office/drawing/2014/main" id="{AE87E1C5-5F0E-4A70-BDD4-5C14086E19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dirty="0"/>
              <a:t>La diapositive met en évidence des facteurs qui doivent être pris en compte pour déterminer si accueillir la demande est en adéquation avec le but recherché. </a:t>
            </a:r>
            <a:endParaRPr lang="hr-HR" altLang="en-US" dirty="0"/>
          </a:p>
        </p:txBody>
      </p:sp>
      <p:sp>
        <p:nvSpPr>
          <p:cNvPr id="137220" name="Rezervirano mjesto broja slajda 3">
            <a:extLst>
              <a:ext uri="{FF2B5EF4-FFF2-40B4-BE49-F238E27FC236}">
                <a16:creationId xmlns:a16="http://schemas.microsoft.com/office/drawing/2014/main" id="{A0620F4B-5EC9-4180-AE5F-A77BC7908EE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12B80DF-D6B5-4585-BD24-8271A562BC9E}" type="slidenum">
              <a:rPr lang="en-US" altLang="en-US" smtClean="0"/>
              <a:pPr>
                <a:spcBef>
                  <a:spcPct val="0"/>
                </a:spcBef>
              </a:pPr>
              <a:t>67</a:t>
            </a:fld>
            <a:endParaRPr lang="en-US" altLang="en-US"/>
          </a:p>
        </p:txBody>
      </p:sp>
    </p:spTree>
    <p:extLst>
      <p:ext uri="{BB962C8B-B14F-4D97-AF65-F5344CB8AC3E}">
        <p14:creationId xmlns:p14="http://schemas.microsoft.com/office/powerpoint/2010/main" val="304737573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zervirano mjesto slike slajda 1">
            <a:extLst>
              <a:ext uri="{FF2B5EF4-FFF2-40B4-BE49-F238E27FC236}">
                <a16:creationId xmlns:a16="http://schemas.microsoft.com/office/drawing/2014/main" id="{640976EA-AF76-4AD1-8087-8B2C8716AA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Rezervirano mjesto bilježaka 2">
            <a:extLst>
              <a:ext uri="{FF2B5EF4-FFF2-40B4-BE49-F238E27FC236}">
                <a16:creationId xmlns:a16="http://schemas.microsoft.com/office/drawing/2014/main" id="{79F59BE6-96CC-4571-A25F-289299B930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fr-FR" altLang="en-US" dirty="0"/>
              <a:t>La diapositive identifie plusieurs mesures de protection que l'autorisation peut prévoir pour la période pendant laquelle les pouvoirs sont exercés. Elles prévoient notamment la présence de personnes neutres ou, le cas échéant, d'aviser les personnes concernées de l'exercice des pouvoirs procéduraux après que les mesures ont été prises</a:t>
            </a:r>
            <a:r>
              <a:rPr lang="fr-FR" altLang="en-US"/>
              <a:t>. </a:t>
            </a:r>
            <a:endParaRPr lang="fr-FR" altLang="en-US" dirty="0"/>
          </a:p>
          <a:p>
            <a:endParaRPr lang="en-US" altLang="en-US" dirty="0"/>
          </a:p>
        </p:txBody>
      </p:sp>
      <p:sp>
        <p:nvSpPr>
          <p:cNvPr id="139268" name="Rezervirano mjesto broja slajda 3">
            <a:extLst>
              <a:ext uri="{FF2B5EF4-FFF2-40B4-BE49-F238E27FC236}">
                <a16:creationId xmlns:a16="http://schemas.microsoft.com/office/drawing/2014/main" id="{57F04BF8-B68A-49A3-BBF3-E33AA1A6E7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E4FA076-81C2-4260-831A-9A72C4384CAE}" type="slidenum">
              <a:rPr lang="en-US" altLang="en-US" smtClean="0"/>
              <a:pPr>
                <a:spcBef>
                  <a:spcPct val="0"/>
                </a:spcBef>
              </a:pPr>
              <a:t>68</a:t>
            </a:fld>
            <a:endParaRPr lang="en-US"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zervirano mjesto slike slajda 1">
            <a:extLst>
              <a:ext uri="{FF2B5EF4-FFF2-40B4-BE49-F238E27FC236}">
                <a16:creationId xmlns:a16="http://schemas.microsoft.com/office/drawing/2014/main" id="{80305BFB-E629-45D0-BC95-742D381D4C9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Rezervirano mjesto bilježaka 2">
            <a:extLst>
              <a:ext uri="{FF2B5EF4-FFF2-40B4-BE49-F238E27FC236}">
                <a16:creationId xmlns:a16="http://schemas.microsoft.com/office/drawing/2014/main" id="{5F2C4E49-AC0A-43BC-82EB-3EA7418CED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fr-FR" altLang="en-US" dirty="0"/>
              <a:t>Le respect de la vie privée est une exigence essentielle au regard de l'article 15 de la Convention de Budapest. Le formateur rappellera qu'il est important de s'assurer que l'ordonnance prévoit des garanties suffisantes pour protéger la vie privée des personnes et des tiers concernés. Concernant l'exercice des pouvoirs procéduraux, la diapositive énumère quelques éléments clés que le formateur expliquera aux participants.</a:t>
            </a:r>
          </a:p>
          <a:p>
            <a:endParaRPr lang="fr-FR" altLang="en-US" dirty="0"/>
          </a:p>
          <a:p>
            <a:r>
              <a:rPr lang="fr-FR" altLang="en-US" dirty="0"/>
              <a:t>Restreindre ou limiter l'accès implique de contrôler l'accès aux données informatiques/communications obtenues grâce à l'exercice de pouvoirs procéduraux. Limiter la conservation s'applique aux données informatiques/communications après qu'elles ont été obtenues grâce à l'exercice de pouvoirs procéduraux. </a:t>
            </a:r>
            <a:endParaRPr lang="en-US" altLang="en-US" dirty="0"/>
          </a:p>
          <a:p>
            <a:endParaRPr lang="fr-FR" altLang="en-US" dirty="0"/>
          </a:p>
          <a:p>
            <a:r>
              <a:rPr lang="fr-FR" altLang="en-US" dirty="0"/>
              <a:t>S'agissant de l'interception des communications, les systèmes automatisés sont une solution plus respectueuse de la vie privée que les systèmes manuels/humains. Dans la mesure du possible, l'ordonnance exigera que l'enregistrement de toutes les communications soit automatisé.</a:t>
            </a:r>
            <a:endParaRPr lang="en-US" altLang="en-US" dirty="0"/>
          </a:p>
        </p:txBody>
      </p:sp>
      <p:sp>
        <p:nvSpPr>
          <p:cNvPr id="141316" name="Rezervirano mjesto broja slajda 3">
            <a:extLst>
              <a:ext uri="{FF2B5EF4-FFF2-40B4-BE49-F238E27FC236}">
                <a16:creationId xmlns:a16="http://schemas.microsoft.com/office/drawing/2014/main" id="{CE1E0905-ACBF-4542-8B06-11603C7874B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EC5A320-054F-41D0-99A0-FB164AAA7193}" type="slidenum">
              <a:rPr lang="en-US" altLang="en-US" smtClean="0"/>
              <a:pPr>
                <a:spcBef>
                  <a:spcPct val="0"/>
                </a:spcBef>
              </a:pPr>
              <a:t>69</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zervirano mjesto slike slajda 1">
            <a:extLst>
              <a:ext uri="{FF2B5EF4-FFF2-40B4-BE49-F238E27FC236}">
                <a16:creationId xmlns:a16="http://schemas.microsoft.com/office/drawing/2014/main" id="{8623FC53-FAC6-48D4-A0D6-7B87833185A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Rezervirano mjesto bilježaka 2">
            <a:extLst>
              <a:ext uri="{FF2B5EF4-FFF2-40B4-BE49-F238E27FC236}">
                <a16:creationId xmlns:a16="http://schemas.microsoft.com/office/drawing/2014/main" id="{2DD13199-352D-4F60-B799-27F88862B681}"/>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p>
            <a:pPr marL="0" marR="0" lvl="0" indent="0" algn="just" defTabSz="457200" rtl="0" eaLnBrk="0" fontAlgn="base" latinLnBrk="0" hangingPunct="0">
              <a:lnSpc>
                <a:spcPct val="100000"/>
              </a:lnSpc>
              <a:spcBef>
                <a:spcPct val="30000"/>
              </a:spcBef>
              <a:spcAft>
                <a:spcPct val="0"/>
              </a:spcAft>
              <a:buClrTx/>
              <a:buSzTx/>
              <a:buFontTx/>
              <a:buNone/>
              <a:tabLst/>
              <a:defRPr/>
            </a:pPr>
            <a:r>
              <a:rPr lang="fr-FR" altLang="en-US" dirty="0"/>
              <a:t>Au début du cours, il est important que le formateur insiste sur les conditions et les sauvegardes. Il souhaitera peut-être expliquer pourquoi ces pouvoirs procéduraux, en particulier en matière de preuve électronique, exigent la mise en œuvre effective de conditions et de sauvegardes au stade de l'audience (</a:t>
            </a:r>
            <a:r>
              <a:rPr lang="fr-FR" dirty="0"/>
              <a:t>répercussions sur le respect de la vie </a:t>
            </a:r>
            <a:r>
              <a:rPr lang="fr-FR" altLang="en-US" dirty="0"/>
              <a:t>privée, audiences </a:t>
            </a:r>
            <a:r>
              <a:rPr lang="fr-FR" dirty="0"/>
              <a:t>non contradictoires, etc.</a:t>
            </a:r>
            <a:r>
              <a:rPr lang="fr-FR" altLang="en-US" dirty="0"/>
              <a:t>). Il faut néanmoins trouver un équilibre entre les intérêts des services répressifs et le respect des droits fondamentaux.</a:t>
            </a:r>
          </a:p>
          <a:p>
            <a:pPr algn="just">
              <a:defRPr/>
            </a:pPr>
            <a:endParaRPr lang="en-US" altLang="en-US" dirty="0"/>
          </a:p>
          <a:p>
            <a:pPr>
              <a:defRPr/>
            </a:pPr>
            <a:r>
              <a:rPr lang="fr-FR" altLang="en-US" dirty="0"/>
              <a:t>Quoique les sauvegardes procédurales puissent varier d'une juridiction ou d'un système juridique à l'autre, la diapositive énumère plusieurs points importants :</a:t>
            </a:r>
          </a:p>
          <a:p>
            <a:pPr marL="171450" indent="-171450">
              <a:buFont typeface="Arial" panose="020B0604020202020204" pitchFamily="34" charset="0"/>
              <a:buChar char="•"/>
              <a:defRPr/>
            </a:pPr>
            <a:r>
              <a:rPr lang="en-US" altLang="en-US" b="1" dirty="0"/>
              <a:t>Principe </a:t>
            </a:r>
            <a:r>
              <a:rPr lang="fr-FR" altLang="sr-Latn-RS" b="1" dirty="0"/>
              <a:t>de la </a:t>
            </a:r>
            <a:r>
              <a:rPr lang="fr-FR" altLang="sr-Latn-RS" b="1" dirty="0">
                <a:solidFill>
                  <a:srgbClr val="FF0000"/>
                </a:solidFill>
              </a:rPr>
              <a:t>proportionnalité </a:t>
            </a:r>
            <a:r>
              <a:rPr lang="en-US" altLang="en-US" dirty="0"/>
              <a:t>– </a:t>
            </a:r>
            <a:r>
              <a:rPr lang="fr-FR" altLang="en-US" dirty="0"/>
              <a:t>concernant la tenue de l'audience, les participants ne doivent pas perdre de vue le principe de proportionnalité, soit l'équilibre entre des valeurs concurrentes, qui peut inclure </a:t>
            </a:r>
            <a:r>
              <a:rPr lang="fr-FR" dirty="0"/>
              <a:t>la limitation des injonctions de produire e</a:t>
            </a:r>
            <a:r>
              <a:rPr lang="fr-FR" altLang="en-US" dirty="0"/>
              <a:t>t d</a:t>
            </a:r>
            <a:r>
              <a:rPr lang="fr-FR" dirty="0"/>
              <a:t>es exigences de </a:t>
            </a:r>
            <a:r>
              <a:rPr lang="fr-FR" dirty="0" err="1"/>
              <a:t>raisonnabilité</a:t>
            </a:r>
            <a:r>
              <a:rPr lang="fr-FR" dirty="0"/>
              <a:t> applicables aux perquisitions et saisies</a:t>
            </a:r>
            <a:r>
              <a:rPr lang="fr-FR" altLang="en-US" dirty="0"/>
              <a:t>. Les questions posées pendant la procédure d'audience peuvent contribuer à respecter ce principe.</a:t>
            </a:r>
            <a:r>
              <a:rPr lang="en-US" altLang="en-US" dirty="0"/>
              <a:t>  </a:t>
            </a:r>
          </a:p>
          <a:p>
            <a:pPr marL="171450" indent="-171450">
              <a:buFont typeface="Arial" panose="020B0604020202020204" pitchFamily="34" charset="0"/>
              <a:buChar char="•"/>
              <a:defRPr/>
            </a:pPr>
            <a:r>
              <a:rPr lang="en-US" altLang="en-US" b="1" dirty="0"/>
              <a:t>Droits des tiers – </a:t>
            </a:r>
            <a:r>
              <a:rPr lang="fr-FR" altLang="en-US" dirty="0"/>
              <a:t>des tiers non concernés par l'enquête peuvent être affectés par l'exercice des pouvoirs procéduraux demandé. Il est important, dans le cadre de la procédure d'audience, de veiller à ce que l'impact sur les droits des tiers soit pris en compte </a:t>
            </a:r>
            <a:r>
              <a:rPr lang="fr-FR" dirty="0"/>
              <a:t>de manière appropriée</a:t>
            </a:r>
            <a:r>
              <a:rPr lang="fr-FR" altLang="en-US" dirty="0"/>
              <a:t>. </a:t>
            </a:r>
            <a:endParaRPr lang="en-US" altLang="en-US" dirty="0"/>
          </a:p>
          <a:p>
            <a:pPr marL="171450" indent="-171450">
              <a:buFont typeface="Arial" panose="020B0604020202020204" pitchFamily="34" charset="0"/>
              <a:buChar char="•"/>
              <a:defRPr/>
            </a:pPr>
            <a:r>
              <a:rPr lang="fr-FR" altLang="sr-Latn-RS" b="1" dirty="0"/>
              <a:t>Exigence de </a:t>
            </a:r>
            <a:r>
              <a:rPr lang="fr-FR" altLang="sr-Latn-RS" b="1" dirty="0">
                <a:solidFill>
                  <a:srgbClr val="FF0000"/>
                </a:solidFill>
              </a:rPr>
              <a:t>motifs</a:t>
            </a:r>
            <a:r>
              <a:rPr lang="en-US" altLang="en-US" b="1" dirty="0"/>
              <a:t> – </a:t>
            </a:r>
            <a:r>
              <a:rPr lang="fr-FR" altLang="en-US" dirty="0"/>
              <a:t>il s'agit là d'une exigence importante au titre de l'article 15 de la Convention de Budapest. Il importe donc d'expliquer les</a:t>
            </a:r>
            <a:r>
              <a:rPr lang="fr-FR" dirty="0"/>
              <a:t> raisons juridiques et </a:t>
            </a:r>
            <a:r>
              <a:rPr lang="fr-FR" altLang="en-US" dirty="0"/>
              <a:t>les</a:t>
            </a:r>
            <a:r>
              <a:rPr lang="fr-FR" dirty="0"/>
              <a:t> raisons factuelles </a:t>
            </a:r>
            <a:r>
              <a:rPr lang="fr-FR" altLang="en-US" dirty="0"/>
              <a:t>qui accompagnent l'exercice des pouvoirs demandés</a:t>
            </a:r>
            <a:r>
              <a:rPr lang="fr-FR" dirty="0"/>
              <a:t> </a:t>
            </a:r>
            <a:r>
              <a:rPr lang="fr-FR" altLang="en-US" dirty="0"/>
              <a:t>pendant la procédure d'audience. </a:t>
            </a:r>
          </a:p>
          <a:p>
            <a:pPr marL="171450" indent="-171450">
              <a:buFont typeface="Arial" panose="020B0604020202020204" pitchFamily="34" charset="0"/>
              <a:buChar char="•"/>
              <a:defRPr/>
            </a:pPr>
            <a:r>
              <a:rPr lang="en-US" altLang="en-US" b="1" dirty="0"/>
              <a:t>Limitation </a:t>
            </a:r>
            <a:r>
              <a:rPr lang="fr-FR" altLang="sr-Latn-RS" b="1" dirty="0"/>
              <a:t>du</a:t>
            </a:r>
            <a:r>
              <a:rPr lang="fr-FR" altLang="sr-Latn-RS" dirty="0"/>
              <a:t> </a:t>
            </a:r>
            <a:r>
              <a:rPr lang="fr-FR" altLang="sr-Latn-RS" b="1" dirty="0">
                <a:solidFill>
                  <a:srgbClr val="FF0000"/>
                </a:solidFill>
              </a:rPr>
              <a:t>champ d'application</a:t>
            </a:r>
            <a:r>
              <a:rPr lang="en-US" altLang="en-US" b="1" dirty="0"/>
              <a:t> – </a:t>
            </a:r>
            <a:r>
              <a:rPr lang="fr-FR" altLang="en-US" dirty="0"/>
              <a:t>au stade de l'audience, il est important d'établir le champ d'application de la demande et de veiller à ce qu'il ne soit pas illimité en termes de données/systèmes informatiques, de durée du pouvoir recherché, etc.</a:t>
            </a:r>
            <a:endParaRPr lang="hr-HR" altLang="en-US" dirty="0"/>
          </a:p>
        </p:txBody>
      </p:sp>
      <p:sp>
        <p:nvSpPr>
          <p:cNvPr id="16388" name="Rezervirano mjesto broja slajda 3">
            <a:extLst>
              <a:ext uri="{FF2B5EF4-FFF2-40B4-BE49-F238E27FC236}">
                <a16:creationId xmlns:a16="http://schemas.microsoft.com/office/drawing/2014/main" id="{AFB89BE5-E6A6-4BC8-8F0E-2D2BBE9CDAF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C75E4DF-935E-475B-A8B7-76156680450F}" type="slidenum">
              <a:rPr lang="en-US" altLang="en-US" smtClean="0"/>
              <a:pPr>
                <a:spcBef>
                  <a:spcPct val="0"/>
                </a:spcBef>
              </a:pPr>
              <a:t>7</a:t>
            </a:fld>
            <a:endParaRPr lang="en-US"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zervirano mjesto slike slajda 1">
            <a:extLst>
              <a:ext uri="{FF2B5EF4-FFF2-40B4-BE49-F238E27FC236}">
                <a16:creationId xmlns:a16="http://schemas.microsoft.com/office/drawing/2014/main" id="{9BC2BD36-1D53-49D7-BF8D-FCB56DF87A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Rezervirano mjesto bilježaka 2">
            <a:extLst>
              <a:ext uri="{FF2B5EF4-FFF2-40B4-BE49-F238E27FC236}">
                <a16:creationId xmlns:a16="http://schemas.microsoft.com/office/drawing/2014/main" id="{1DCAD093-FC16-4EDA-82B6-64B565BEC8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dirty="0"/>
              <a:t>La diapositive illustre le concept de rapport dans le cas pratique, en donnant des exemples de ce qu'une autorité compétente peut prévoir comme mesures de protection de la vie privée dans une ordonnance de protection des données informatiques de la succursale d'</a:t>
            </a:r>
            <a:r>
              <a:rPr lang="fr-FR" altLang="en-US" dirty="0" err="1"/>
              <a:t>Ostland</a:t>
            </a:r>
            <a:r>
              <a:rPr lang="fr-FR" altLang="en-US" dirty="0"/>
              <a:t>, comme dans le cas pratique proposé dans l'exercice. </a:t>
            </a:r>
            <a:endParaRPr lang="hr-HR" altLang="en-US" dirty="0"/>
          </a:p>
        </p:txBody>
      </p:sp>
      <p:sp>
        <p:nvSpPr>
          <p:cNvPr id="143364" name="Rezervirano mjesto broja slajda 3">
            <a:extLst>
              <a:ext uri="{FF2B5EF4-FFF2-40B4-BE49-F238E27FC236}">
                <a16:creationId xmlns:a16="http://schemas.microsoft.com/office/drawing/2014/main" id="{8E427118-6368-41EE-BA9D-057DA357B7D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FD80C1E-E5C5-4CF4-A645-0243A5E19D0D}" type="slidenum">
              <a:rPr lang="en-US" altLang="en-US" smtClean="0"/>
              <a:pPr>
                <a:spcBef>
                  <a:spcPct val="0"/>
                </a:spcBef>
              </a:pPr>
              <a:t>70</a:t>
            </a:fld>
            <a:endParaRPr lang="en-US" altLang="en-US"/>
          </a:p>
        </p:txBody>
      </p:sp>
    </p:spTree>
    <p:extLst>
      <p:ext uri="{BB962C8B-B14F-4D97-AF65-F5344CB8AC3E}">
        <p14:creationId xmlns:p14="http://schemas.microsoft.com/office/powerpoint/2010/main" val="142033545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zervirano mjesto slike slajda 1">
            <a:extLst>
              <a:ext uri="{FF2B5EF4-FFF2-40B4-BE49-F238E27FC236}">
                <a16:creationId xmlns:a16="http://schemas.microsoft.com/office/drawing/2014/main" id="{9BC2BD36-1D53-49D7-BF8D-FCB56DF87A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Rezervirano mjesto bilježaka 2">
            <a:extLst>
              <a:ext uri="{FF2B5EF4-FFF2-40B4-BE49-F238E27FC236}">
                <a16:creationId xmlns:a16="http://schemas.microsoft.com/office/drawing/2014/main" id="{1DCAD093-FC16-4EDA-82B6-64B565BEC8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dirty="0"/>
              <a:t>Demander à l’exécuteur du pouvoir de faire rapport au magistrat qui a accueilli la demande est une exigence essentielle pour assurer la mise en œuvre des sauvegardes. L'ordonnance peut prévoir les deux périodicités et préciser le contenu des rapports à soumettre au magistrat. </a:t>
            </a:r>
          </a:p>
        </p:txBody>
      </p:sp>
      <p:sp>
        <p:nvSpPr>
          <p:cNvPr id="143364" name="Rezervirano mjesto broja slajda 3">
            <a:extLst>
              <a:ext uri="{FF2B5EF4-FFF2-40B4-BE49-F238E27FC236}">
                <a16:creationId xmlns:a16="http://schemas.microsoft.com/office/drawing/2014/main" id="{8E427118-6368-41EE-BA9D-057DA357B7D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FD80C1E-E5C5-4CF4-A645-0243A5E19D0D}" type="slidenum">
              <a:rPr lang="en-US" altLang="en-US" smtClean="0"/>
              <a:pPr>
                <a:spcBef>
                  <a:spcPct val="0"/>
                </a:spcBef>
              </a:pPr>
              <a:t>71</a:t>
            </a:fld>
            <a:endParaRPr lang="en-US"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zervirano mjesto slike slajda 1">
            <a:extLst>
              <a:ext uri="{FF2B5EF4-FFF2-40B4-BE49-F238E27FC236}">
                <a16:creationId xmlns:a16="http://schemas.microsoft.com/office/drawing/2014/main" id="{9BC2BD36-1D53-49D7-BF8D-FCB56DF87A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Rezervirano mjesto bilježaka 2">
            <a:extLst>
              <a:ext uri="{FF2B5EF4-FFF2-40B4-BE49-F238E27FC236}">
                <a16:creationId xmlns:a16="http://schemas.microsoft.com/office/drawing/2014/main" id="{1DCAD093-FC16-4EDA-82B6-64B565BEC8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dirty="0"/>
              <a:t>La diapositive illustre le concept de rapport dans le cas pratique, en donnant des exemples de ce qu'une autorité compétente peut demander aux organismes d'application de la loi.</a:t>
            </a:r>
            <a:endParaRPr lang="hr-HR" altLang="en-US" dirty="0"/>
          </a:p>
        </p:txBody>
      </p:sp>
      <p:sp>
        <p:nvSpPr>
          <p:cNvPr id="143364" name="Rezervirano mjesto broja slajda 3">
            <a:extLst>
              <a:ext uri="{FF2B5EF4-FFF2-40B4-BE49-F238E27FC236}">
                <a16:creationId xmlns:a16="http://schemas.microsoft.com/office/drawing/2014/main" id="{8E427118-6368-41EE-BA9D-057DA357B7D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FD80C1E-E5C5-4CF4-A645-0243A5E19D0D}" type="slidenum">
              <a:rPr lang="en-US" altLang="en-US" smtClean="0"/>
              <a:pPr>
                <a:spcBef>
                  <a:spcPct val="0"/>
                </a:spcBef>
              </a:pPr>
              <a:t>72</a:t>
            </a:fld>
            <a:endParaRPr lang="en-US" altLang="en-US"/>
          </a:p>
        </p:txBody>
      </p:sp>
    </p:spTree>
    <p:extLst>
      <p:ext uri="{BB962C8B-B14F-4D97-AF65-F5344CB8AC3E}">
        <p14:creationId xmlns:p14="http://schemas.microsoft.com/office/powerpoint/2010/main" val="4527608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zervirano mjesto slike slajda 1">
            <a:extLst>
              <a:ext uri="{FF2B5EF4-FFF2-40B4-BE49-F238E27FC236}">
                <a16:creationId xmlns:a16="http://schemas.microsoft.com/office/drawing/2014/main" id="{D258D305-22F8-4034-B660-90A2BCF3BD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Rezervirano mjesto bilježaka 2">
            <a:extLst>
              <a:ext uri="{FF2B5EF4-FFF2-40B4-BE49-F238E27FC236}">
                <a16:creationId xmlns:a16="http://schemas.microsoft.com/office/drawing/2014/main" id="{55AE385F-D000-403B-9020-E3DC7E3660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145412" name="Rezervirano mjesto broja slajda 3">
            <a:extLst>
              <a:ext uri="{FF2B5EF4-FFF2-40B4-BE49-F238E27FC236}">
                <a16:creationId xmlns:a16="http://schemas.microsoft.com/office/drawing/2014/main" id="{4291AEA9-7D39-4C18-911E-C54E20D6F8E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DA40A35-2F0F-4A34-851D-EC05D63C9D20}" type="slidenum">
              <a:rPr lang="en-US" altLang="en-US" smtClean="0"/>
              <a:pPr>
                <a:spcBef>
                  <a:spcPct val="0"/>
                </a:spcBef>
              </a:pPr>
              <a:t>73</a:t>
            </a:fld>
            <a:endParaRPr lang="en-US"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zervirano mjesto slike slajda 1">
            <a:extLst>
              <a:ext uri="{FF2B5EF4-FFF2-40B4-BE49-F238E27FC236}">
                <a16:creationId xmlns:a16="http://schemas.microsoft.com/office/drawing/2014/main" id="{FC352E96-F922-43BA-BE14-A1FCAE0671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Rezervirano mjesto bilježaka 2">
            <a:extLst>
              <a:ext uri="{FF2B5EF4-FFF2-40B4-BE49-F238E27FC236}">
                <a16:creationId xmlns:a16="http://schemas.microsoft.com/office/drawing/2014/main" id="{13EE281D-4689-44B4-8405-0612217567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GB" altLang="en-US" dirty="0"/>
              <a:t>Résumé / </a:t>
            </a:r>
            <a:r>
              <a:rPr lang="en-GB" altLang="en-US" dirty="0" err="1"/>
              <a:t>récapitulatif</a:t>
            </a:r>
            <a:endParaRPr lang="en-GB" altLang="en-US" dirty="0"/>
          </a:p>
        </p:txBody>
      </p:sp>
      <p:sp>
        <p:nvSpPr>
          <p:cNvPr id="147460" name="Rezervirano mjesto broja slajda 3">
            <a:extLst>
              <a:ext uri="{FF2B5EF4-FFF2-40B4-BE49-F238E27FC236}">
                <a16:creationId xmlns:a16="http://schemas.microsoft.com/office/drawing/2014/main" id="{53300AB4-862D-407A-9313-DAD2B12AF7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8C512EF-3078-4623-AB5B-0520ED7C5291}" type="slidenum">
              <a:rPr lang="en-US" altLang="en-US" smtClean="0"/>
              <a:pPr>
                <a:spcBef>
                  <a:spcPct val="0"/>
                </a:spcBef>
              </a:pPr>
              <a:t>74</a:t>
            </a:fld>
            <a:endParaRPr lang="en-US"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a:extLst>
              <a:ext uri="{FF2B5EF4-FFF2-40B4-BE49-F238E27FC236}">
                <a16:creationId xmlns:a16="http://schemas.microsoft.com/office/drawing/2014/main" id="{2F05A789-7390-482F-A86D-21B70E01E01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a:extLst>
              <a:ext uri="{FF2B5EF4-FFF2-40B4-BE49-F238E27FC236}">
                <a16:creationId xmlns:a16="http://schemas.microsoft.com/office/drawing/2014/main" id="{E6B73673-282F-4488-B49F-A9BDE346E7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p>
            <a:r>
              <a:rPr lang="fr-FR" altLang="en-US" dirty="0"/>
              <a:t>Le formateur permettra aux participants de poser toutes les questions qu'ils pourraient avoir en rapport avec le cours.</a:t>
            </a:r>
          </a:p>
          <a:p>
            <a:endParaRPr lang="en-GB" altLang="en-US" b="1" dirty="0"/>
          </a:p>
          <a:p>
            <a:r>
              <a:rPr lang="fr-FR" altLang="en-US" b="1" dirty="0"/>
              <a:t>Exercices pratiques </a:t>
            </a:r>
          </a:p>
          <a:p>
            <a:r>
              <a:rPr lang="fr-FR" altLang="en-US" dirty="0"/>
              <a:t>À l'issue de cette session, les participants seront répartis en groupes et se verront remettre la copie d'une demande de perquisition et de saisie et/ou d'injonction de production. Chaque groupe désignera un procureur/officier de police &amp; et </a:t>
            </a:r>
            <a:r>
              <a:rPr lang="fr-FR" altLang="fr-FR" dirty="0"/>
              <a:t>un magistrat</a:t>
            </a:r>
            <a:r>
              <a:rPr lang="fr-FR" altLang="en-US" dirty="0"/>
              <a:t>, et tiendra une audience sur la demande, à la suite de quoi les magistrats rédigeront une ordonnance. </a:t>
            </a:r>
          </a:p>
          <a:p>
            <a:endParaRPr lang="en-GB" altLang="en-US" dirty="0"/>
          </a:p>
          <a:p>
            <a:r>
              <a:rPr lang="fr-FR" altLang="en-US" b="1" dirty="0"/>
              <a:t>Contrôle des connaissances</a:t>
            </a:r>
          </a:p>
          <a:p>
            <a:r>
              <a:rPr lang="fr-FR" altLang="en-US" dirty="0"/>
              <a:t>Le formateur contrôlera leurs connaissances en leur posant des questions pertinentes sur chacun des éléments de la session</a:t>
            </a:r>
            <a:r>
              <a:rPr lang="en-GB" altLang="en-US" dirty="0"/>
              <a:t>.</a:t>
            </a:r>
            <a:endParaRPr lang="en-GB" altLang="sr-Latn-RS" dirty="0"/>
          </a:p>
          <a:p>
            <a:endParaRPr lang="en-GB" altLang="en-US" dirty="0"/>
          </a:p>
          <a:p>
            <a:r>
              <a:rPr lang="en-GB" altLang="en-US" dirty="0"/>
              <a:t> </a:t>
            </a:r>
            <a:endParaRPr lang="en-GB" altLang="sr-Latn-RS" dirty="0"/>
          </a:p>
        </p:txBody>
      </p:sp>
      <p:sp>
        <p:nvSpPr>
          <p:cNvPr id="149508" name="Slide Number Placeholder 3">
            <a:extLst>
              <a:ext uri="{FF2B5EF4-FFF2-40B4-BE49-F238E27FC236}">
                <a16:creationId xmlns:a16="http://schemas.microsoft.com/office/drawing/2014/main" id="{983C7FCC-E7C3-473A-A685-9AF832E847FE}"/>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pPr>
            <a:fld id="{4044C96C-CA9A-45C3-BD4B-20C6E4D4BD65}" type="slidenum">
              <a:rPr lang="en-GB" altLang="sr-Latn-RS"/>
              <a:pPr algn="r" eaLnBrk="1" hangingPunct="1">
                <a:spcBef>
                  <a:spcPct val="0"/>
                </a:spcBef>
              </a:pPr>
              <a:t>75</a:t>
            </a:fld>
            <a:endParaRPr lang="en-GB" altLang="sr-Latn-R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zervirano mjesto slike slajda 1">
            <a:extLst>
              <a:ext uri="{FF2B5EF4-FFF2-40B4-BE49-F238E27FC236}">
                <a16:creationId xmlns:a16="http://schemas.microsoft.com/office/drawing/2014/main" id="{0392EDF5-0FC9-4B37-A699-2AE2E0C9859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zervirano mjesto bilježaka 2">
            <a:extLst>
              <a:ext uri="{FF2B5EF4-FFF2-40B4-BE49-F238E27FC236}">
                <a16:creationId xmlns:a16="http://schemas.microsoft.com/office/drawing/2014/main" id="{5AD55A4E-0D68-41C4-B552-3C32FE65593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fr-FR" altLang="en-US" dirty="0"/>
              <a:t>La deuxième partie couvre toutes les étapes de la procédure d'audience, à savoir la préparation, la présentation de la demande, l'identification des question, la preuve et la formulation des questions. </a:t>
            </a:r>
          </a:p>
          <a:p>
            <a:endParaRPr lang="en-US" altLang="en-US" dirty="0"/>
          </a:p>
        </p:txBody>
      </p:sp>
      <p:sp>
        <p:nvSpPr>
          <p:cNvPr id="18436" name="Rezervirano mjesto broja slajda 3">
            <a:extLst>
              <a:ext uri="{FF2B5EF4-FFF2-40B4-BE49-F238E27FC236}">
                <a16:creationId xmlns:a16="http://schemas.microsoft.com/office/drawing/2014/main" id="{1582D5EA-DA68-4CD3-AB1C-FA6F4049CB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6F37D63-FEDD-4DB7-A7EA-C8AE5D668E7C}" type="slidenum">
              <a:rPr lang="en-US" altLang="en-US" smtClean="0"/>
              <a:pPr>
                <a:spcBef>
                  <a:spcPct val="0"/>
                </a:spcBef>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zervirano mjesto slike slajda 1">
            <a:extLst>
              <a:ext uri="{FF2B5EF4-FFF2-40B4-BE49-F238E27FC236}">
                <a16:creationId xmlns:a16="http://schemas.microsoft.com/office/drawing/2014/main" id="{1074E8C4-891E-4AF2-8D79-F87A4145FF0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Rezervirano mjesto bilježaka 2">
            <a:extLst>
              <a:ext uri="{FF2B5EF4-FFF2-40B4-BE49-F238E27FC236}">
                <a16:creationId xmlns:a16="http://schemas.microsoft.com/office/drawing/2014/main" id="{F4CF9DC8-718E-462D-AE0B-0740EF450DCD}"/>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defRPr/>
            </a:pPr>
            <a:r>
              <a:rPr lang="fr-FR" altLang="en-US" dirty="0"/>
              <a:t>Le formateur rappellera qu'il est important de bien préparer l'examen ou l'audition de la demande–; à défaut, il sera peut-être difficile pour le magistrat de mener efficacement l'audience et de se prononcer sur l'exercice des pouvoirs recherchés. Toutefois, le formateur expliquera bien qu'il n'est pas toujours possible de se préparer aux audiences.</a:t>
            </a:r>
          </a:p>
          <a:p>
            <a:pPr>
              <a:defRPr/>
            </a:pPr>
            <a:endParaRPr lang="en-US" altLang="en-US" dirty="0"/>
          </a:p>
          <a:p>
            <a:pPr>
              <a:defRPr/>
            </a:pPr>
            <a:r>
              <a:rPr lang="fr-FR" altLang="en-US" dirty="0"/>
              <a:t>En particulier, les participants doivent comprendre qu'il est important :</a:t>
            </a:r>
            <a:endParaRPr lang="en-US" altLang="en-US" dirty="0"/>
          </a:p>
          <a:p>
            <a:pPr marL="171450" indent="-171450">
              <a:buFontTx/>
              <a:buChar char="-"/>
              <a:defRPr/>
            </a:pPr>
            <a:r>
              <a:rPr lang="en-US" altLang="en-US" dirty="0" err="1"/>
              <a:t>d'examiner</a:t>
            </a:r>
            <a:r>
              <a:rPr lang="en-US" altLang="en-US" dirty="0"/>
              <a:t> la </a:t>
            </a:r>
            <a:r>
              <a:rPr lang="en-US" altLang="en-US" dirty="0" err="1"/>
              <a:t>demande</a:t>
            </a:r>
            <a:r>
              <a:rPr lang="en-US" altLang="en-US" dirty="0"/>
              <a:t> et </a:t>
            </a:r>
            <a:r>
              <a:rPr lang="en-US" altLang="en-US" dirty="0" err="1"/>
              <a:t>notamment</a:t>
            </a:r>
            <a:r>
              <a:rPr lang="en-US" altLang="en-US" dirty="0"/>
              <a:t> :</a:t>
            </a:r>
          </a:p>
          <a:p>
            <a:pPr marL="628650" lvl="1" indent="-171450">
              <a:buFont typeface="Arial" panose="020B0604020202020204" pitchFamily="34" charset="0"/>
              <a:buChar char="•"/>
              <a:defRPr/>
            </a:pPr>
            <a:r>
              <a:rPr lang="en-US" altLang="en-US" dirty="0"/>
              <a:t>les raisons </a:t>
            </a:r>
            <a:r>
              <a:rPr lang="en-US" altLang="en-US" dirty="0" err="1"/>
              <a:t>factuelles</a:t>
            </a:r>
            <a:endParaRPr lang="en-US" altLang="en-US" dirty="0"/>
          </a:p>
          <a:p>
            <a:pPr marL="628650" lvl="1" indent="-171450">
              <a:buFont typeface="Arial" panose="020B0604020202020204" pitchFamily="34" charset="0"/>
              <a:buChar char="•"/>
              <a:defRPr/>
            </a:pPr>
            <a:r>
              <a:rPr lang="en-US" altLang="en-US" dirty="0"/>
              <a:t>les raisons </a:t>
            </a:r>
            <a:r>
              <a:rPr lang="en-US" altLang="en-US" dirty="0" err="1"/>
              <a:t>juridiques</a:t>
            </a:r>
            <a:endParaRPr lang="en-US" altLang="en-US" dirty="0"/>
          </a:p>
          <a:p>
            <a:pPr marL="628650" lvl="1" indent="-171450">
              <a:buFont typeface="Arial" panose="020B0604020202020204" pitchFamily="34" charset="0"/>
              <a:buChar char="•"/>
              <a:defRPr/>
            </a:pPr>
            <a:r>
              <a:rPr lang="fr-FR" dirty="0"/>
              <a:t>le champ d'application du pouvoir demandé</a:t>
            </a:r>
            <a:endParaRPr lang="en-US" altLang="en-US" dirty="0"/>
          </a:p>
          <a:p>
            <a:pPr marL="628650" lvl="1" indent="-171450">
              <a:buFont typeface="Arial" panose="020B0604020202020204" pitchFamily="34" charset="0"/>
              <a:buChar char="•"/>
              <a:defRPr/>
            </a:pPr>
            <a:r>
              <a:rPr lang="en-US" altLang="en-US" dirty="0"/>
              <a:t>la </a:t>
            </a:r>
            <a:r>
              <a:rPr lang="en-US" altLang="en-US" dirty="0" err="1"/>
              <a:t>durée</a:t>
            </a:r>
            <a:r>
              <a:rPr lang="en-US" altLang="en-US" dirty="0"/>
              <a:t> </a:t>
            </a:r>
            <a:r>
              <a:rPr lang="fr-FR" dirty="0"/>
              <a:t>du pouvoir demandé</a:t>
            </a:r>
            <a:endParaRPr lang="en-US" altLang="en-US" dirty="0"/>
          </a:p>
          <a:p>
            <a:pPr marL="171450" indent="-171450">
              <a:buFontTx/>
              <a:buChar char="-"/>
              <a:defRPr/>
            </a:pPr>
            <a:r>
              <a:rPr lang="en-US" altLang="en-US" dirty="0" err="1"/>
              <a:t>d'examiner</a:t>
            </a:r>
            <a:r>
              <a:rPr lang="en-GB" altLang="sr-Latn-RS" dirty="0"/>
              <a:t> </a:t>
            </a:r>
            <a:r>
              <a:rPr lang="fr-FR" altLang="sr-Latn-RS" dirty="0"/>
              <a:t>les pièces justificatives (qui peuvent appuyer les raisons factuelles indiquées dans la demande</a:t>
            </a:r>
            <a:r>
              <a:rPr lang="en-US" altLang="en-US" dirty="0"/>
              <a:t>)</a:t>
            </a:r>
          </a:p>
          <a:p>
            <a:pPr marL="171450" indent="-171450">
              <a:buFontTx/>
              <a:buChar char="-"/>
              <a:defRPr/>
            </a:pPr>
            <a:r>
              <a:rPr lang="en-US" altLang="en-US" dirty="0" err="1"/>
              <a:t>d'examiner</a:t>
            </a:r>
            <a:r>
              <a:rPr lang="en-US" altLang="en-US" dirty="0"/>
              <a:t> les </a:t>
            </a:r>
            <a:r>
              <a:rPr lang="en-US" altLang="en-US" dirty="0" err="1"/>
              <a:t>lois</a:t>
            </a:r>
            <a:r>
              <a:rPr lang="en-US" altLang="en-US" dirty="0"/>
              <a:t>, </a:t>
            </a:r>
            <a:r>
              <a:rPr lang="fr-FR" altLang="en-US" dirty="0"/>
              <a:t>précédents et autres règlementations en vigueur</a:t>
            </a:r>
            <a:endParaRPr lang="hr-HR" altLang="en-US" dirty="0"/>
          </a:p>
          <a:p>
            <a:pPr>
              <a:defRPr/>
            </a:pPr>
            <a:endParaRPr lang="en-US" altLang="en-US" dirty="0"/>
          </a:p>
        </p:txBody>
      </p:sp>
      <p:sp>
        <p:nvSpPr>
          <p:cNvPr id="20484" name="Rezervirano mjesto broja slajda 3">
            <a:extLst>
              <a:ext uri="{FF2B5EF4-FFF2-40B4-BE49-F238E27FC236}">
                <a16:creationId xmlns:a16="http://schemas.microsoft.com/office/drawing/2014/main" id="{46A7CF32-9B2E-4E03-B87C-F3F38D2DE8A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9315182-EC5D-420A-884B-2B11F19D7BE3}" type="slidenum">
              <a:rPr lang="en-US" altLang="en-US" smtClean="0"/>
              <a:pPr>
                <a:spcBef>
                  <a:spcPct val="0"/>
                </a:spcBef>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92FD78D3-B9A0-47BF-BE23-42C712CE534F}"/>
              </a:ext>
            </a:extLst>
          </p:cNvPr>
          <p:cNvSpPr>
            <a:spLocks noGrp="1"/>
          </p:cNvSpPr>
          <p:nvPr>
            <p:ph type="dt" sz="half" idx="10"/>
          </p:nvPr>
        </p:nvSpPr>
        <p:spPr/>
        <p:txBody>
          <a:bodyPr/>
          <a:lstStyle>
            <a:lvl1pPr>
              <a:defRPr/>
            </a:lvl1pPr>
          </a:lstStyle>
          <a:p>
            <a:pPr>
              <a:defRPr/>
            </a:pPr>
            <a:fld id="{0BD62AA8-36F1-46B0-81A6-BC9F2C4E3168}" type="datetime1">
              <a:rPr lang="en-US"/>
              <a:pPr>
                <a:defRPr/>
              </a:pPr>
              <a:t>5/22/2018</a:t>
            </a:fld>
            <a:endParaRPr lang="en-US" dirty="0"/>
          </a:p>
        </p:txBody>
      </p:sp>
      <p:sp>
        <p:nvSpPr>
          <p:cNvPr id="5" name="Footer Placeholder 4">
            <a:extLst>
              <a:ext uri="{FF2B5EF4-FFF2-40B4-BE49-F238E27FC236}">
                <a16:creationId xmlns:a16="http://schemas.microsoft.com/office/drawing/2014/main" id="{B785D1BC-BC56-428B-AF1C-C96D71E8F67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7ED53FF-5ADE-41D2-BC61-7900792CEFD4}"/>
              </a:ext>
            </a:extLst>
          </p:cNvPr>
          <p:cNvSpPr>
            <a:spLocks noGrp="1"/>
          </p:cNvSpPr>
          <p:nvPr>
            <p:ph type="sldNum" sz="quarter" idx="12"/>
          </p:nvPr>
        </p:nvSpPr>
        <p:spPr/>
        <p:txBody>
          <a:bodyPr/>
          <a:lstStyle>
            <a:lvl1pPr>
              <a:defRPr/>
            </a:lvl1pPr>
          </a:lstStyle>
          <a:p>
            <a:pPr>
              <a:defRPr/>
            </a:pPr>
            <a:fld id="{8572F7FF-C6AE-4969-A928-BCCE9478627B}" type="slidenum">
              <a:rPr lang="en-US" altLang="en-US"/>
              <a:pPr>
                <a:defRPr/>
              </a:pPr>
              <a:t>‹N°›</a:t>
            </a:fld>
            <a:endParaRPr lang="en-US" altLang="en-US" dirty="0"/>
          </a:p>
        </p:txBody>
      </p:sp>
    </p:spTree>
    <p:extLst>
      <p:ext uri="{BB962C8B-B14F-4D97-AF65-F5344CB8AC3E}">
        <p14:creationId xmlns:p14="http://schemas.microsoft.com/office/powerpoint/2010/main" val="1674230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7277B67-404A-4CB7-B31A-AC634A5A6807}"/>
              </a:ext>
            </a:extLst>
          </p:cNvPr>
          <p:cNvSpPr>
            <a:spLocks noGrp="1"/>
          </p:cNvSpPr>
          <p:nvPr>
            <p:ph type="dt" sz="half" idx="10"/>
          </p:nvPr>
        </p:nvSpPr>
        <p:spPr/>
        <p:txBody>
          <a:bodyPr/>
          <a:lstStyle>
            <a:lvl1pPr>
              <a:defRPr/>
            </a:lvl1pPr>
          </a:lstStyle>
          <a:p>
            <a:pPr>
              <a:defRPr/>
            </a:pPr>
            <a:fld id="{34D1BD56-8767-40CD-B6D2-4788F9BE914E}" type="datetime1">
              <a:rPr lang="en-US"/>
              <a:pPr>
                <a:defRPr/>
              </a:pPr>
              <a:t>5/22/2018</a:t>
            </a:fld>
            <a:endParaRPr lang="en-US" dirty="0"/>
          </a:p>
        </p:txBody>
      </p:sp>
      <p:sp>
        <p:nvSpPr>
          <p:cNvPr id="5" name="Footer Placeholder 4">
            <a:extLst>
              <a:ext uri="{FF2B5EF4-FFF2-40B4-BE49-F238E27FC236}">
                <a16:creationId xmlns:a16="http://schemas.microsoft.com/office/drawing/2014/main" id="{ADCEEE87-E442-4687-A745-B8BE55AC09A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0885D98-D947-4AF4-B756-5A3E64E91C3C}"/>
              </a:ext>
            </a:extLst>
          </p:cNvPr>
          <p:cNvSpPr>
            <a:spLocks noGrp="1"/>
          </p:cNvSpPr>
          <p:nvPr>
            <p:ph type="sldNum" sz="quarter" idx="12"/>
          </p:nvPr>
        </p:nvSpPr>
        <p:spPr/>
        <p:txBody>
          <a:bodyPr/>
          <a:lstStyle>
            <a:lvl1pPr>
              <a:defRPr/>
            </a:lvl1pPr>
          </a:lstStyle>
          <a:p>
            <a:pPr>
              <a:defRPr/>
            </a:pPr>
            <a:fld id="{08C83A4B-E3DA-490F-A151-BEEE8218F8E6}" type="slidenum">
              <a:rPr lang="en-US" altLang="en-US"/>
              <a:pPr>
                <a:defRPr/>
              </a:pPr>
              <a:t>‹N°›</a:t>
            </a:fld>
            <a:endParaRPr lang="en-US" altLang="en-US" dirty="0"/>
          </a:p>
        </p:txBody>
      </p:sp>
    </p:spTree>
    <p:extLst>
      <p:ext uri="{BB962C8B-B14F-4D97-AF65-F5344CB8AC3E}">
        <p14:creationId xmlns:p14="http://schemas.microsoft.com/office/powerpoint/2010/main" val="1157148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672C455-AB6F-488F-90B3-368CC4E7E306}"/>
              </a:ext>
            </a:extLst>
          </p:cNvPr>
          <p:cNvSpPr>
            <a:spLocks noGrp="1"/>
          </p:cNvSpPr>
          <p:nvPr>
            <p:ph type="dt" sz="half" idx="10"/>
          </p:nvPr>
        </p:nvSpPr>
        <p:spPr/>
        <p:txBody>
          <a:bodyPr/>
          <a:lstStyle>
            <a:lvl1pPr>
              <a:defRPr/>
            </a:lvl1pPr>
          </a:lstStyle>
          <a:p>
            <a:pPr>
              <a:defRPr/>
            </a:pPr>
            <a:fld id="{8425ACA2-BEA3-4EA0-82C4-AF70A772CB56}" type="datetime1">
              <a:rPr lang="en-US"/>
              <a:pPr>
                <a:defRPr/>
              </a:pPr>
              <a:t>5/22/2018</a:t>
            </a:fld>
            <a:endParaRPr lang="en-US" dirty="0"/>
          </a:p>
        </p:txBody>
      </p:sp>
      <p:sp>
        <p:nvSpPr>
          <p:cNvPr id="5" name="Footer Placeholder 4">
            <a:extLst>
              <a:ext uri="{FF2B5EF4-FFF2-40B4-BE49-F238E27FC236}">
                <a16:creationId xmlns:a16="http://schemas.microsoft.com/office/drawing/2014/main" id="{341DF62D-6636-40D8-B3F9-43F7EE71941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426207B-EA3F-4727-9D42-6BE62ECCA9F6}"/>
              </a:ext>
            </a:extLst>
          </p:cNvPr>
          <p:cNvSpPr>
            <a:spLocks noGrp="1"/>
          </p:cNvSpPr>
          <p:nvPr>
            <p:ph type="sldNum" sz="quarter" idx="12"/>
          </p:nvPr>
        </p:nvSpPr>
        <p:spPr/>
        <p:txBody>
          <a:bodyPr/>
          <a:lstStyle>
            <a:lvl1pPr>
              <a:defRPr/>
            </a:lvl1pPr>
          </a:lstStyle>
          <a:p>
            <a:pPr>
              <a:defRPr/>
            </a:pPr>
            <a:fld id="{4B0AFADC-9A63-4A65-BD12-6A0E0958F6A9}" type="slidenum">
              <a:rPr lang="en-US" altLang="en-US"/>
              <a:pPr>
                <a:defRPr/>
              </a:pPr>
              <a:t>‹N°›</a:t>
            </a:fld>
            <a:endParaRPr lang="en-US" altLang="en-US" dirty="0"/>
          </a:p>
        </p:txBody>
      </p:sp>
    </p:spTree>
    <p:extLst>
      <p:ext uri="{BB962C8B-B14F-4D97-AF65-F5344CB8AC3E}">
        <p14:creationId xmlns:p14="http://schemas.microsoft.com/office/powerpoint/2010/main" val="144787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1D4A635-3ABE-459D-A127-2C1F2255F975}"/>
              </a:ext>
            </a:extLst>
          </p:cNvPr>
          <p:cNvSpPr>
            <a:spLocks noGrp="1"/>
          </p:cNvSpPr>
          <p:nvPr>
            <p:ph type="dt" sz="half" idx="10"/>
          </p:nvPr>
        </p:nvSpPr>
        <p:spPr/>
        <p:txBody>
          <a:bodyPr/>
          <a:lstStyle>
            <a:lvl1pPr>
              <a:defRPr/>
            </a:lvl1pPr>
          </a:lstStyle>
          <a:p>
            <a:pPr>
              <a:defRPr/>
            </a:pPr>
            <a:fld id="{5CF561BB-A6EF-42C5-97D7-B23FE0B02813}" type="datetime1">
              <a:rPr lang="en-US"/>
              <a:pPr>
                <a:defRPr/>
              </a:pPr>
              <a:t>5/22/2018</a:t>
            </a:fld>
            <a:endParaRPr lang="en-US" dirty="0"/>
          </a:p>
        </p:txBody>
      </p:sp>
      <p:sp>
        <p:nvSpPr>
          <p:cNvPr id="5" name="Footer Placeholder 4">
            <a:extLst>
              <a:ext uri="{FF2B5EF4-FFF2-40B4-BE49-F238E27FC236}">
                <a16:creationId xmlns:a16="http://schemas.microsoft.com/office/drawing/2014/main" id="{11E9619B-0ECD-4F7B-A867-B94388B96F3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1D7F7CD-E195-4F55-BBA0-7D82729B2108}"/>
              </a:ext>
            </a:extLst>
          </p:cNvPr>
          <p:cNvSpPr>
            <a:spLocks noGrp="1"/>
          </p:cNvSpPr>
          <p:nvPr>
            <p:ph type="sldNum" sz="quarter" idx="12"/>
          </p:nvPr>
        </p:nvSpPr>
        <p:spPr/>
        <p:txBody>
          <a:bodyPr/>
          <a:lstStyle>
            <a:lvl1pPr>
              <a:defRPr/>
            </a:lvl1pPr>
          </a:lstStyle>
          <a:p>
            <a:pPr>
              <a:defRPr/>
            </a:pPr>
            <a:fld id="{4EC8151A-71E9-4AA9-B1BA-ED3BC9D45C44}" type="slidenum">
              <a:rPr lang="en-US" altLang="en-US"/>
              <a:pPr>
                <a:defRPr/>
              </a:pPr>
              <a:t>‹N°›</a:t>
            </a:fld>
            <a:endParaRPr lang="en-US" altLang="en-US" dirty="0"/>
          </a:p>
        </p:txBody>
      </p:sp>
    </p:spTree>
    <p:extLst>
      <p:ext uri="{BB962C8B-B14F-4D97-AF65-F5344CB8AC3E}">
        <p14:creationId xmlns:p14="http://schemas.microsoft.com/office/powerpoint/2010/main" val="1406092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03C479C-03E3-40E9-908A-F9BF927549EF}"/>
              </a:ext>
            </a:extLst>
          </p:cNvPr>
          <p:cNvSpPr>
            <a:spLocks noGrp="1"/>
          </p:cNvSpPr>
          <p:nvPr>
            <p:ph type="dt" sz="half" idx="10"/>
          </p:nvPr>
        </p:nvSpPr>
        <p:spPr/>
        <p:txBody>
          <a:bodyPr/>
          <a:lstStyle>
            <a:lvl1pPr>
              <a:defRPr/>
            </a:lvl1pPr>
          </a:lstStyle>
          <a:p>
            <a:pPr>
              <a:defRPr/>
            </a:pPr>
            <a:fld id="{3CCEDD93-FCA0-4D7F-A39A-93BAB1FBF5CD}" type="datetime1">
              <a:rPr lang="en-US"/>
              <a:pPr>
                <a:defRPr/>
              </a:pPr>
              <a:t>5/22/2018</a:t>
            </a:fld>
            <a:endParaRPr lang="en-US" dirty="0"/>
          </a:p>
        </p:txBody>
      </p:sp>
      <p:sp>
        <p:nvSpPr>
          <p:cNvPr id="5" name="Footer Placeholder 4">
            <a:extLst>
              <a:ext uri="{FF2B5EF4-FFF2-40B4-BE49-F238E27FC236}">
                <a16:creationId xmlns:a16="http://schemas.microsoft.com/office/drawing/2014/main" id="{8C97F8C3-0A34-4EEA-91D9-91D6DEB3999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4D18691-6F03-4AAC-B645-5EC735623AD6}"/>
              </a:ext>
            </a:extLst>
          </p:cNvPr>
          <p:cNvSpPr>
            <a:spLocks noGrp="1"/>
          </p:cNvSpPr>
          <p:nvPr>
            <p:ph type="sldNum" sz="quarter" idx="12"/>
          </p:nvPr>
        </p:nvSpPr>
        <p:spPr/>
        <p:txBody>
          <a:bodyPr/>
          <a:lstStyle>
            <a:lvl1pPr>
              <a:defRPr/>
            </a:lvl1pPr>
          </a:lstStyle>
          <a:p>
            <a:pPr>
              <a:defRPr/>
            </a:pPr>
            <a:fld id="{7E2A4DF9-4E0B-4965-B186-E356449095CB}" type="slidenum">
              <a:rPr lang="en-US" altLang="en-US"/>
              <a:pPr>
                <a:defRPr/>
              </a:pPr>
              <a:t>‹N°›</a:t>
            </a:fld>
            <a:endParaRPr lang="en-US" altLang="en-US" dirty="0"/>
          </a:p>
        </p:txBody>
      </p:sp>
    </p:spTree>
    <p:extLst>
      <p:ext uri="{BB962C8B-B14F-4D97-AF65-F5344CB8AC3E}">
        <p14:creationId xmlns:p14="http://schemas.microsoft.com/office/powerpoint/2010/main" val="1989861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BEB0BFA7-3D8E-4E9D-8C07-22D30E076A6A}"/>
              </a:ext>
            </a:extLst>
          </p:cNvPr>
          <p:cNvSpPr>
            <a:spLocks noGrp="1"/>
          </p:cNvSpPr>
          <p:nvPr>
            <p:ph type="dt" sz="half" idx="10"/>
          </p:nvPr>
        </p:nvSpPr>
        <p:spPr/>
        <p:txBody>
          <a:bodyPr/>
          <a:lstStyle>
            <a:lvl1pPr>
              <a:defRPr/>
            </a:lvl1pPr>
          </a:lstStyle>
          <a:p>
            <a:pPr>
              <a:defRPr/>
            </a:pPr>
            <a:fld id="{369C6848-DEB4-4B15-B7AB-4420EB3AD701}" type="datetime1">
              <a:rPr lang="en-US"/>
              <a:pPr>
                <a:defRPr/>
              </a:pPr>
              <a:t>5/22/2018</a:t>
            </a:fld>
            <a:endParaRPr lang="en-US" dirty="0"/>
          </a:p>
        </p:txBody>
      </p:sp>
      <p:sp>
        <p:nvSpPr>
          <p:cNvPr id="6" name="Footer Placeholder 4">
            <a:extLst>
              <a:ext uri="{FF2B5EF4-FFF2-40B4-BE49-F238E27FC236}">
                <a16:creationId xmlns:a16="http://schemas.microsoft.com/office/drawing/2014/main" id="{2471EBD3-7C6E-4457-992A-C7EB88F15E4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0D78BF9-50E5-4262-8317-4CF77A7BA7B4}"/>
              </a:ext>
            </a:extLst>
          </p:cNvPr>
          <p:cNvSpPr>
            <a:spLocks noGrp="1"/>
          </p:cNvSpPr>
          <p:nvPr>
            <p:ph type="sldNum" sz="quarter" idx="12"/>
          </p:nvPr>
        </p:nvSpPr>
        <p:spPr/>
        <p:txBody>
          <a:bodyPr/>
          <a:lstStyle>
            <a:lvl1pPr>
              <a:defRPr/>
            </a:lvl1pPr>
          </a:lstStyle>
          <a:p>
            <a:pPr>
              <a:defRPr/>
            </a:pPr>
            <a:fld id="{52212C74-BDAB-4899-83B1-B8BC45F41A62}" type="slidenum">
              <a:rPr lang="en-US" altLang="en-US"/>
              <a:pPr>
                <a:defRPr/>
              </a:pPr>
              <a:t>‹N°›</a:t>
            </a:fld>
            <a:endParaRPr lang="en-US" altLang="en-US" dirty="0"/>
          </a:p>
        </p:txBody>
      </p:sp>
    </p:spTree>
    <p:extLst>
      <p:ext uri="{BB962C8B-B14F-4D97-AF65-F5344CB8AC3E}">
        <p14:creationId xmlns:p14="http://schemas.microsoft.com/office/powerpoint/2010/main" val="3753762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8AC45043-7262-4A0F-82DB-E7A7697F217B}"/>
              </a:ext>
            </a:extLst>
          </p:cNvPr>
          <p:cNvSpPr>
            <a:spLocks noGrp="1"/>
          </p:cNvSpPr>
          <p:nvPr>
            <p:ph type="dt" sz="half" idx="10"/>
          </p:nvPr>
        </p:nvSpPr>
        <p:spPr/>
        <p:txBody>
          <a:bodyPr/>
          <a:lstStyle>
            <a:lvl1pPr>
              <a:defRPr/>
            </a:lvl1pPr>
          </a:lstStyle>
          <a:p>
            <a:pPr>
              <a:defRPr/>
            </a:pPr>
            <a:fld id="{31DDB70E-532C-42B3-AE58-204891BE47F4}" type="datetime1">
              <a:rPr lang="en-US"/>
              <a:pPr>
                <a:defRPr/>
              </a:pPr>
              <a:t>5/22/2018</a:t>
            </a:fld>
            <a:endParaRPr lang="en-US" dirty="0"/>
          </a:p>
        </p:txBody>
      </p:sp>
      <p:sp>
        <p:nvSpPr>
          <p:cNvPr id="8" name="Footer Placeholder 4">
            <a:extLst>
              <a:ext uri="{FF2B5EF4-FFF2-40B4-BE49-F238E27FC236}">
                <a16:creationId xmlns:a16="http://schemas.microsoft.com/office/drawing/2014/main" id="{ECEDBC51-B098-41A6-9293-013C5BC1BC0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74919C0-4222-4896-9403-5440DA5436D7}"/>
              </a:ext>
            </a:extLst>
          </p:cNvPr>
          <p:cNvSpPr>
            <a:spLocks noGrp="1"/>
          </p:cNvSpPr>
          <p:nvPr>
            <p:ph type="sldNum" sz="quarter" idx="12"/>
          </p:nvPr>
        </p:nvSpPr>
        <p:spPr/>
        <p:txBody>
          <a:bodyPr/>
          <a:lstStyle>
            <a:lvl1pPr>
              <a:defRPr/>
            </a:lvl1pPr>
          </a:lstStyle>
          <a:p>
            <a:pPr>
              <a:defRPr/>
            </a:pPr>
            <a:fld id="{451734B2-746A-4391-8C2F-B3B5E293F657}" type="slidenum">
              <a:rPr lang="en-US" altLang="en-US"/>
              <a:pPr>
                <a:defRPr/>
              </a:pPr>
              <a:t>‹N°›</a:t>
            </a:fld>
            <a:endParaRPr lang="en-US" altLang="en-US" dirty="0"/>
          </a:p>
        </p:txBody>
      </p:sp>
    </p:spTree>
    <p:extLst>
      <p:ext uri="{BB962C8B-B14F-4D97-AF65-F5344CB8AC3E}">
        <p14:creationId xmlns:p14="http://schemas.microsoft.com/office/powerpoint/2010/main" val="641389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16C30ADC-1F3E-4C37-8D6B-664A35F61DDD}"/>
              </a:ext>
            </a:extLst>
          </p:cNvPr>
          <p:cNvSpPr>
            <a:spLocks noGrp="1"/>
          </p:cNvSpPr>
          <p:nvPr>
            <p:ph type="dt" sz="half" idx="10"/>
          </p:nvPr>
        </p:nvSpPr>
        <p:spPr/>
        <p:txBody>
          <a:bodyPr/>
          <a:lstStyle>
            <a:lvl1pPr>
              <a:defRPr/>
            </a:lvl1pPr>
          </a:lstStyle>
          <a:p>
            <a:pPr>
              <a:defRPr/>
            </a:pPr>
            <a:fld id="{FBB3A02A-912D-4632-A2DE-C7EF7036B1BC}" type="datetime1">
              <a:rPr lang="en-US"/>
              <a:pPr>
                <a:defRPr/>
              </a:pPr>
              <a:t>5/22/2018</a:t>
            </a:fld>
            <a:endParaRPr lang="en-US" dirty="0"/>
          </a:p>
        </p:txBody>
      </p:sp>
      <p:sp>
        <p:nvSpPr>
          <p:cNvPr id="4" name="Footer Placeholder 4">
            <a:extLst>
              <a:ext uri="{FF2B5EF4-FFF2-40B4-BE49-F238E27FC236}">
                <a16:creationId xmlns:a16="http://schemas.microsoft.com/office/drawing/2014/main" id="{61284CCA-0A0F-4674-9AC0-7DA688E56CD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959D571-F4EB-47F1-8DF1-A2B3CE7C4EE0}"/>
              </a:ext>
            </a:extLst>
          </p:cNvPr>
          <p:cNvSpPr>
            <a:spLocks noGrp="1"/>
          </p:cNvSpPr>
          <p:nvPr>
            <p:ph type="sldNum" sz="quarter" idx="12"/>
          </p:nvPr>
        </p:nvSpPr>
        <p:spPr/>
        <p:txBody>
          <a:bodyPr/>
          <a:lstStyle>
            <a:lvl1pPr>
              <a:defRPr/>
            </a:lvl1pPr>
          </a:lstStyle>
          <a:p>
            <a:pPr>
              <a:defRPr/>
            </a:pPr>
            <a:fld id="{AA5AA0DA-E476-4DBA-AF14-8A0AAE566F96}" type="slidenum">
              <a:rPr lang="en-US" altLang="en-US"/>
              <a:pPr>
                <a:defRPr/>
              </a:pPr>
              <a:t>‹N°›</a:t>
            </a:fld>
            <a:endParaRPr lang="en-US" altLang="en-US" dirty="0"/>
          </a:p>
        </p:txBody>
      </p:sp>
    </p:spTree>
    <p:extLst>
      <p:ext uri="{BB962C8B-B14F-4D97-AF65-F5344CB8AC3E}">
        <p14:creationId xmlns:p14="http://schemas.microsoft.com/office/powerpoint/2010/main" val="690753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471E85D-3448-463A-AA31-A0A06A33F128}"/>
              </a:ext>
            </a:extLst>
          </p:cNvPr>
          <p:cNvSpPr>
            <a:spLocks noGrp="1"/>
          </p:cNvSpPr>
          <p:nvPr>
            <p:ph type="dt" sz="half" idx="10"/>
          </p:nvPr>
        </p:nvSpPr>
        <p:spPr/>
        <p:txBody>
          <a:bodyPr/>
          <a:lstStyle>
            <a:lvl1pPr>
              <a:defRPr/>
            </a:lvl1pPr>
          </a:lstStyle>
          <a:p>
            <a:pPr>
              <a:defRPr/>
            </a:pPr>
            <a:fld id="{F1927DB7-2A22-4592-A529-4F77C079ACE5}" type="datetime1">
              <a:rPr lang="en-US"/>
              <a:pPr>
                <a:defRPr/>
              </a:pPr>
              <a:t>5/22/2018</a:t>
            </a:fld>
            <a:endParaRPr lang="en-US" dirty="0"/>
          </a:p>
        </p:txBody>
      </p:sp>
      <p:sp>
        <p:nvSpPr>
          <p:cNvPr id="3" name="Footer Placeholder 4">
            <a:extLst>
              <a:ext uri="{FF2B5EF4-FFF2-40B4-BE49-F238E27FC236}">
                <a16:creationId xmlns:a16="http://schemas.microsoft.com/office/drawing/2014/main" id="{C959DFD4-1140-4553-A915-C26A80CB0ED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31045DE-ED37-45F7-81EF-F323E44620DD}"/>
              </a:ext>
            </a:extLst>
          </p:cNvPr>
          <p:cNvSpPr>
            <a:spLocks noGrp="1"/>
          </p:cNvSpPr>
          <p:nvPr>
            <p:ph type="sldNum" sz="quarter" idx="12"/>
          </p:nvPr>
        </p:nvSpPr>
        <p:spPr/>
        <p:txBody>
          <a:bodyPr/>
          <a:lstStyle>
            <a:lvl1pPr>
              <a:defRPr/>
            </a:lvl1pPr>
          </a:lstStyle>
          <a:p>
            <a:pPr>
              <a:defRPr/>
            </a:pPr>
            <a:fld id="{AEE62416-EB6E-4930-B3CE-7F2C57931690}" type="slidenum">
              <a:rPr lang="en-US" altLang="en-US"/>
              <a:pPr>
                <a:defRPr/>
              </a:pPr>
              <a:t>‹N°›</a:t>
            </a:fld>
            <a:endParaRPr lang="en-US" altLang="en-US" dirty="0"/>
          </a:p>
        </p:txBody>
      </p:sp>
    </p:spTree>
    <p:extLst>
      <p:ext uri="{BB962C8B-B14F-4D97-AF65-F5344CB8AC3E}">
        <p14:creationId xmlns:p14="http://schemas.microsoft.com/office/powerpoint/2010/main" val="3365117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D821B1FB-8EB9-42A0-A21A-45DAB7F59B96}"/>
              </a:ext>
            </a:extLst>
          </p:cNvPr>
          <p:cNvSpPr>
            <a:spLocks noGrp="1"/>
          </p:cNvSpPr>
          <p:nvPr>
            <p:ph type="dt" sz="half" idx="10"/>
          </p:nvPr>
        </p:nvSpPr>
        <p:spPr/>
        <p:txBody>
          <a:bodyPr/>
          <a:lstStyle>
            <a:lvl1pPr>
              <a:defRPr/>
            </a:lvl1pPr>
          </a:lstStyle>
          <a:p>
            <a:pPr>
              <a:defRPr/>
            </a:pPr>
            <a:fld id="{47225B63-572B-4C87-B459-3FDE860F3A59}" type="datetime1">
              <a:rPr lang="en-US"/>
              <a:pPr>
                <a:defRPr/>
              </a:pPr>
              <a:t>5/22/2018</a:t>
            </a:fld>
            <a:endParaRPr lang="en-US" dirty="0"/>
          </a:p>
        </p:txBody>
      </p:sp>
      <p:sp>
        <p:nvSpPr>
          <p:cNvPr id="6" name="Footer Placeholder 4">
            <a:extLst>
              <a:ext uri="{FF2B5EF4-FFF2-40B4-BE49-F238E27FC236}">
                <a16:creationId xmlns:a16="http://schemas.microsoft.com/office/drawing/2014/main" id="{0FDC8428-34A6-4817-A0E3-32B4423F0A2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02CE1AC-97A0-4803-998F-2E5214FDACA2}"/>
              </a:ext>
            </a:extLst>
          </p:cNvPr>
          <p:cNvSpPr>
            <a:spLocks noGrp="1"/>
          </p:cNvSpPr>
          <p:nvPr>
            <p:ph type="sldNum" sz="quarter" idx="12"/>
          </p:nvPr>
        </p:nvSpPr>
        <p:spPr/>
        <p:txBody>
          <a:bodyPr/>
          <a:lstStyle>
            <a:lvl1pPr>
              <a:defRPr/>
            </a:lvl1pPr>
          </a:lstStyle>
          <a:p>
            <a:pPr>
              <a:defRPr/>
            </a:pPr>
            <a:fld id="{2ABFAB61-E147-482B-A951-2D5E7B8C3541}" type="slidenum">
              <a:rPr lang="en-US" altLang="en-US"/>
              <a:pPr>
                <a:defRPr/>
              </a:pPr>
              <a:t>‹N°›</a:t>
            </a:fld>
            <a:endParaRPr lang="en-US" altLang="en-US" dirty="0"/>
          </a:p>
        </p:txBody>
      </p:sp>
    </p:spTree>
    <p:extLst>
      <p:ext uri="{BB962C8B-B14F-4D97-AF65-F5344CB8AC3E}">
        <p14:creationId xmlns:p14="http://schemas.microsoft.com/office/powerpoint/2010/main" val="1403059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4E302809-F3A6-4ACF-BAF0-ABFEFB238A6F}"/>
              </a:ext>
            </a:extLst>
          </p:cNvPr>
          <p:cNvSpPr>
            <a:spLocks noGrp="1"/>
          </p:cNvSpPr>
          <p:nvPr>
            <p:ph type="dt" sz="half" idx="10"/>
          </p:nvPr>
        </p:nvSpPr>
        <p:spPr/>
        <p:txBody>
          <a:bodyPr/>
          <a:lstStyle>
            <a:lvl1pPr>
              <a:defRPr/>
            </a:lvl1pPr>
          </a:lstStyle>
          <a:p>
            <a:pPr>
              <a:defRPr/>
            </a:pPr>
            <a:fld id="{2E5522FC-838C-487F-A3E0-75DEE776C912}" type="datetime1">
              <a:rPr lang="en-US"/>
              <a:pPr>
                <a:defRPr/>
              </a:pPr>
              <a:t>5/22/2018</a:t>
            </a:fld>
            <a:endParaRPr lang="en-US" dirty="0"/>
          </a:p>
        </p:txBody>
      </p:sp>
      <p:sp>
        <p:nvSpPr>
          <p:cNvPr id="6" name="Footer Placeholder 4">
            <a:extLst>
              <a:ext uri="{FF2B5EF4-FFF2-40B4-BE49-F238E27FC236}">
                <a16:creationId xmlns:a16="http://schemas.microsoft.com/office/drawing/2014/main" id="{335AF917-45C8-48C2-9F34-1C467465479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8E5CD2A-E945-4824-B8CD-9FEF971B23A5}"/>
              </a:ext>
            </a:extLst>
          </p:cNvPr>
          <p:cNvSpPr>
            <a:spLocks noGrp="1"/>
          </p:cNvSpPr>
          <p:nvPr>
            <p:ph type="sldNum" sz="quarter" idx="12"/>
          </p:nvPr>
        </p:nvSpPr>
        <p:spPr/>
        <p:txBody>
          <a:bodyPr/>
          <a:lstStyle>
            <a:lvl1pPr>
              <a:defRPr/>
            </a:lvl1pPr>
          </a:lstStyle>
          <a:p>
            <a:pPr>
              <a:defRPr/>
            </a:pPr>
            <a:fld id="{C0DD342D-76C8-456B-8365-A27406E26DAF}" type="slidenum">
              <a:rPr lang="en-US" altLang="en-US"/>
              <a:pPr>
                <a:defRPr/>
              </a:pPr>
              <a:t>‹N°›</a:t>
            </a:fld>
            <a:endParaRPr lang="en-US" altLang="en-US" dirty="0"/>
          </a:p>
        </p:txBody>
      </p:sp>
    </p:spTree>
    <p:extLst>
      <p:ext uri="{BB962C8B-B14F-4D97-AF65-F5344CB8AC3E}">
        <p14:creationId xmlns:p14="http://schemas.microsoft.com/office/powerpoint/2010/main" val="4209293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27578D8-7CBB-4373-B6AD-C9EECBCDE89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sr-Latn-RS"/>
              <a:t>Click to edit Master title style</a:t>
            </a:r>
            <a:endParaRPr lang="en-US" altLang="sr-Latn-RS"/>
          </a:p>
        </p:txBody>
      </p:sp>
      <p:sp>
        <p:nvSpPr>
          <p:cNvPr id="1027" name="Text Placeholder 2">
            <a:extLst>
              <a:ext uri="{FF2B5EF4-FFF2-40B4-BE49-F238E27FC236}">
                <a16:creationId xmlns:a16="http://schemas.microsoft.com/office/drawing/2014/main" id="{0F9718D5-3DAF-4E1C-B8D9-AB90675923FF}"/>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sr-Latn-RS"/>
              <a:t>Click to edit Master text styles</a:t>
            </a:r>
          </a:p>
          <a:p>
            <a:pPr lvl="1"/>
            <a:r>
              <a:rPr lang="en-GB" altLang="sr-Latn-RS"/>
              <a:t>Second level</a:t>
            </a:r>
          </a:p>
          <a:p>
            <a:pPr lvl="2"/>
            <a:r>
              <a:rPr lang="en-GB" altLang="sr-Latn-RS"/>
              <a:t>Third level</a:t>
            </a:r>
          </a:p>
          <a:p>
            <a:pPr lvl="3"/>
            <a:r>
              <a:rPr lang="en-GB" altLang="sr-Latn-RS"/>
              <a:t>Fourth level</a:t>
            </a:r>
          </a:p>
          <a:p>
            <a:pPr lvl="4"/>
            <a:r>
              <a:rPr lang="en-GB" altLang="sr-Latn-RS"/>
              <a:t>Fifth level</a:t>
            </a:r>
            <a:endParaRPr lang="en-US" altLang="sr-Latn-RS"/>
          </a:p>
        </p:txBody>
      </p:sp>
      <p:sp>
        <p:nvSpPr>
          <p:cNvPr id="4" name="Date Placeholder 3">
            <a:extLst>
              <a:ext uri="{FF2B5EF4-FFF2-40B4-BE49-F238E27FC236}">
                <a16:creationId xmlns:a16="http://schemas.microsoft.com/office/drawing/2014/main" id="{EBD89A4F-D8A8-463A-BED8-2EB665539FD0}"/>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ea typeface="ＭＳ Ｐゴシック" panose="020B0600070205080204" pitchFamily="34" charset="-128"/>
                <a:cs typeface="Arial" pitchFamily="34" charset="0"/>
              </a:defRPr>
            </a:lvl1pPr>
          </a:lstStyle>
          <a:p>
            <a:pPr>
              <a:defRPr/>
            </a:pPr>
            <a:fld id="{0DDD3E7A-3585-41FD-B792-934ACD2103CC}" type="datetime1">
              <a:rPr lang="en-US"/>
              <a:pPr>
                <a:defRPr/>
              </a:pPr>
              <a:t>5/22/2018</a:t>
            </a:fld>
            <a:endParaRPr lang="en-US" dirty="0"/>
          </a:p>
        </p:txBody>
      </p:sp>
      <p:sp>
        <p:nvSpPr>
          <p:cNvPr id="5" name="Footer Placeholder 4">
            <a:extLst>
              <a:ext uri="{FF2B5EF4-FFF2-40B4-BE49-F238E27FC236}">
                <a16:creationId xmlns:a16="http://schemas.microsoft.com/office/drawing/2014/main" id="{A0501D7B-30F5-4633-A8F7-1BB4739002E5}"/>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A8731F56-39C8-4587-A718-6F8FC1D74EC9}"/>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Arial" panose="020B0604020202020204" pitchFamily="34" charset="0"/>
              </a:defRPr>
            </a:lvl1pPr>
          </a:lstStyle>
          <a:p>
            <a:pPr>
              <a:defRPr/>
            </a:pPr>
            <a:fld id="{79875673-4E5A-46A3-8448-C2EAACB44550}" type="slidenum">
              <a:rPr lang="en-US" altLang="en-US"/>
              <a:pPr>
                <a:defRPr/>
              </a:pPr>
              <a:t>‹N°›</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ＭＳ Ｐゴシック" pitchFamily="34" charset="-128"/>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ＭＳ Ｐゴシック" pitchFamily="34" charset="-128"/>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ＭＳ Ｐゴシック" pitchFamily="34" charset="-128"/>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ＭＳ Ｐゴシック"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cfo@fba.co.atl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hyperlink" Target="http://www.clker.com/clipart-10842.html" TargetMode="External"/><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D40A5B1E-0979-4FCC-8BCF-F2BF1F1A73ED}"/>
              </a:ext>
            </a:extLst>
          </p:cNvPr>
          <p:cNvSpPr>
            <a:spLocks noGrp="1"/>
          </p:cNvSpPr>
          <p:nvPr>
            <p:ph type="ctrTitle"/>
          </p:nvPr>
        </p:nvSpPr>
        <p:spPr/>
        <p:txBody>
          <a:bodyPr/>
          <a:lstStyle/>
          <a:p>
            <a:pPr eaLnBrk="1" hangingPunct="1"/>
            <a:r>
              <a:rPr lang="fr-FR" dirty="0"/>
              <a:t>Cybercriminalité – Formation avancée pour les juges et les procureurs</a:t>
            </a:r>
            <a:endParaRPr lang="en-US" altLang="sr-Latn-RS" dirty="0"/>
          </a:p>
        </p:txBody>
      </p:sp>
      <p:sp>
        <p:nvSpPr>
          <p:cNvPr id="3075" name="Subtitle 2">
            <a:extLst>
              <a:ext uri="{FF2B5EF4-FFF2-40B4-BE49-F238E27FC236}">
                <a16:creationId xmlns:a16="http://schemas.microsoft.com/office/drawing/2014/main" id="{60DE146B-DAC8-4937-9F74-B2621E4C155C}"/>
              </a:ext>
            </a:extLst>
          </p:cNvPr>
          <p:cNvSpPr>
            <a:spLocks noGrp="1"/>
          </p:cNvSpPr>
          <p:nvPr>
            <p:ph type="subTitle" idx="1"/>
          </p:nvPr>
        </p:nvSpPr>
        <p:spPr/>
        <p:txBody>
          <a:bodyPr/>
          <a:lstStyle/>
          <a:p>
            <a:pPr eaLnBrk="1" hangingPunct="1"/>
            <a:r>
              <a:rPr lang="en-US" altLang="sr-Latn-RS" dirty="0">
                <a:solidFill>
                  <a:srgbClr val="898989"/>
                </a:solidFill>
              </a:rPr>
              <a:t>Sessions </a:t>
            </a:r>
            <a:r>
              <a:rPr lang="en-US" altLang="sr-Latn-RS" dirty="0" err="1">
                <a:solidFill>
                  <a:srgbClr val="898989"/>
                </a:solidFill>
              </a:rPr>
              <a:t>x.x.x</a:t>
            </a:r>
            <a:r>
              <a:rPr lang="en-US" altLang="sr-Latn-RS" dirty="0">
                <a:solidFill>
                  <a:srgbClr val="898989"/>
                </a:solidFill>
              </a:rPr>
              <a:t> et </a:t>
            </a:r>
            <a:r>
              <a:rPr lang="en-US" altLang="sr-Latn-RS" dirty="0" err="1">
                <a:solidFill>
                  <a:srgbClr val="898989"/>
                </a:solidFill>
              </a:rPr>
              <a:t>x.x.x</a:t>
            </a:r>
            <a:endParaRPr lang="en-US" altLang="sr-Latn-RS" dirty="0">
              <a:solidFill>
                <a:srgbClr val="898989"/>
              </a:solidFill>
            </a:endParaRPr>
          </a:p>
          <a:p>
            <a:pPr eaLnBrk="1" hangingPunct="1"/>
            <a:r>
              <a:rPr lang="en-US" altLang="sr-Latn-RS" dirty="0">
                <a:solidFill>
                  <a:srgbClr val="898989"/>
                </a:solidFill>
              </a:rPr>
              <a:t>Audience suite à </a:t>
            </a:r>
            <a:r>
              <a:rPr lang="en-US" altLang="sr-Latn-RS" dirty="0" err="1">
                <a:solidFill>
                  <a:srgbClr val="898989"/>
                </a:solidFill>
              </a:rPr>
              <a:t>une</a:t>
            </a:r>
            <a:r>
              <a:rPr lang="en-US" altLang="sr-Latn-RS" dirty="0">
                <a:solidFill>
                  <a:srgbClr val="898989"/>
                </a:solidFill>
              </a:rPr>
              <a:t> </a:t>
            </a:r>
            <a:r>
              <a:rPr lang="en-US" altLang="sr-Latn-RS" dirty="0" err="1">
                <a:solidFill>
                  <a:srgbClr val="898989"/>
                </a:solidFill>
              </a:rPr>
              <a:t>demande</a:t>
            </a:r>
            <a:r>
              <a:rPr lang="en-US" altLang="sr-Latn-RS" dirty="0">
                <a:solidFill>
                  <a:srgbClr val="898989"/>
                </a:solidFill>
              </a:rPr>
              <a:t> </a:t>
            </a:r>
            <a:r>
              <a:rPr lang="fr-FR" altLang="sr-Latn-RS" dirty="0">
                <a:solidFill>
                  <a:srgbClr val="898989"/>
                </a:solidFill>
              </a:rPr>
              <a:t>et rédaction des ordonnances</a:t>
            </a:r>
          </a:p>
        </p:txBody>
      </p:sp>
      <p:pic>
        <p:nvPicPr>
          <p:cNvPr id="3076" name="Picture 4">
            <a:extLst>
              <a:ext uri="{FF2B5EF4-FFF2-40B4-BE49-F238E27FC236}">
                <a16:creationId xmlns:a16="http://schemas.microsoft.com/office/drawing/2014/main" id="{3E3CAD3E-063C-4FE2-BB8A-659526BAF3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5063" y="400050"/>
            <a:ext cx="4332287" cy="86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7" name="Slide Number Placeholder 1">
            <a:extLst>
              <a:ext uri="{FF2B5EF4-FFF2-40B4-BE49-F238E27FC236}">
                <a16:creationId xmlns:a16="http://schemas.microsoft.com/office/drawing/2014/main" id="{2242A452-299C-4A03-B1EB-CDFD50AB93A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fr-FR" sz="1200">
                <a:solidFill>
                  <a:srgbClr val="898989"/>
                </a:solidFill>
              </a:rPr>
              <a:t>!</a:t>
            </a:r>
            <a:fld id="{67B2DDAE-72FF-490D-BA26-01F339E2BADA}" type="slidenum">
              <a:rPr lang="en-US" altLang="fr-FR" sz="1200" smtClean="0">
                <a:solidFill>
                  <a:srgbClr val="898989"/>
                </a:solidFill>
              </a:rPr>
              <a:pPr>
                <a:spcBef>
                  <a:spcPct val="0"/>
                </a:spcBef>
                <a:buFontTx/>
                <a:buNone/>
              </a:pPr>
              <a:t>1</a:t>
            </a:fld>
            <a:endParaRPr lang="en-US" altLang="fr-FR" sz="1200">
              <a:solidFill>
                <a:srgbClr val="89898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Image result for lawyer clipart">
            <a:extLst>
              <a:ext uri="{FF2B5EF4-FFF2-40B4-BE49-F238E27FC236}">
                <a16:creationId xmlns:a16="http://schemas.microsoft.com/office/drawing/2014/main" id="{547001AF-EC9E-44A1-B981-B2F63F0E65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4913" y="0"/>
            <a:ext cx="31369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3">
            <a:extLst>
              <a:ext uri="{FF2B5EF4-FFF2-40B4-BE49-F238E27FC236}">
                <a16:creationId xmlns:a16="http://schemas.microsoft.com/office/drawing/2014/main" id="{63D14460-2B88-4E39-A3F6-E479FA72BD7C}"/>
              </a:ext>
            </a:extLst>
          </p:cNvPr>
          <p:cNvSpPr txBox="1">
            <a:spLocks/>
          </p:cNvSpPr>
          <p:nvPr/>
        </p:nvSpPr>
        <p:spPr bwMode="auto">
          <a:xfrm>
            <a:off x="350838" y="1724025"/>
            <a:ext cx="7966075"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r>
              <a:rPr lang="fr-FR" altLang="sr-Latn-RS" sz="2800" dirty="0"/>
              <a:t>La personne soumet la demande écrite ou verbale doit avoir la possibilité d'être pleinement entendue</a:t>
            </a:r>
          </a:p>
          <a:p>
            <a:pPr algn="just" eaLnBrk="1" hangingPunct="1"/>
            <a:r>
              <a:rPr lang="en-GB" altLang="sr-Latn-RS" sz="2800" dirty="0"/>
              <a:t>La </a:t>
            </a:r>
            <a:r>
              <a:rPr lang="en-GB" altLang="sr-Latn-RS" sz="2800" dirty="0" err="1"/>
              <a:t>demande</a:t>
            </a:r>
            <a:r>
              <a:rPr lang="en-GB" altLang="sr-Latn-RS" sz="2800" dirty="0"/>
              <a:t> </a:t>
            </a:r>
            <a:r>
              <a:rPr lang="en-GB" altLang="sr-Latn-RS" sz="2800" dirty="0" err="1"/>
              <a:t>doit</a:t>
            </a:r>
            <a:r>
              <a:rPr lang="en-GB" altLang="sr-Latn-RS" sz="2800" dirty="0"/>
              <a:t> : </a:t>
            </a:r>
          </a:p>
          <a:p>
            <a:pPr lvl="1" algn="just" eaLnBrk="1" hangingPunct="1"/>
            <a:r>
              <a:rPr lang="fr-FR" altLang="sr-Latn-RS" dirty="0"/>
              <a:t>préciser le </a:t>
            </a:r>
            <a:r>
              <a:rPr lang="fr-FR" altLang="sr-Latn-RS" b="1" dirty="0">
                <a:solidFill>
                  <a:srgbClr val="FF0000"/>
                </a:solidFill>
              </a:rPr>
              <a:t>titre</a:t>
            </a:r>
            <a:r>
              <a:rPr lang="fr-FR" altLang="sr-Latn-RS" dirty="0"/>
              <a:t> &amp; l'</a:t>
            </a:r>
            <a:r>
              <a:rPr lang="fr-FR" altLang="sr-Latn-RS" b="1" dirty="0">
                <a:solidFill>
                  <a:srgbClr val="FF0000"/>
                </a:solidFill>
              </a:rPr>
              <a:t>agence</a:t>
            </a:r>
            <a:r>
              <a:rPr lang="fr-FR" altLang="sr-Latn-RS" dirty="0"/>
              <a:t> du demandeur</a:t>
            </a:r>
          </a:p>
          <a:p>
            <a:pPr lvl="1" algn="just" eaLnBrk="1" hangingPunct="1"/>
            <a:r>
              <a:rPr lang="fr-FR" altLang="sr-Latn-RS" dirty="0"/>
              <a:t>identifier le </a:t>
            </a:r>
            <a:r>
              <a:rPr lang="fr-FR" altLang="sr-Latn-RS" b="1" dirty="0">
                <a:solidFill>
                  <a:srgbClr val="FF0000"/>
                </a:solidFill>
              </a:rPr>
              <a:t>pouvoir procédural </a:t>
            </a:r>
            <a:r>
              <a:rPr lang="fr-FR" altLang="sr-Latn-RS" dirty="0"/>
              <a:t>demandé</a:t>
            </a:r>
          </a:p>
          <a:p>
            <a:pPr lvl="1" algn="just" eaLnBrk="1" hangingPunct="1"/>
            <a:r>
              <a:rPr lang="fr-FR" altLang="sr-Latn-RS" dirty="0"/>
              <a:t>résumer les </a:t>
            </a:r>
            <a:r>
              <a:rPr lang="fr-FR" altLang="sr-Latn-RS" b="1" dirty="0">
                <a:solidFill>
                  <a:srgbClr val="FF0000"/>
                </a:solidFill>
              </a:rPr>
              <a:t>faits </a:t>
            </a:r>
            <a:r>
              <a:rPr lang="fr-FR" altLang="sr-Latn-RS" dirty="0"/>
              <a:t>pertinents</a:t>
            </a:r>
          </a:p>
          <a:p>
            <a:pPr lvl="1" algn="just" eaLnBrk="1" hangingPunct="1"/>
            <a:r>
              <a:rPr lang="fr-FR" altLang="sr-Latn-RS" dirty="0"/>
              <a:t>identifier les </a:t>
            </a:r>
            <a:r>
              <a:rPr lang="fr-FR" altLang="sr-Latn-RS" b="1" dirty="0">
                <a:solidFill>
                  <a:srgbClr val="FF0000"/>
                </a:solidFill>
              </a:rPr>
              <a:t>lois </a:t>
            </a:r>
            <a:r>
              <a:rPr lang="fr-FR" altLang="sr-Latn-RS" dirty="0"/>
              <a:t>pertinentes</a:t>
            </a:r>
            <a:endParaRPr lang="en-GB" altLang="sr-Latn-RS" b="1" dirty="0">
              <a:solidFill>
                <a:srgbClr val="FF0000"/>
              </a:solidFill>
            </a:endParaRPr>
          </a:p>
          <a:p>
            <a:pPr lvl="1" algn="just" eaLnBrk="1" hangingPunct="1"/>
            <a:r>
              <a:rPr lang="fr-FR" altLang="sr-Latn-RS" dirty="0"/>
              <a:t>expliquer les </a:t>
            </a:r>
            <a:r>
              <a:rPr lang="fr-FR" altLang="sr-Latn-RS" b="1" dirty="0">
                <a:solidFill>
                  <a:srgbClr val="FF0000"/>
                </a:solidFill>
              </a:rPr>
              <a:t>raisons </a:t>
            </a:r>
            <a:r>
              <a:rPr lang="fr-FR" altLang="sr-Latn-RS" dirty="0"/>
              <a:t>des</a:t>
            </a:r>
            <a:r>
              <a:rPr lang="fr-FR" altLang="sr-Latn-RS" b="1" dirty="0">
                <a:solidFill>
                  <a:srgbClr val="FF0000"/>
                </a:solidFill>
              </a:rPr>
              <a:t> </a:t>
            </a:r>
            <a:r>
              <a:rPr lang="fr-FR" altLang="sr-Latn-RS" dirty="0"/>
              <a:t>mesures demandées</a:t>
            </a:r>
          </a:p>
          <a:p>
            <a:pPr lvl="1" algn="just" eaLnBrk="1" hangingPunct="1"/>
            <a:r>
              <a:rPr lang="fr-FR" altLang="sr-Latn-RS" dirty="0"/>
              <a:t>développer les </a:t>
            </a:r>
            <a:r>
              <a:rPr lang="fr-FR" altLang="sr-Latn-RS" b="1" dirty="0">
                <a:solidFill>
                  <a:srgbClr val="FF0000"/>
                </a:solidFill>
              </a:rPr>
              <a:t>conditions &amp; sauvegardes</a:t>
            </a:r>
            <a:endParaRPr lang="en-GB" altLang="sr-Latn-RS" dirty="0"/>
          </a:p>
        </p:txBody>
      </p:sp>
      <p:sp>
        <p:nvSpPr>
          <p:cNvPr id="21508" name="Title 2">
            <a:extLst>
              <a:ext uri="{FF2B5EF4-FFF2-40B4-BE49-F238E27FC236}">
                <a16:creationId xmlns:a16="http://schemas.microsoft.com/office/drawing/2014/main" id="{64FE6ADC-A59E-4496-9F5F-CC7E3B61F7A3}"/>
              </a:ext>
            </a:extLst>
          </p:cNvPr>
          <p:cNvSpPr>
            <a:spLocks noGrp="1"/>
          </p:cNvSpPr>
          <p:nvPr>
            <p:ph type="title"/>
          </p:nvPr>
        </p:nvSpPr>
        <p:spPr>
          <a:xfrm>
            <a:off x="457200" y="511175"/>
            <a:ext cx="8229600" cy="1143000"/>
          </a:xfrm>
        </p:spPr>
        <p:txBody>
          <a:bodyPr/>
          <a:lstStyle/>
          <a:p>
            <a:r>
              <a:rPr lang="en-US" altLang="en-US" b="1" dirty="0" err="1"/>
              <a:t>Présentation</a:t>
            </a:r>
            <a:endParaRPr lang="en-US" altLang="en-US" b="1" dirty="0"/>
          </a:p>
        </p:txBody>
      </p:sp>
      <p:sp>
        <p:nvSpPr>
          <p:cNvPr id="21509" name="Slide Number Placeholder 1">
            <a:extLst>
              <a:ext uri="{FF2B5EF4-FFF2-40B4-BE49-F238E27FC236}">
                <a16:creationId xmlns:a16="http://schemas.microsoft.com/office/drawing/2014/main" id="{EE89502C-8DFD-4BFD-8EE5-E30448E509D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6A13A4F7-7316-4E57-8F1A-B60EF16BD7EC}" type="slidenum">
              <a:rPr lang="en-US" altLang="en-US" sz="1200" smtClean="0">
                <a:solidFill>
                  <a:srgbClr val="898989"/>
                </a:solidFill>
              </a:rPr>
              <a:pPr>
                <a:spcBef>
                  <a:spcPct val="0"/>
                </a:spcBef>
                <a:buFontTx/>
                <a:buNone/>
              </a:pPr>
              <a:t>10</a:t>
            </a:fld>
            <a:endParaRPr lang="en-US" altLang="en-US" sz="1200">
              <a:solidFill>
                <a:srgbClr val="898989"/>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a:extLst>
              <a:ext uri="{FF2B5EF4-FFF2-40B4-BE49-F238E27FC236}">
                <a16:creationId xmlns:a16="http://schemas.microsoft.com/office/drawing/2014/main" id="{68C990CD-7E43-4D7D-8AA5-FA0E5906D9F5}"/>
              </a:ext>
            </a:extLst>
          </p:cNvPr>
          <p:cNvSpPr txBox="1">
            <a:spLocks/>
          </p:cNvSpPr>
          <p:nvPr/>
        </p:nvSpPr>
        <p:spPr bwMode="auto">
          <a:xfrm>
            <a:off x="350838" y="1724025"/>
            <a:ext cx="7966075"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endParaRPr lang="en-US" altLang="en-US" dirty="0"/>
          </a:p>
          <a:p>
            <a:pPr algn="just" eaLnBrk="1" hangingPunct="1"/>
            <a:r>
              <a:rPr lang="en-US" altLang="en-US" dirty="0"/>
              <a:t>Nom : Carlo Rivas </a:t>
            </a:r>
          </a:p>
          <a:p>
            <a:pPr algn="just" eaLnBrk="1" hangingPunct="1"/>
            <a:endParaRPr lang="en-US" altLang="en-US" dirty="0"/>
          </a:p>
          <a:p>
            <a:pPr algn="just" eaLnBrk="1" hangingPunct="1"/>
            <a:r>
              <a:rPr lang="en-US" altLang="en-US" dirty="0" err="1"/>
              <a:t>Titre</a:t>
            </a:r>
            <a:r>
              <a:rPr lang="en-US" altLang="en-US" dirty="0"/>
              <a:t> : </a:t>
            </a:r>
            <a:r>
              <a:rPr lang="en-US" altLang="en-US" dirty="0" err="1"/>
              <a:t>inspecteur</a:t>
            </a:r>
            <a:r>
              <a:rPr lang="en-US" altLang="en-US" dirty="0"/>
              <a:t> </a:t>
            </a:r>
          </a:p>
          <a:p>
            <a:pPr algn="just" eaLnBrk="1" hangingPunct="1"/>
            <a:endParaRPr lang="en-US" altLang="en-US" dirty="0"/>
          </a:p>
          <a:p>
            <a:pPr algn="just" eaLnBrk="1" hangingPunct="1"/>
            <a:r>
              <a:rPr lang="en-US" altLang="en-US" dirty="0" err="1"/>
              <a:t>Agence</a:t>
            </a:r>
            <a:r>
              <a:rPr lang="en-US" altLang="en-US" dirty="0"/>
              <a:t> : Police </a:t>
            </a:r>
            <a:r>
              <a:rPr lang="en-US" altLang="en-US" dirty="0" err="1"/>
              <a:t>fédérale</a:t>
            </a:r>
            <a:r>
              <a:rPr lang="en-US" altLang="en-US" dirty="0"/>
              <a:t> </a:t>
            </a:r>
            <a:r>
              <a:rPr lang="en-US" altLang="en-US" dirty="0" err="1"/>
              <a:t>d'Ostland</a:t>
            </a:r>
            <a:endParaRPr lang="en-GB" altLang="sr-Latn-RS" dirty="0"/>
          </a:p>
        </p:txBody>
      </p:sp>
      <p:sp>
        <p:nvSpPr>
          <p:cNvPr id="23555" name="Title 2">
            <a:extLst>
              <a:ext uri="{FF2B5EF4-FFF2-40B4-BE49-F238E27FC236}">
                <a16:creationId xmlns:a16="http://schemas.microsoft.com/office/drawing/2014/main" id="{630DB340-3446-44E5-8634-EDA2D77C9C6B}"/>
              </a:ext>
            </a:extLst>
          </p:cNvPr>
          <p:cNvSpPr>
            <a:spLocks noGrp="1"/>
          </p:cNvSpPr>
          <p:nvPr>
            <p:ph type="title"/>
          </p:nvPr>
        </p:nvSpPr>
        <p:spPr>
          <a:xfrm>
            <a:off x="457200" y="511175"/>
            <a:ext cx="8229600" cy="1143000"/>
          </a:xfrm>
        </p:spPr>
        <p:txBody>
          <a:bodyPr/>
          <a:lstStyle/>
          <a:p>
            <a:r>
              <a:rPr lang="fr-FR" altLang="en-US" b="1" dirty="0"/>
              <a:t>Cas pratique : identification du demandeur</a:t>
            </a:r>
            <a:endParaRPr lang="en-US" altLang="en-US" b="1" dirty="0"/>
          </a:p>
        </p:txBody>
      </p:sp>
      <p:sp>
        <p:nvSpPr>
          <p:cNvPr id="23556" name="Slide Number Placeholder 1">
            <a:extLst>
              <a:ext uri="{FF2B5EF4-FFF2-40B4-BE49-F238E27FC236}">
                <a16:creationId xmlns:a16="http://schemas.microsoft.com/office/drawing/2014/main" id="{D3A1DC1A-2982-4F39-92E0-27AF484391E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7C01C38E-CE5B-4B62-A133-F010D6761ABB}" type="slidenum">
              <a:rPr lang="en-US" altLang="en-US" sz="1200" smtClean="0">
                <a:solidFill>
                  <a:srgbClr val="898989"/>
                </a:solidFill>
              </a:rPr>
              <a:pPr>
                <a:spcBef>
                  <a:spcPct val="0"/>
                </a:spcBef>
                <a:buFontTx/>
                <a:buNone/>
              </a:pPr>
              <a:t>11</a:t>
            </a:fld>
            <a:endParaRPr lang="en-US" altLang="en-US" sz="1200">
              <a:solidFill>
                <a:srgbClr val="898989"/>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a:extLst>
              <a:ext uri="{FF2B5EF4-FFF2-40B4-BE49-F238E27FC236}">
                <a16:creationId xmlns:a16="http://schemas.microsoft.com/office/drawing/2014/main" id="{4919B63E-24DB-4752-AF82-9E5835EC83B5}"/>
              </a:ext>
            </a:extLst>
          </p:cNvPr>
          <p:cNvSpPr txBox="1">
            <a:spLocks/>
          </p:cNvSpPr>
          <p:nvPr/>
        </p:nvSpPr>
        <p:spPr bwMode="auto">
          <a:xfrm>
            <a:off x="350838" y="1724025"/>
            <a:ext cx="7966075"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endParaRPr lang="en-US" altLang="en-US" dirty="0"/>
          </a:p>
          <a:p>
            <a:pPr algn="just" eaLnBrk="1" hangingPunct="1"/>
            <a:r>
              <a:rPr lang="fr-FR" altLang="en-US" dirty="0"/>
              <a:t>Pouvoir : obtention de données informatiques</a:t>
            </a:r>
            <a:endParaRPr lang="en-US" altLang="en-US" dirty="0"/>
          </a:p>
          <a:p>
            <a:pPr algn="just" eaLnBrk="1" hangingPunct="1"/>
            <a:r>
              <a:rPr lang="fr-FR" altLang="en-US" dirty="0"/>
              <a:t>Droit : </a:t>
            </a:r>
            <a:r>
              <a:rPr lang="fr-FR" altLang="sr-Latn-RS" dirty="0"/>
              <a:t>article [</a:t>
            </a:r>
            <a:r>
              <a:rPr lang="fr-FR" altLang="sr-Latn-RS" i="1" dirty="0"/>
              <a:t>n° de l'article</a:t>
            </a:r>
            <a:r>
              <a:rPr lang="fr-FR" altLang="sr-Latn-RS" dirty="0"/>
              <a:t>] de la [</a:t>
            </a:r>
            <a:r>
              <a:rPr lang="fr-FR" altLang="sr-Latn-RS" i="1" dirty="0"/>
              <a:t>intitulé de la loi procédurale</a:t>
            </a:r>
            <a:r>
              <a:rPr lang="fr-FR" altLang="sr-Latn-RS" dirty="0"/>
              <a:t>] </a:t>
            </a:r>
            <a:r>
              <a:rPr lang="fr-FR" altLang="en-US" dirty="0"/>
              <a:t>sur la perquisition et la saisie de données informatiques</a:t>
            </a:r>
            <a:endParaRPr lang="en-US" altLang="sr-Latn-RS" dirty="0"/>
          </a:p>
          <a:p>
            <a:pPr algn="just" eaLnBrk="1" hangingPunct="1"/>
            <a:endParaRPr lang="en-GB" altLang="sr-Latn-RS" dirty="0"/>
          </a:p>
        </p:txBody>
      </p:sp>
      <p:sp>
        <p:nvSpPr>
          <p:cNvPr id="25603" name="Title 2">
            <a:extLst>
              <a:ext uri="{FF2B5EF4-FFF2-40B4-BE49-F238E27FC236}">
                <a16:creationId xmlns:a16="http://schemas.microsoft.com/office/drawing/2014/main" id="{9D7AFC60-1DEE-421C-9207-230792605400}"/>
              </a:ext>
            </a:extLst>
          </p:cNvPr>
          <p:cNvSpPr>
            <a:spLocks noGrp="1"/>
          </p:cNvSpPr>
          <p:nvPr>
            <p:ph type="title"/>
          </p:nvPr>
        </p:nvSpPr>
        <p:spPr>
          <a:xfrm>
            <a:off x="457200" y="511175"/>
            <a:ext cx="8229600" cy="1143000"/>
          </a:xfrm>
        </p:spPr>
        <p:txBody>
          <a:bodyPr/>
          <a:lstStyle/>
          <a:p>
            <a:r>
              <a:rPr lang="fr-FR" altLang="en-US" b="1" dirty="0"/>
              <a:t>Cas pratique : identification du pouvoir procédural</a:t>
            </a:r>
            <a:endParaRPr lang="en-US" altLang="en-US" b="1" dirty="0"/>
          </a:p>
        </p:txBody>
      </p:sp>
      <p:sp>
        <p:nvSpPr>
          <p:cNvPr id="25604" name="Slide Number Placeholder 1">
            <a:extLst>
              <a:ext uri="{FF2B5EF4-FFF2-40B4-BE49-F238E27FC236}">
                <a16:creationId xmlns:a16="http://schemas.microsoft.com/office/drawing/2014/main" id="{0816D7FF-8A4D-45A9-A972-0178C45859E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4E54887B-3675-46BA-810B-4E3DFBEEAD3B}" type="slidenum">
              <a:rPr lang="en-US" altLang="en-US" sz="1200" smtClean="0">
                <a:solidFill>
                  <a:srgbClr val="898989"/>
                </a:solidFill>
              </a:rPr>
              <a:pPr>
                <a:spcBef>
                  <a:spcPct val="0"/>
                </a:spcBef>
                <a:buFontTx/>
                <a:buNone/>
              </a:pPr>
              <a:t>12</a:t>
            </a:fld>
            <a:endParaRPr lang="en-US" altLang="en-US" sz="1200">
              <a:solidFill>
                <a:srgbClr val="898989"/>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a:extLst>
              <a:ext uri="{FF2B5EF4-FFF2-40B4-BE49-F238E27FC236}">
                <a16:creationId xmlns:a16="http://schemas.microsoft.com/office/drawing/2014/main" id="{4170DE8C-987D-408B-8B31-40FBBA40907A}"/>
              </a:ext>
            </a:extLst>
          </p:cNvPr>
          <p:cNvSpPr txBox="1">
            <a:spLocks/>
          </p:cNvSpPr>
          <p:nvPr/>
        </p:nvSpPr>
        <p:spPr bwMode="auto">
          <a:xfrm>
            <a:off x="350838" y="1724025"/>
            <a:ext cx="7966075"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defRPr/>
            </a:pPr>
            <a:r>
              <a:rPr lang="fr-FR" dirty="0"/>
              <a:t>Des cybercriminels inconnus ont préparé un courriel daté du jeudi 28 septembre 2017 à 17 h 55 qu'ils ont envoyé du compte de messagerie &lt;</a:t>
            </a:r>
            <a:r>
              <a:rPr lang="fr-FR" dirty="0" err="1"/>
              <a:t>otos@ubp.co.nrl</a:t>
            </a:r>
            <a:r>
              <a:rPr lang="fr-FR" dirty="0"/>
              <a:t>&gt; au compte de messagerie </a:t>
            </a:r>
            <a:r>
              <a:rPr lang="fr-FR" u="sng" dirty="0" err="1">
                <a:hlinkClick r:id="rId3"/>
              </a:rPr>
              <a:t>cfo@fba.co.atls</a:t>
            </a:r>
            <a:r>
              <a:rPr lang="fr-FR" u="sng" dirty="0">
                <a:hlinkClick r:id="rId3"/>
              </a:rPr>
              <a:t> </a:t>
            </a:r>
            <a:r>
              <a:rPr lang="en-US" altLang="sr-Latn-RS" dirty="0"/>
              <a:t>…</a:t>
            </a:r>
            <a:endParaRPr lang="en-GB" altLang="sr-Latn-RS" dirty="0"/>
          </a:p>
        </p:txBody>
      </p:sp>
      <p:sp>
        <p:nvSpPr>
          <p:cNvPr id="27651" name="Title 2">
            <a:extLst>
              <a:ext uri="{FF2B5EF4-FFF2-40B4-BE49-F238E27FC236}">
                <a16:creationId xmlns:a16="http://schemas.microsoft.com/office/drawing/2014/main" id="{E2AFE3E5-B655-4D75-AA55-BB45B7214970}"/>
              </a:ext>
            </a:extLst>
          </p:cNvPr>
          <p:cNvSpPr>
            <a:spLocks noGrp="1"/>
          </p:cNvSpPr>
          <p:nvPr>
            <p:ph type="title"/>
          </p:nvPr>
        </p:nvSpPr>
        <p:spPr>
          <a:xfrm>
            <a:off x="457200" y="511175"/>
            <a:ext cx="8229600" cy="1143000"/>
          </a:xfrm>
        </p:spPr>
        <p:txBody>
          <a:bodyPr/>
          <a:lstStyle/>
          <a:p>
            <a:r>
              <a:rPr lang="fr-FR" altLang="en-US" b="1" dirty="0"/>
              <a:t>Cas pratique : résumé des faits</a:t>
            </a:r>
            <a:endParaRPr lang="en-US" altLang="en-US" b="1" dirty="0"/>
          </a:p>
        </p:txBody>
      </p:sp>
      <p:sp>
        <p:nvSpPr>
          <p:cNvPr id="27652" name="Slide Number Placeholder 1">
            <a:extLst>
              <a:ext uri="{FF2B5EF4-FFF2-40B4-BE49-F238E27FC236}">
                <a16:creationId xmlns:a16="http://schemas.microsoft.com/office/drawing/2014/main" id="{3310F679-3964-421C-959E-010BD809518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423798AE-FB0B-4C27-AE6F-1DE047224974}" type="slidenum">
              <a:rPr lang="en-US" altLang="en-US" sz="1200" smtClean="0">
                <a:solidFill>
                  <a:srgbClr val="898989"/>
                </a:solidFill>
              </a:rPr>
              <a:pPr>
                <a:spcBef>
                  <a:spcPct val="0"/>
                </a:spcBef>
                <a:buFontTx/>
                <a:buNone/>
              </a:pPr>
              <a:t>13</a:t>
            </a:fld>
            <a:endParaRPr lang="en-US" altLang="en-US" sz="1200">
              <a:solidFill>
                <a:srgbClr val="898989"/>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images.clipartpanda.com/application-clipart-application-under-review-little-men-reviewing-grunge-stamp-blue-white-background-32338289.jpg">
            <a:extLst>
              <a:ext uri="{FF2B5EF4-FFF2-40B4-BE49-F238E27FC236}">
                <a16:creationId xmlns:a16="http://schemas.microsoft.com/office/drawing/2014/main" id="{67D59A23-F3FF-4C84-A1E1-E6E43B51DD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532" b="9187"/>
          <a:stretch>
            <a:fillRect/>
          </a:stretch>
        </p:blipFill>
        <p:spPr bwMode="auto">
          <a:xfrm>
            <a:off x="6619875" y="5280025"/>
            <a:ext cx="2524125" cy="180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2">
            <a:extLst>
              <a:ext uri="{FF2B5EF4-FFF2-40B4-BE49-F238E27FC236}">
                <a16:creationId xmlns:a16="http://schemas.microsoft.com/office/drawing/2014/main" id="{F3E3AB91-38BE-4D58-9ABD-1B1E5493AF16}"/>
              </a:ext>
            </a:extLst>
          </p:cNvPr>
          <p:cNvSpPr>
            <a:spLocks noGrp="1"/>
          </p:cNvSpPr>
          <p:nvPr>
            <p:ph type="title"/>
          </p:nvPr>
        </p:nvSpPr>
        <p:spPr>
          <a:xfrm>
            <a:off x="350838" y="317500"/>
            <a:ext cx="8229600" cy="1143000"/>
          </a:xfrm>
        </p:spPr>
        <p:txBody>
          <a:bodyPr/>
          <a:lstStyle/>
          <a:p>
            <a:pPr eaLnBrk="1" hangingPunct="1"/>
            <a:r>
              <a:rPr lang="en-GB" altLang="sr-Latn-RS" b="1" dirty="0"/>
              <a:t>Motifs</a:t>
            </a:r>
          </a:p>
        </p:txBody>
      </p:sp>
      <p:sp>
        <p:nvSpPr>
          <p:cNvPr id="29700" name="Rectangle 3">
            <a:extLst>
              <a:ext uri="{FF2B5EF4-FFF2-40B4-BE49-F238E27FC236}">
                <a16:creationId xmlns:a16="http://schemas.microsoft.com/office/drawing/2014/main" id="{88B245E0-B056-472D-B80A-C8A46ED4F808}"/>
              </a:ext>
            </a:extLst>
          </p:cNvPr>
          <p:cNvSpPr txBox="1">
            <a:spLocks/>
          </p:cNvSpPr>
          <p:nvPr/>
        </p:nvSpPr>
        <p:spPr bwMode="auto">
          <a:xfrm>
            <a:off x="350838" y="1301750"/>
            <a:ext cx="8396287"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endParaRPr lang="en-GB" altLang="sr-Latn-RS" sz="3100"/>
          </a:p>
        </p:txBody>
      </p:sp>
      <p:sp>
        <p:nvSpPr>
          <p:cNvPr id="2" name="TextBox 1">
            <a:extLst>
              <a:ext uri="{FF2B5EF4-FFF2-40B4-BE49-F238E27FC236}">
                <a16:creationId xmlns:a16="http://schemas.microsoft.com/office/drawing/2014/main" id="{7BF8F1CB-EED3-4E8A-A425-D510C5940E30}"/>
              </a:ext>
            </a:extLst>
          </p:cNvPr>
          <p:cNvSpPr txBox="1"/>
          <p:nvPr/>
        </p:nvSpPr>
        <p:spPr>
          <a:xfrm>
            <a:off x="350838" y="1460500"/>
            <a:ext cx="8229600" cy="4401205"/>
          </a:xfrm>
          <a:prstGeom prst="rect">
            <a:avLst/>
          </a:prstGeom>
          <a:noFill/>
        </p:spPr>
        <p:txBody>
          <a:bodyPr>
            <a:spAutoFit/>
          </a:bodyPr>
          <a:lstStyle/>
          <a:p>
            <a:pPr marL="457200" indent="-457200" algn="just">
              <a:buFont typeface="Arial" panose="020B0604020202020204" pitchFamily="34" charset="0"/>
              <a:buChar char="•"/>
              <a:defRPr/>
            </a:pPr>
            <a:r>
              <a:rPr lang="fr-FR" altLang="en-US" sz="2800" dirty="0">
                <a:latin typeface="+mj-lt"/>
              </a:rPr>
              <a:t>En vertu de l'article 15, les mesures d'enquête doivent être </a:t>
            </a:r>
            <a:r>
              <a:rPr lang="fr-FR" altLang="en-US" sz="2800" b="1" dirty="0">
                <a:solidFill>
                  <a:srgbClr val="FF0000"/>
                </a:solidFill>
                <a:latin typeface="+mj-lt"/>
              </a:rPr>
              <a:t>fondées sur des motifs </a:t>
            </a:r>
            <a:r>
              <a:rPr lang="fr-FR" altLang="en-US" sz="2800" dirty="0">
                <a:latin typeface="+mj-lt"/>
              </a:rPr>
              <a:t>justifiant l'application des mesures demandés</a:t>
            </a:r>
          </a:p>
          <a:p>
            <a:pPr marL="457200" indent="-457200" algn="just">
              <a:buFont typeface="Arial" panose="020B0604020202020204" pitchFamily="34" charset="0"/>
              <a:buChar char="•"/>
              <a:defRPr/>
            </a:pPr>
            <a:r>
              <a:rPr lang="fr-FR" altLang="en-US" sz="2800" b="1" dirty="0">
                <a:solidFill>
                  <a:srgbClr val="FF0000"/>
                </a:solidFill>
                <a:latin typeface="+mj-lt"/>
              </a:rPr>
              <a:t>Rapport explicatif </a:t>
            </a:r>
            <a:r>
              <a:rPr lang="fr-FR" altLang="en-US" sz="2800" dirty="0">
                <a:latin typeface="+mj-lt"/>
              </a:rPr>
              <a:t>de la Convention de Budapest : « la Convention exige spécifiquement que ces conditions et sauvegardes comprennent... </a:t>
            </a:r>
            <a:r>
              <a:rPr lang="fr-FR" altLang="en-US" sz="2800" b="1" dirty="0">
                <a:solidFill>
                  <a:srgbClr val="FF0000"/>
                </a:solidFill>
                <a:latin typeface="+mj-lt"/>
              </a:rPr>
              <a:t>des motifs justifiant  l'application du pouvoir ou de la procédure</a:t>
            </a:r>
            <a:r>
              <a:rPr lang="fr-FR" altLang="en-US" sz="2800" dirty="0">
                <a:latin typeface="+mj-lt"/>
              </a:rPr>
              <a:t> »</a:t>
            </a:r>
          </a:p>
          <a:p>
            <a:pPr marL="457200" indent="-457200" algn="just">
              <a:buFont typeface="Arial" panose="020B0604020202020204" pitchFamily="34" charset="0"/>
              <a:buChar char="•"/>
              <a:defRPr/>
            </a:pPr>
            <a:r>
              <a:rPr lang="fr-FR" altLang="en-US" sz="2800" dirty="0">
                <a:latin typeface="+mj-lt"/>
              </a:rPr>
              <a:t>Les motifs doivent expliquer </a:t>
            </a:r>
            <a:r>
              <a:rPr lang="fr-FR" altLang="en-US" sz="2800" b="1" dirty="0">
                <a:solidFill>
                  <a:srgbClr val="FF0000"/>
                </a:solidFill>
                <a:latin typeface="+mj-lt"/>
              </a:rPr>
              <a:t>pourquoi la mesure d'enquête est nécessaire</a:t>
            </a:r>
            <a:endParaRPr lang="en-US" altLang="en-US" sz="2800" b="1" dirty="0">
              <a:solidFill>
                <a:srgbClr val="FF0000"/>
              </a:solidFill>
              <a:latin typeface="+mj-lt"/>
            </a:endParaRPr>
          </a:p>
        </p:txBody>
      </p:sp>
      <p:sp>
        <p:nvSpPr>
          <p:cNvPr id="29702" name="Slide Number Placeholder 2">
            <a:extLst>
              <a:ext uri="{FF2B5EF4-FFF2-40B4-BE49-F238E27FC236}">
                <a16:creationId xmlns:a16="http://schemas.microsoft.com/office/drawing/2014/main" id="{4902CAEF-DB46-4BA2-9AA2-EA9DDAC175B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E6A0ECB4-1B42-413B-80C6-480C05945BD6}" type="slidenum">
              <a:rPr lang="en-US" altLang="en-US" sz="1200" smtClean="0">
                <a:solidFill>
                  <a:srgbClr val="898989"/>
                </a:solidFill>
              </a:rPr>
              <a:pPr>
                <a:spcBef>
                  <a:spcPct val="0"/>
                </a:spcBef>
                <a:buFontTx/>
                <a:buNone/>
              </a:pPr>
              <a:t>14</a:t>
            </a:fld>
            <a:endParaRPr lang="en-US" altLang="en-US" sz="1200">
              <a:solidFill>
                <a:srgbClr val="898989"/>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A84A21DD-5597-4AE7-9828-05CEB080F5FF}"/>
              </a:ext>
            </a:extLst>
          </p:cNvPr>
          <p:cNvSpPr>
            <a:spLocks noGrp="1"/>
          </p:cNvSpPr>
          <p:nvPr>
            <p:ph type="title"/>
          </p:nvPr>
        </p:nvSpPr>
        <p:spPr>
          <a:xfrm>
            <a:off x="457200" y="300038"/>
            <a:ext cx="8229600" cy="1143000"/>
          </a:xfrm>
        </p:spPr>
        <p:txBody>
          <a:bodyPr/>
          <a:lstStyle/>
          <a:p>
            <a:r>
              <a:rPr lang="en-US" altLang="en-US" b="1" dirty="0" err="1"/>
              <a:t>Saisie</a:t>
            </a:r>
            <a:r>
              <a:rPr lang="en-US" altLang="en-US" b="1" dirty="0"/>
              <a:t> de </a:t>
            </a:r>
            <a:r>
              <a:rPr lang="en-US" altLang="en-US" b="1" dirty="0" err="1"/>
              <a:t>données</a:t>
            </a:r>
            <a:r>
              <a:rPr lang="en-US" altLang="en-US" b="1" dirty="0"/>
              <a:t> </a:t>
            </a:r>
            <a:r>
              <a:rPr lang="en-US" altLang="en-US" b="1" dirty="0" err="1"/>
              <a:t>stockées</a:t>
            </a:r>
            <a:r>
              <a:rPr lang="en-US" altLang="en-US" b="1" dirty="0"/>
              <a:t> à la </a:t>
            </a:r>
            <a:r>
              <a:rPr lang="en-US" altLang="en-US" b="1" dirty="0" err="1"/>
              <a:t>succursale</a:t>
            </a:r>
            <a:r>
              <a:rPr lang="en-US" altLang="en-US" b="1" dirty="0"/>
              <a:t> </a:t>
            </a:r>
            <a:r>
              <a:rPr lang="en-US" altLang="en-US" b="1" dirty="0" err="1"/>
              <a:t>d'Ostland</a:t>
            </a:r>
            <a:endParaRPr lang="en-US" altLang="en-US" b="1" dirty="0"/>
          </a:p>
        </p:txBody>
      </p:sp>
      <p:sp>
        <p:nvSpPr>
          <p:cNvPr id="80899" name="Content Placeholder 2">
            <a:extLst>
              <a:ext uri="{FF2B5EF4-FFF2-40B4-BE49-F238E27FC236}">
                <a16:creationId xmlns:a16="http://schemas.microsoft.com/office/drawing/2014/main" id="{2E9F4C7D-28D5-49E3-908D-D915B90F892C}"/>
              </a:ext>
            </a:extLst>
          </p:cNvPr>
          <p:cNvSpPr>
            <a:spLocks noGrp="1"/>
          </p:cNvSpPr>
          <p:nvPr>
            <p:ph idx="1"/>
          </p:nvPr>
        </p:nvSpPr>
        <p:spPr>
          <a:xfrm>
            <a:off x="457200" y="1636713"/>
            <a:ext cx="7913688" cy="4525962"/>
          </a:xfrm>
        </p:spPr>
        <p:txBody>
          <a:bodyPr/>
          <a:lstStyle/>
          <a:p>
            <a:pPr marL="0" indent="0" algn="just">
              <a:buFont typeface="Arial" panose="020B0604020202020204" pitchFamily="34" charset="0"/>
              <a:buNone/>
              <a:defRPr/>
            </a:pPr>
            <a:r>
              <a:rPr lang="en-US" altLang="en-US" sz="2650" b="1" dirty="0"/>
              <a:t>Motifs (</a:t>
            </a:r>
            <a:r>
              <a:rPr lang="en-US" altLang="en-US" sz="2650" b="1" dirty="0" err="1"/>
              <a:t>liste</a:t>
            </a:r>
            <a:r>
              <a:rPr lang="en-US" altLang="en-US" sz="2650" b="1" dirty="0"/>
              <a:t> non exhaustive) :</a:t>
            </a:r>
          </a:p>
          <a:p>
            <a:pPr algn="just">
              <a:buFont typeface="Arial" charset="0"/>
              <a:buChar char="•"/>
              <a:defRPr/>
            </a:pPr>
            <a:r>
              <a:rPr lang="fr-FR" altLang="en-US" sz="2650" dirty="0"/>
              <a:t>demande d'entraide reçue d’Atlantis</a:t>
            </a:r>
          </a:p>
          <a:p>
            <a:pPr algn="just">
              <a:buFont typeface="Arial" charset="0"/>
              <a:buChar char="•"/>
              <a:defRPr/>
            </a:pPr>
            <a:r>
              <a:rPr lang="fr-FR" altLang="en-US" sz="2650" dirty="0"/>
              <a:t>commission d'une infraction grave (de type BEC)</a:t>
            </a:r>
          </a:p>
          <a:p>
            <a:pPr algn="just">
              <a:buFont typeface="Arial" charset="0"/>
              <a:buChar char="•"/>
              <a:defRPr/>
            </a:pPr>
            <a:r>
              <a:rPr lang="fr-FR" altLang="en-US" sz="2650" dirty="0"/>
              <a:t>récidive probable des contrevenants</a:t>
            </a:r>
          </a:p>
          <a:p>
            <a:pPr algn="just">
              <a:buFont typeface="Arial" charset="0"/>
              <a:buChar char="•"/>
              <a:defRPr/>
            </a:pPr>
            <a:r>
              <a:rPr lang="fr-FR" altLang="en-US" sz="2650" dirty="0"/>
              <a:t>la succursale d'</a:t>
            </a:r>
            <a:r>
              <a:rPr lang="fr-FR" altLang="en-US" sz="2650" dirty="0" err="1"/>
              <a:t>Ostland</a:t>
            </a:r>
            <a:r>
              <a:rPr lang="fr-FR" altLang="en-US" sz="2650" dirty="0"/>
              <a:t> a des informations sur les souscripteurs, sous forme électronique, qui permettraient d'identifier les titulaires des comptes bancaires</a:t>
            </a:r>
          </a:p>
          <a:p>
            <a:pPr algn="just">
              <a:buFont typeface="Arial" charset="0"/>
              <a:buChar char="•"/>
              <a:defRPr/>
            </a:pPr>
            <a:r>
              <a:rPr lang="fr-FR" altLang="en-US" sz="2650" dirty="0"/>
              <a:t>rendre les codes inaccessibles empêchera les contrevenants d'avoir accès aux produits du crime</a:t>
            </a:r>
          </a:p>
          <a:p>
            <a:pPr algn="just">
              <a:buFont typeface="Arial" charset="0"/>
              <a:buChar char="•"/>
              <a:defRPr/>
            </a:pPr>
            <a:r>
              <a:rPr lang="fr-FR" altLang="en-US" sz="2650" dirty="0"/>
              <a:t>la succursale d'</a:t>
            </a:r>
            <a:r>
              <a:rPr lang="fr-FR" altLang="en-US" sz="2650" dirty="0" err="1"/>
              <a:t>Ostland</a:t>
            </a:r>
            <a:r>
              <a:rPr lang="fr-FR" altLang="en-US" sz="2650" dirty="0"/>
              <a:t> n'a pas les moyens de produire des données – d'où la demande de saisie</a:t>
            </a:r>
          </a:p>
        </p:txBody>
      </p:sp>
      <p:sp>
        <p:nvSpPr>
          <p:cNvPr id="31748" name="Slide Number Placeholder 3">
            <a:extLst>
              <a:ext uri="{FF2B5EF4-FFF2-40B4-BE49-F238E27FC236}">
                <a16:creationId xmlns:a16="http://schemas.microsoft.com/office/drawing/2014/main" id="{D09CB0CC-5CFF-4AFB-9F40-6E7D2018A60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1C001773-CE76-45DA-ACD5-1644DEC09506}" type="slidenum">
              <a:rPr lang="en-US" altLang="en-US" sz="1200" smtClean="0">
                <a:solidFill>
                  <a:srgbClr val="898989"/>
                </a:solidFill>
              </a:rPr>
              <a:pPr>
                <a:spcBef>
                  <a:spcPct val="0"/>
                </a:spcBef>
                <a:buFontTx/>
                <a:buNone/>
              </a:pPr>
              <a:t>15</a:t>
            </a:fld>
            <a:endParaRPr lang="en-US" altLang="en-US" sz="120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0899">
                                            <p:txEl>
                                              <p:pRg st="3" end="3"/>
                                            </p:txEl>
                                          </p:spTgt>
                                        </p:tgtEl>
                                        <p:attrNameLst>
                                          <p:attrName>style.visibility</p:attrName>
                                        </p:attrNameLst>
                                      </p:cBhvr>
                                      <p:to>
                                        <p:strVal val="visible"/>
                                      </p:to>
                                    </p:set>
                                    <p:animEffect transition="in" filter="fade">
                                      <p:cBhvr>
                                        <p:cTn id="7" dur="500"/>
                                        <p:tgtEl>
                                          <p:spTgt spid="80899">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0899">
                                            <p:txEl>
                                              <p:pRg st="4" end="4"/>
                                            </p:txEl>
                                          </p:spTgt>
                                        </p:tgtEl>
                                        <p:attrNameLst>
                                          <p:attrName>style.visibility</p:attrName>
                                        </p:attrNameLst>
                                      </p:cBhvr>
                                      <p:to>
                                        <p:strVal val="visible"/>
                                      </p:to>
                                    </p:set>
                                    <p:animEffect transition="in" filter="fade">
                                      <p:cBhvr>
                                        <p:cTn id="12" dur="500"/>
                                        <p:tgtEl>
                                          <p:spTgt spid="80899">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0899">
                                            <p:txEl>
                                              <p:pRg st="5" end="5"/>
                                            </p:txEl>
                                          </p:spTgt>
                                        </p:tgtEl>
                                        <p:attrNameLst>
                                          <p:attrName>style.visibility</p:attrName>
                                        </p:attrNameLst>
                                      </p:cBhvr>
                                      <p:to>
                                        <p:strVal val="visible"/>
                                      </p:to>
                                    </p:set>
                                    <p:animEffect transition="in" filter="fade">
                                      <p:cBhvr>
                                        <p:cTn id="17" dur="500"/>
                                        <p:tgtEl>
                                          <p:spTgt spid="80899">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0899">
                                            <p:txEl>
                                              <p:pRg st="6" end="6"/>
                                            </p:txEl>
                                          </p:spTgt>
                                        </p:tgtEl>
                                        <p:attrNameLst>
                                          <p:attrName>style.visibility</p:attrName>
                                        </p:attrNameLst>
                                      </p:cBhvr>
                                      <p:to>
                                        <p:strVal val="visible"/>
                                      </p:to>
                                    </p:set>
                                    <p:animEffect transition="in" filter="fade">
                                      <p:cBhvr>
                                        <p:cTn id="22" dur="500"/>
                                        <p:tgtEl>
                                          <p:spTgt spid="8089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0899">
                                            <p:txEl>
                                              <p:pRg st="1" end="1"/>
                                            </p:txEl>
                                          </p:spTgt>
                                        </p:tgtEl>
                                        <p:attrNameLst>
                                          <p:attrName>style.visibility</p:attrName>
                                        </p:attrNameLst>
                                      </p:cBhvr>
                                      <p:to>
                                        <p:strVal val="visible"/>
                                      </p:to>
                                    </p:set>
                                    <p:animEffect transition="in" filter="fade">
                                      <p:cBhvr>
                                        <p:cTn id="27" dur="500"/>
                                        <p:tgtEl>
                                          <p:spTgt spid="8089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0899">
                                            <p:txEl>
                                              <p:pRg st="2" end="2"/>
                                            </p:txEl>
                                          </p:spTgt>
                                        </p:tgtEl>
                                        <p:attrNameLst>
                                          <p:attrName>style.visibility</p:attrName>
                                        </p:attrNameLst>
                                      </p:cBhvr>
                                      <p:to>
                                        <p:strVal val="visible"/>
                                      </p:to>
                                    </p:set>
                                    <p:animEffect transition="in" filter="fade">
                                      <p:cBhvr>
                                        <p:cTn id="32" dur="500"/>
                                        <p:tgtEl>
                                          <p:spTgt spid="808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a:extLst>
              <a:ext uri="{FF2B5EF4-FFF2-40B4-BE49-F238E27FC236}">
                <a16:creationId xmlns:a16="http://schemas.microsoft.com/office/drawing/2014/main" id="{34CB788B-2C2F-43F5-86D7-AEEFD78EBE26}"/>
              </a:ext>
            </a:extLst>
          </p:cNvPr>
          <p:cNvSpPr txBox="1">
            <a:spLocks/>
          </p:cNvSpPr>
          <p:nvPr/>
        </p:nvSpPr>
        <p:spPr bwMode="auto">
          <a:xfrm>
            <a:off x="385763" y="1019175"/>
            <a:ext cx="8148637"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r>
              <a:rPr lang="fr-FR" altLang="sr-Latn-RS" sz="3000" dirty="0"/>
              <a:t>Identifier les questions essentielles à prendre en compte</a:t>
            </a:r>
          </a:p>
          <a:p>
            <a:pPr algn="just" eaLnBrk="1" hangingPunct="1"/>
            <a:endParaRPr lang="en-US" altLang="sr-Latn-RS" sz="2600" dirty="0"/>
          </a:p>
          <a:p>
            <a:pPr algn="just" eaLnBrk="1" hangingPunct="1"/>
            <a:r>
              <a:rPr lang="en-GB" altLang="sr-Latn-RS" sz="3000" dirty="0" err="1"/>
              <a:t>Exemples</a:t>
            </a:r>
            <a:r>
              <a:rPr lang="en-GB" altLang="sr-Latn-RS" sz="3000" dirty="0"/>
              <a:t> de questions </a:t>
            </a:r>
            <a:r>
              <a:rPr lang="en-GB" altLang="sr-Latn-RS" sz="3000" dirty="0" err="1"/>
              <a:t>générales</a:t>
            </a:r>
            <a:r>
              <a:rPr lang="en-GB" altLang="sr-Latn-RS" sz="3000" dirty="0"/>
              <a:t> :  </a:t>
            </a:r>
          </a:p>
        </p:txBody>
      </p:sp>
      <p:sp>
        <p:nvSpPr>
          <p:cNvPr id="33795" name="Title 2">
            <a:extLst>
              <a:ext uri="{FF2B5EF4-FFF2-40B4-BE49-F238E27FC236}">
                <a16:creationId xmlns:a16="http://schemas.microsoft.com/office/drawing/2014/main" id="{D7E84E51-477C-452F-ADEB-F4C8BC54E861}"/>
              </a:ext>
            </a:extLst>
          </p:cNvPr>
          <p:cNvSpPr>
            <a:spLocks noGrp="1"/>
          </p:cNvSpPr>
          <p:nvPr>
            <p:ph type="title"/>
          </p:nvPr>
        </p:nvSpPr>
        <p:spPr>
          <a:xfrm>
            <a:off x="457200" y="0"/>
            <a:ext cx="8229600" cy="1143000"/>
          </a:xfrm>
        </p:spPr>
        <p:txBody>
          <a:bodyPr/>
          <a:lstStyle/>
          <a:p>
            <a:r>
              <a:rPr lang="en-US" altLang="en-US" b="1" dirty="0"/>
              <a:t>Identification d</a:t>
            </a:r>
            <a:r>
              <a:rPr lang="en-US" altLang="fr-FR" b="1" dirty="0"/>
              <a:t>es questions</a:t>
            </a:r>
            <a:endParaRPr lang="en-US" altLang="en-US" b="1" dirty="0"/>
          </a:p>
        </p:txBody>
      </p:sp>
      <p:pic>
        <p:nvPicPr>
          <p:cNvPr id="33796" name="Picture 5" descr="Image result for identification issues">
            <a:extLst>
              <a:ext uri="{FF2B5EF4-FFF2-40B4-BE49-F238E27FC236}">
                <a16:creationId xmlns:a16="http://schemas.microsoft.com/office/drawing/2014/main" id="{DFA8CFB5-F04F-407A-A0C7-D2FED0D57C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9177" r="57500" b="12038"/>
          <a:stretch>
            <a:fillRect/>
          </a:stretch>
        </p:blipFill>
        <p:spPr bwMode="auto">
          <a:xfrm>
            <a:off x="6308725" y="5113338"/>
            <a:ext cx="2835275" cy="174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Rectangle 3">
            <a:extLst>
              <a:ext uri="{FF2B5EF4-FFF2-40B4-BE49-F238E27FC236}">
                <a16:creationId xmlns:a16="http://schemas.microsoft.com/office/drawing/2014/main" id="{553BBCF9-E896-4556-B90B-5757A3259C98}"/>
              </a:ext>
            </a:extLst>
          </p:cNvPr>
          <p:cNvSpPr txBox="1">
            <a:spLocks/>
          </p:cNvSpPr>
          <p:nvPr/>
        </p:nvSpPr>
        <p:spPr bwMode="auto">
          <a:xfrm>
            <a:off x="249238" y="3586163"/>
            <a:ext cx="5724525"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1" algn="just" eaLnBrk="1" hangingPunct="1"/>
            <a:r>
              <a:rPr lang="fr-FR" altLang="sr-Latn-RS" sz="2600" dirty="0"/>
              <a:t>une mesure moins coûteuse permettrait-elle d'obtenir le même résultat que celui recherché ?</a:t>
            </a:r>
          </a:p>
          <a:p>
            <a:pPr lvl="1" algn="just" eaLnBrk="1" hangingPunct="1"/>
            <a:r>
              <a:rPr lang="fr-FR" altLang="sr-Latn-RS" sz="2600" dirty="0"/>
              <a:t>les droits de l’entreprise tierce sont-ils protégés ?</a:t>
            </a:r>
          </a:p>
          <a:p>
            <a:pPr lvl="1" algn="just" eaLnBrk="1" hangingPunct="1"/>
            <a:r>
              <a:rPr lang="fr-FR" altLang="sr-Latn-RS" sz="2600" dirty="0"/>
              <a:t>les motifs justifient-ils l'exercice de pouvoirs procéduraux ?</a:t>
            </a:r>
            <a:endParaRPr lang="en-GB" altLang="sr-Latn-RS" sz="2600" dirty="0"/>
          </a:p>
        </p:txBody>
      </p:sp>
      <p:sp>
        <p:nvSpPr>
          <p:cNvPr id="33798" name="Slide Number Placeholder 1">
            <a:extLst>
              <a:ext uri="{FF2B5EF4-FFF2-40B4-BE49-F238E27FC236}">
                <a16:creationId xmlns:a16="http://schemas.microsoft.com/office/drawing/2014/main" id="{8CA1CAB1-A3D7-4AFB-8562-509A3534782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0247EE35-D459-401D-9901-4A7BC44250F9}" type="slidenum">
              <a:rPr lang="en-US" altLang="en-US" sz="1200" smtClean="0">
                <a:solidFill>
                  <a:srgbClr val="898989"/>
                </a:solidFill>
              </a:rPr>
              <a:pPr>
                <a:spcBef>
                  <a:spcPct val="0"/>
                </a:spcBef>
                <a:buFontTx/>
                <a:buNone/>
              </a:pPr>
              <a:t>16</a:t>
            </a:fld>
            <a:endParaRPr lang="en-US" altLang="en-US" sz="1200">
              <a:solidFill>
                <a:srgbClr val="898989"/>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a:extLst>
              <a:ext uri="{FF2B5EF4-FFF2-40B4-BE49-F238E27FC236}">
                <a16:creationId xmlns:a16="http://schemas.microsoft.com/office/drawing/2014/main" id="{A1AFBCDB-5B1F-4529-B21C-37C311BEF346}"/>
              </a:ext>
            </a:extLst>
          </p:cNvPr>
          <p:cNvSpPr txBox="1">
            <a:spLocks/>
          </p:cNvSpPr>
          <p:nvPr/>
        </p:nvSpPr>
        <p:spPr bwMode="auto">
          <a:xfrm>
            <a:off x="350838" y="1265238"/>
            <a:ext cx="7610475" cy="571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r>
              <a:rPr lang="fr-FR" altLang="sr-Latn-RS" sz="3000" dirty="0"/>
              <a:t>Questions à poser après avoir présenté &amp; identifié les points importants </a:t>
            </a:r>
          </a:p>
          <a:p>
            <a:pPr algn="just" eaLnBrk="1" hangingPunct="1"/>
            <a:endParaRPr lang="en-GB" altLang="sr-Latn-RS" sz="3000" dirty="0"/>
          </a:p>
          <a:p>
            <a:pPr algn="just" eaLnBrk="1" hangingPunct="1"/>
            <a:r>
              <a:rPr lang="en-GB" altLang="sr-Latn-RS" sz="3000" dirty="0"/>
              <a:t>Questions : </a:t>
            </a:r>
            <a:r>
              <a:rPr lang="en-GB" altLang="sr-Latn-RS" sz="3000" dirty="0" err="1"/>
              <a:t>claires</a:t>
            </a:r>
            <a:r>
              <a:rPr lang="en-GB" altLang="sr-Latn-RS" sz="3000" dirty="0"/>
              <a:t>, </a:t>
            </a:r>
            <a:r>
              <a:rPr lang="en-GB" altLang="sr-Latn-RS" sz="3000" dirty="0" err="1"/>
              <a:t>concises</a:t>
            </a:r>
            <a:r>
              <a:rPr lang="en-GB" altLang="sr-Latn-RS" sz="3000" dirty="0"/>
              <a:t> &amp; </a:t>
            </a:r>
            <a:r>
              <a:rPr lang="en-GB" altLang="sr-Latn-RS" sz="3000" dirty="0" err="1"/>
              <a:t>pertinentes</a:t>
            </a:r>
            <a:endParaRPr lang="en-GB" altLang="sr-Latn-RS" sz="3000" dirty="0"/>
          </a:p>
          <a:p>
            <a:pPr algn="just" eaLnBrk="1" hangingPunct="1"/>
            <a:endParaRPr lang="en-GB" altLang="sr-Latn-RS" sz="3000" dirty="0"/>
          </a:p>
          <a:p>
            <a:pPr algn="just" eaLnBrk="1" hangingPunct="1"/>
            <a:r>
              <a:rPr lang="fr-FR" altLang="sr-Latn-RS" sz="3000" dirty="0"/>
              <a:t>Les questions peuvent porter sur </a:t>
            </a:r>
            <a:r>
              <a:rPr lang="en-GB" altLang="sr-Latn-RS" sz="3000" dirty="0"/>
              <a:t>:</a:t>
            </a:r>
          </a:p>
          <a:p>
            <a:pPr lvl="1" algn="just" eaLnBrk="1" hangingPunct="1"/>
            <a:r>
              <a:rPr lang="en-GB" altLang="sr-Latn-RS" sz="2600" dirty="0"/>
              <a:t>les </a:t>
            </a:r>
            <a:r>
              <a:rPr lang="en-GB" altLang="sr-Latn-RS" sz="2600" dirty="0" err="1"/>
              <a:t>faits</a:t>
            </a:r>
            <a:endParaRPr lang="en-GB" altLang="sr-Latn-RS" sz="2600" dirty="0"/>
          </a:p>
          <a:p>
            <a:pPr lvl="1" algn="just" eaLnBrk="1" hangingPunct="1"/>
            <a:r>
              <a:rPr lang="en-GB" altLang="sr-Latn-RS" sz="2600" dirty="0"/>
              <a:t>les motifs</a:t>
            </a:r>
          </a:p>
          <a:p>
            <a:pPr lvl="1" algn="just" eaLnBrk="1" hangingPunct="1"/>
            <a:r>
              <a:rPr lang="en-GB" altLang="sr-Latn-RS" sz="2600" dirty="0"/>
              <a:t>les tiers</a:t>
            </a:r>
          </a:p>
          <a:p>
            <a:pPr lvl="1" algn="just" eaLnBrk="1" hangingPunct="1"/>
            <a:r>
              <a:rPr lang="en-GB" altLang="sr-Latn-RS" sz="2600" dirty="0"/>
              <a:t>le champ </a:t>
            </a:r>
            <a:r>
              <a:rPr lang="en-GB" altLang="sr-Latn-RS" sz="2600" dirty="0" err="1"/>
              <a:t>d'application</a:t>
            </a:r>
            <a:r>
              <a:rPr lang="en-GB" altLang="sr-Latn-RS" sz="2600" dirty="0"/>
              <a:t> &amp; la </a:t>
            </a:r>
            <a:r>
              <a:rPr lang="en-GB" altLang="sr-Latn-RS" sz="2600" dirty="0" err="1"/>
              <a:t>durée</a:t>
            </a:r>
            <a:endParaRPr lang="en-GB" altLang="sr-Latn-RS" sz="2600" dirty="0"/>
          </a:p>
          <a:p>
            <a:pPr lvl="1" algn="just" eaLnBrk="1" hangingPunct="1"/>
            <a:r>
              <a:rPr lang="en-GB" altLang="sr-Latn-RS" sz="2600" dirty="0"/>
              <a:t>la mise </a:t>
            </a:r>
            <a:r>
              <a:rPr lang="en-GB" altLang="sr-Latn-RS" sz="2600" dirty="0" err="1"/>
              <a:t>en</a:t>
            </a:r>
            <a:r>
              <a:rPr lang="en-GB" altLang="sr-Latn-RS" sz="2600" dirty="0"/>
              <a:t> </a:t>
            </a:r>
            <a:r>
              <a:rPr lang="en-GB" altLang="sr-Latn-RS" sz="2600" dirty="0" err="1"/>
              <a:t>œuvre</a:t>
            </a:r>
            <a:r>
              <a:rPr lang="en-GB" altLang="sr-Latn-RS" sz="2600" dirty="0"/>
              <a:t>  des </a:t>
            </a:r>
            <a:r>
              <a:rPr lang="en-GB" altLang="sr-Latn-RS" sz="2600" dirty="0" err="1"/>
              <a:t>mesures</a:t>
            </a:r>
            <a:endParaRPr lang="en-GB" altLang="sr-Latn-RS" sz="2600" dirty="0"/>
          </a:p>
          <a:p>
            <a:pPr algn="just" eaLnBrk="1" hangingPunct="1"/>
            <a:endParaRPr lang="en-GB" altLang="sr-Latn-RS" sz="3000" dirty="0"/>
          </a:p>
        </p:txBody>
      </p:sp>
      <p:sp>
        <p:nvSpPr>
          <p:cNvPr id="35843" name="Title 2">
            <a:extLst>
              <a:ext uri="{FF2B5EF4-FFF2-40B4-BE49-F238E27FC236}">
                <a16:creationId xmlns:a16="http://schemas.microsoft.com/office/drawing/2014/main" id="{4A88FE57-CC92-407F-B77A-09F7E974914D}"/>
              </a:ext>
            </a:extLst>
          </p:cNvPr>
          <p:cNvSpPr>
            <a:spLocks noGrp="1"/>
          </p:cNvSpPr>
          <p:nvPr>
            <p:ph type="title"/>
          </p:nvPr>
        </p:nvSpPr>
        <p:spPr/>
        <p:txBody>
          <a:bodyPr/>
          <a:lstStyle/>
          <a:p>
            <a:r>
              <a:rPr lang="en-US" altLang="en-US" b="1" dirty="0"/>
              <a:t>Formulation des questions</a:t>
            </a:r>
          </a:p>
        </p:txBody>
      </p:sp>
      <p:pic>
        <p:nvPicPr>
          <p:cNvPr id="35844" name="Picture 5" descr="Image result for asking question clipart judge">
            <a:extLst>
              <a:ext uri="{FF2B5EF4-FFF2-40B4-BE49-F238E27FC236}">
                <a16:creationId xmlns:a16="http://schemas.microsoft.com/office/drawing/2014/main" id="{8BAA12FB-0E4C-4907-B8C9-9DD8420F2B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769" b="9769"/>
          <a:stretch>
            <a:fillRect/>
          </a:stretch>
        </p:blipFill>
        <p:spPr bwMode="auto">
          <a:xfrm>
            <a:off x="6042025" y="4124325"/>
            <a:ext cx="2930525" cy="21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Slide Number Placeholder 1">
            <a:extLst>
              <a:ext uri="{FF2B5EF4-FFF2-40B4-BE49-F238E27FC236}">
                <a16:creationId xmlns:a16="http://schemas.microsoft.com/office/drawing/2014/main" id="{F80B0F50-DA76-4D6E-904E-97E970EFF99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5503D8EE-EE83-4E46-B003-38FA6E110020}" type="slidenum">
              <a:rPr lang="en-US" altLang="en-US" sz="1200" smtClean="0">
                <a:solidFill>
                  <a:srgbClr val="898989"/>
                </a:solidFill>
              </a:rPr>
              <a:pPr>
                <a:spcBef>
                  <a:spcPct val="0"/>
                </a:spcBef>
                <a:buFontTx/>
                <a:buNone/>
              </a:pPr>
              <a:t>17</a:t>
            </a:fld>
            <a:endParaRPr lang="en-US" altLang="en-US" sz="1200">
              <a:solidFill>
                <a:srgbClr val="898989"/>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2">
            <a:extLst>
              <a:ext uri="{FF2B5EF4-FFF2-40B4-BE49-F238E27FC236}">
                <a16:creationId xmlns:a16="http://schemas.microsoft.com/office/drawing/2014/main" id="{94C8D967-612D-4940-8A4F-F6E0333B9D53}"/>
              </a:ext>
            </a:extLst>
          </p:cNvPr>
          <p:cNvSpPr>
            <a:spLocks noGrp="1"/>
          </p:cNvSpPr>
          <p:nvPr>
            <p:ph type="title"/>
          </p:nvPr>
        </p:nvSpPr>
        <p:spPr>
          <a:xfrm>
            <a:off x="457200" y="2857500"/>
            <a:ext cx="8229600" cy="1143000"/>
          </a:xfrm>
        </p:spPr>
        <p:txBody>
          <a:bodyPr/>
          <a:lstStyle/>
          <a:p>
            <a:r>
              <a:rPr lang="en-US" altLang="en-US" b="1" dirty="0" err="1"/>
              <a:t>Exemples</a:t>
            </a:r>
            <a:r>
              <a:rPr lang="en-US" altLang="en-US" b="1" dirty="0"/>
              <a:t> de questions</a:t>
            </a:r>
          </a:p>
        </p:txBody>
      </p:sp>
      <p:sp>
        <p:nvSpPr>
          <p:cNvPr id="37891" name="Slide Number Placeholder 1">
            <a:extLst>
              <a:ext uri="{FF2B5EF4-FFF2-40B4-BE49-F238E27FC236}">
                <a16:creationId xmlns:a16="http://schemas.microsoft.com/office/drawing/2014/main" id="{F4EEAD3E-1228-40A7-87A8-84D6907A475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32F8E62B-2512-4CD8-B79A-22CB5D1D217F}" type="slidenum">
              <a:rPr lang="en-US" altLang="en-US" sz="1200" smtClean="0">
                <a:solidFill>
                  <a:srgbClr val="898989"/>
                </a:solidFill>
              </a:rPr>
              <a:pPr>
                <a:spcBef>
                  <a:spcPct val="0"/>
                </a:spcBef>
                <a:buFontTx/>
                <a:buNone/>
              </a:pPr>
              <a:t>18</a:t>
            </a:fld>
            <a:endParaRPr lang="en-US" altLang="en-US" sz="1200">
              <a:solidFill>
                <a:srgbClr val="898989"/>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a:extLst>
              <a:ext uri="{FF2B5EF4-FFF2-40B4-BE49-F238E27FC236}">
                <a16:creationId xmlns:a16="http://schemas.microsoft.com/office/drawing/2014/main" id="{7C557F65-E113-4C7D-8F64-1CA275B10DFF}"/>
              </a:ext>
            </a:extLst>
          </p:cNvPr>
          <p:cNvSpPr txBox="1">
            <a:spLocks/>
          </p:cNvSpPr>
          <p:nvPr/>
        </p:nvSpPr>
        <p:spPr bwMode="auto">
          <a:xfrm>
            <a:off x="457200" y="1460500"/>
            <a:ext cx="8229600"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r>
              <a:rPr lang="fr-FR" altLang="sr-Latn-RS" dirty="0"/>
              <a:t>À quelle enquête pénale spécifique les données recherchées sont-elles associées ?</a:t>
            </a:r>
          </a:p>
          <a:p>
            <a:pPr algn="just" eaLnBrk="1" hangingPunct="1"/>
            <a:r>
              <a:rPr lang="fr-FR" altLang="sr-Latn-RS" dirty="0"/>
              <a:t>Y a-t-il une enquête dans l'</a:t>
            </a:r>
            <a:r>
              <a:rPr lang="fr-FR" altLang="sr-Latn-RS" dirty="0" err="1"/>
              <a:t>Ostland</a:t>
            </a:r>
            <a:r>
              <a:rPr lang="fr-FR" altLang="sr-Latn-RS" dirty="0"/>
              <a:t> ?</a:t>
            </a:r>
          </a:p>
          <a:p>
            <a:pPr algn="just" eaLnBrk="1" hangingPunct="1"/>
            <a:r>
              <a:rPr lang="fr-FR" altLang="sr-Latn-RS" dirty="0"/>
              <a:t>La succursale d'</a:t>
            </a:r>
            <a:r>
              <a:rPr lang="fr-FR" altLang="sr-Latn-RS" dirty="0" err="1"/>
              <a:t>Ostland</a:t>
            </a:r>
            <a:r>
              <a:rPr lang="fr-FR" altLang="sr-Latn-RS" dirty="0"/>
              <a:t> a-t-elle reçu l'ordre de conserver les données en question ?</a:t>
            </a:r>
          </a:p>
          <a:p>
            <a:pPr algn="just" eaLnBrk="1" hangingPunct="1"/>
            <a:r>
              <a:rPr lang="fr-FR" altLang="sr-Latn-RS" dirty="0"/>
              <a:t>Pourquoi la succursale d'</a:t>
            </a:r>
            <a:r>
              <a:rPr lang="fr-FR" altLang="sr-Latn-RS" dirty="0" err="1"/>
              <a:t>Ostland</a:t>
            </a:r>
            <a:r>
              <a:rPr lang="fr-FR" altLang="sr-Latn-RS" dirty="0"/>
              <a:t> n'a-t-elle pas reçu l'ordre de produire les données en question ?</a:t>
            </a:r>
            <a:endParaRPr lang="en-US" altLang="sr-Latn-RS" dirty="0"/>
          </a:p>
        </p:txBody>
      </p:sp>
      <p:sp>
        <p:nvSpPr>
          <p:cNvPr id="39940" name="Slide Number Placeholder 1">
            <a:extLst>
              <a:ext uri="{FF2B5EF4-FFF2-40B4-BE49-F238E27FC236}">
                <a16:creationId xmlns:a16="http://schemas.microsoft.com/office/drawing/2014/main" id="{8C12FCD7-5E7D-4B63-8E55-4329A8E1D22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D203CC78-4BDB-498C-AAE7-B7EC4F8727FB}" type="slidenum">
              <a:rPr lang="en-US" altLang="en-US" sz="1200" smtClean="0">
                <a:solidFill>
                  <a:srgbClr val="898989"/>
                </a:solidFill>
              </a:rPr>
              <a:pPr>
                <a:spcBef>
                  <a:spcPct val="0"/>
                </a:spcBef>
                <a:buFontTx/>
                <a:buNone/>
              </a:pPr>
              <a:t>19</a:t>
            </a:fld>
            <a:endParaRPr lang="en-US" altLang="en-US" sz="1200">
              <a:solidFill>
                <a:srgbClr val="898989"/>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843AF03D-622A-4E01-9C63-B431D81E2506}"/>
              </a:ext>
            </a:extLst>
          </p:cNvPr>
          <p:cNvSpPr>
            <a:spLocks noGrp="1"/>
          </p:cNvSpPr>
          <p:nvPr>
            <p:ph type="title"/>
          </p:nvPr>
        </p:nvSpPr>
        <p:spPr>
          <a:xfrm>
            <a:off x="457200" y="0"/>
            <a:ext cx="8229600" cy="774700"/>
          </a:xfrm>
        </p:spPr>
        <p:txBody>
          <a:bodyPr/>
          <a:lstStyle/>
          <a:p>
            <a:r>
              <a:rPr lang="en-US" altLang="sr-Latn-RS" b="1" dirty="0" err="1"/>
              <a:t>Contenu</a:t>
            </a:r>
            <a:r>
              <a:rPr lang="en-US" altLang="sr-Latn-RS" b="1" dirty="0"/>
              <a:t> </a:t>
            </a:r>
          </a:p>
        </p:txBody>
      </p:sp>
      <p:sp>
        <p:nvSpPr>
          <p:cNvPr id="3075" name="Content Placeholder 2">
            <a:extLst>
              <a:ext uri="{FF2B5EF4-FFF2-40B4-BE49-F238E27FC236}">
                <a16:creationId xmlns:a16="http://schemas.microsoft.com/office/drawing/2014/main" id="{537B9392-084D-45AF-8EE7-159E00C631E1}"/>
              </a:ext>
            </a:extLst>
          </p:cNvPr>
          <p:cNvSpPr>
            <a:spLocks noGrp="1"/>
          </p:cNvSpPr>
          <p:nvPr>
            <p:ph idx="1"/>
          </p:nvPr>
        </p:nvSpPr>
        <p:spPr>
          <a:xfrm>
            <a:off x="457200" y="1273175"/>
            <a:ext cx="8513763" cy="4899025"/>
          </a:xfrm>
        </p:spPr>
        <p:txBody>
          <a:bodyPr/>
          <a:lstStyle/>
          <a:p>
            <a:pPr>
              <a:lnSpc>
                <a:spcPct val="90000"/>
              </a:lnSpc>
              <a:defRPr/>
            </a:pPr>
            <a:r>
              <a:rPr lang="fr-FR" altLang="sr-Latn-RS" b="1" dirty="0">
                <a:solidFill>
                  <a:srgbClr val="000000"/>
                </a:solidFill>
              </a:rPr>
              <a:t>Première partie</a:t>
            </a:r>
          </a:p>
          <a:p>
            <a:pPr marL="0" indent="0">
              <a:lnSpc>
                <a:spcPct val="90000"/>
              </a:lnSpc>
              <a:buNone/>
              <a:defRPr/>
            </a:pPr>
            <a:r>
              <a:rPr lang="fr-FR" altLang="sr-Latn-RS" b="1" dirty="0">
                <a:solidFill>
                  <a:srgbClr val="000000"/>
                </a:solidFill>
              </a:rPr>
              <a:t>	</a:t>
            </a:r>
            <a:r>
              <a:rPr lang="fr-FR" altLang="sr-Latn-RS" dirty="0">
                <a:solidFill>
                  <a:srgbClr val="000000"/>
                </a:solidFill>
              </a:rPr>
              <a:t>Présentation de l'audience</a:t>
            </a:r>
          </a:p>
          <a:p>
            <a:pPr>
              <a:lnSpc>
                <a:spcPct val="90000"/>
              </a:lnSpc>
              <a:defRPr/>
            </a:pPr>
            <a:r>
              <a:rPr lang="en-US" altLang="sr-Latn-RS" b="1" dirty="0" err="1">
                <a:solidFill>
                  <a:srgbClr val="000000"/>
                </a:solidFill>
              </a:rPr>
              <a:t>Deuxième</a:t>
            </a:r>
            <a:r>
              <a:rPr lang="en-US" altLang="sr-Latn-RS" b="1" dirty="0">
                <a:solidFill>
                  <a:srgbClr val="000000"/>
                </a:solidFill>
              </a:rPr>
              <a:t> </a:t>
            </a:r>
            <a:r>
              <a:rPr lang="en-US" altLang="sr-Latn-RS" b="1" dirty="0" err="1">
                <a:solidFill>
                  <a:srgbClr val="000000"/>
                </a:solidFill>
              </a:rPr>
              <a:t>partie</a:t>
            </a:r>
            <a:r>
              <a:rPr lang="en-US" altLang="sr-Latn-RS" b="1" dirty="0">
                <a:solidFill>
                  <a:srgbClr val="000000"/>
                </a:solidFill>
              </a:rPr>
              <a:t> </a:t>
            </a:r>
            <a:endParaRPr lang="en-US" altLang="sr-Latn-RS" dirty="0">
              <a:solidFill>
                <a:srgbClr val="000000"/>
              </a:solidFill>
            </a:endParaRPr>
          </a:p>
          <a:p>
            <a:pPr marL="0" indent="0">
              <a:lnSpc>
                <a:spcPct val="90000"/>
              </a:lnSpc>
              <a:buFont typeface="Arial" panose="020B0604020202020204" pitchFamily="34" charset="0"/>
              <a:buNone/>
              <a:defRPr/>
            </a:pPr>
            <a:r>
              <a:rPr lang="en-US" altLang="sr-Latn-RS" dirty="0">
                <a:solidFill>
                  <a:srgbClr val="000000"/>
                </a:solidFill>
              </a:rPr>
              <a:t>	Examen de la </a:t>
            </a:r>
            <a:r>
              <a:rPr lang="en-US" altLang="sr-Latn-RS" dirty="0" err="1">
                <a:solidFill>
                  <a:srgbClr val="000000"/>
                </a:solidFill>
              </a:rPr>
              <a:t>demande</a:t>
            </a:r>
            <a:endParaRPr lang="en-US" altLang="sr-Latn-RS" dirty="0">
              <a:solidFill>
                <a:srgbClr val="000000"/>
              </a:solidFill>
            </a:endParaRPr>
          </a:p>
          <a:p>
            <a:pPr>
              <a:lnSpc>
                <a:spcPct val="90000"/>
              </a:lnSpc>
              <a:defRPr/>
            </a:pPr>
            <a:r>
              <a:rPr lang="en-US" altLang="sr-Latn-RS" b="1" dirty="0" err="1">
                <a:solidFill>
                  <a:srgbClr val="000000"/>
                </a:solidFill>
              </a:rPr>
              <a:t>Troisième</a:t>
            </a:r>
            <a:r>
              <a:rPr lang="en-US" altLang="sr-Latn-RS" b="1" dirty="0">
                <a:solidFill>
                  <a:srgbClr val="000000"/>
                </a:solidFill>
              </a:rPr>
              <a:t> </a:t>
            </a:r>
            <a:r>
              <a:rPr lang="en-US" altLang="sr-Latn-RS" b="1" dirty="0" err="1">
                <a:solidFill>
                  <a:srgbClr val="000000"/>
                </a:solidFill>
              </a:rPr>
              <a:t>partie</a:t>
            </a:r>
            <a:endParaRPr lang="en-US" altLang="sr-Latn-RS" b="1" dirty="0">
              <a:solidFill>
                <a:srgbClr val="000000"/>
              </a:solidFill>
            </a:endParaRPr>
          </a:p>
          <a:p>
            <a:pPr marL="400050" lvl="1" indent="0">
              <a:lnSpc>
                <a:spcPct val="90000"/>
              </a:lnSpc>
              <a:buFont typeface="Arial" panose="020B0604020202020204" pitchFamily="34" charset="0"/>
              <a:buNone/>
              <a:defRPr/>
            </a:pPr>
            <a:r>
              <a:rPr lang="en-US" altLang="sr-Latn-RS" sz="3200" dirty="0" err="1">
                <a:solidFill>
                  <a:srgbClr val="000000"/>
                </a:solidFill>
              </a:rPr>
              <a:t>Compétences</a:t>
            </a:r>
            <a:r>
              <a:rPr lang="en-US" altLang="sr-Latn-RS" sz="3200" dirty="0">
                <a:solidFill>
                  <a:srgbClr val="000000"/>
                </a:solidFill>
              </a:rPr>
              <a:t> </a:t>
            </a:r>
            <a:r>
              <a:rPr lang="en-US" altLang="sr-Latn-RS" sz="3200" dirty="0" err="1">
                <a:solidFill>
                  <a:srgbClr val="000000"/>
                </a:solidFill>
              </a:rPr>
              <a:t>fondamentales</a:t>
            </a:r>
            <a:r>
              <a:rPr lang="en-US" altLang="sr-Latn-RS" sz="3200" dirty="0">
                <a:solidFill>
                  <a:srgbClr val="000000"/>
                </a:solidFill>
              </a:rPr>
              <a:t> </a:t>
            </a:r>
          </a:p>
          <a:p>
            <a:pPr>
              <a:lnSpc>
                <a:spcPct val="90000"/>
              </a:lnSpc>
              <a:defRPr/>
            </a:pPr>
            <a:r>
              <a:rPr lang="en-US" altLang="sr-Latn-RS" b="1" dirty="0" err="1">
                <a:solidFill>
                  <a:srgbClr val="000000"/>
                </a:solidFill>
              </a:rPr>
              <a:t>Quatrième</a:t>
            </a:r>
            <a:r>
              <a:rPr lang="en-US" altLang="sr-Latn-RS" b="1" dirty="0">
                <a:solidFill>
                  <a:srgbClr val="000000"/>
                </a:solidFill>
              </a:rPr>
              <a:t> </a:t>
            </a:r>
            <a:r>
              <a:rPr lang="en-US" altLang="sr-Latn-RS" b="1" dirty="0" err="1">
                <a:solidFill>
                  <a:srgbClr val="000000"/>
                </a:solidFill>
              </a:rPr>
              <a:t>partie</a:t>
            </a:r>
            <a:endParaRPr lang="en-US" altLang="sr-Latn-RS" b="1" dirty="0">
              <a:solidFill>
                <a:srgbClr val="000000"/>
              </a:solidFill>
            </a:endParaRPr>
          </a:p>
          <a:p>
            <a:pPr marL="0" indent="0">
              <a:lnSpc>
                <a:spcPct val="90000"/>
              </a:lnSpc>
              <a:buNone/>
              <a:defRPr/>
            </a:pPr>
            <a:r>
              <a:rPr lang="pt-PT" altLang="sr-Latn-RS" dirty="0">
                <a:solidFill>
                  <a:srgbClr val="000000"/>
                </a:solidFill>
              </a:rPr>
              <a:t>	 Rédaction des ordonnances</a:t>
            </a:r>
          </a:p>
        </p:txBody>
      </p:sp>
      <p:sp>
        <p:nvSpPr>
          <p:cNvPr id="5124" name="Slide Number Placeholder 1">
            <a:extLst>
              <a:ext uri="{FF2B5EF4-FFF2-40B4-BE49-F238E27FC236}">
                <a16:creationId xmlns:a16="http://schemas.microsoft.com/office/drawing/2014/main" id="{704530AF-D293-46E5-BFD1-95CC2B569EC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fr-FR" sz="1200">
                <a:solidFill>
                  <a:srgbClr val="898989"/>
                </a:solidFill>
              </a:rPr>
              <a:t>!</a:t>
            </a:r>
            <a:fld id="{2E5C1C30-180C-4D3B-96D7-EBECCB5B3F99}" type="slidenum">
              <a:rPr lang="en-US" altLang="fr-FR" sz="1200" smtClean="0">
                <a:solidFill>
                  <a:srgbClr val="898989"/>
                </a:solidFill>
              </a:rPr>
              <a:pPr>
                <a:spcBef>
                  <a:spcPct val="0"/>
                </a:spcBef>
                <a:buFontTx/>
                <a:buNone/>
              </a:pPr>
              <a:t>2</a:t>
            </a:fld>
            <a:endParaRPr lang="en-US" altLang="fr-FR" sz="1200">
              <a:solidFill>
                <a:srgbClr val="898989"/>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a:extLst>
              <a:ext uri="{FF2B5EF4-FFF2-40B4-BE49-F238E27FC236}">
                <a16:creationId xmlns:a16="http://schemas.microsoft.com/office/drawing/2014/main" id="{7C557F65-E113-4C7D-8F64-1CA275B10DFF}"/>
              </a:ext>
            </a:extLst>
          </p:cNvPr>
          <p:cNvSpPr txBox="1">
            <a:spLocks/>
          </p:cNvSpPr>
          <p:nvPr/>
        </p:nvSpPr>
        <p:spPr bwMode="auto">
          <a:xfrm>
            <a:off x="457200" y="1460500"/>
            <a:ext cx="8229600"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r>
              <a:rPr lang="fr-FR" altLang="sr-Latn-RS" dirty="0"/>
              <a:t>Quelle est la source d'information qui a permis de localiser les données indiquées dans la demande ? </a:t>
            </a:r>
          </a:p>
          <a:p>
            <a:pPr algn="just" eaLnBrk="1" hangingPunct="1"/>
            <a:endParaRPr lang="fr-FR" altLang="sr-Latn-RS" dirty="0"/>
          </a:p>
          <a:p>
            <a:pPr algn="just" eaLnBrk="1" hangingPunct="1"/>
            <a:r>
              <a:rPr lang="fr-FR" altLang="sr-Latn-RS" dirty="0"/>
              <a:t>Pourquoi la déclaration de M. </a:t>
            </a:r>
            <a:r>
              <a:rPr lang="en-US" dirty="0"/>
              <a:t>Alphonse Qualls </a:t>
            </a:r>
            <a:r>
              <a:rPr lang="fr-FR" altLang="sr-Latn-RS" dirty="0"/>
              <a:t>est-elle considérée comme étant fiable ?</a:t>
            </a:r>
          </a:p>
          <a:p>
            <a:pPr algn="just" eaLnBrk="1" hangingPunct="1"/>
            <a:endParaRPr lang="en-US" dirty="0"/>
          </a:p>
          <a:p>
            <a:pPr algn="just" eaLnBrk="1" hangingPunct="1"/>
            <a:endParaRPr lang="en-US" altLang="sr-Latn-RS" dirty="0"/>
          </a:p>
        </p:txBody>
      </p:sp>
      <p:sp>
        <p:nvSpPr>
          <p:cNvPr id="39940" name="Slide Number Placeholder 1">
            <a:extLst>
              <a:ext uri="{FF2B5EF4-FFF2-40B4-BE49-F238E27FC236}">
                <a16:creationId xmlns:a16="http://schemas.microsoft.com/office/drawing/2014/main" id="{8C12FCD7-5E7D-4B63-8E55-4329A8E1D22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D203CC78-4BDB-498C-AAE7-B7EC4F8727FB}" type="slidenum">
              <a:rPr lang="en-US" altLang="en-US" sz="1200" smtClean="0">
                <a:solidFill>
                  <a:srgbClr val="898989"/>
                </a:solidFill>
              </a:rPr>
              <a:pPr>
                <a:spcBef>
                  <a:spcPct val="0"/>
                </a:spcBef>
                <a:buFontTx/>
                <a:buNone/>
              </a:pPr>
              <a:t>20</a:t>
            </a:fld>
            <a:endParaRPr lang="en-US" altLang="en-US" sz="1200">
              <a:solidFill>
                <a:srgbClr val="898989"/>
              </a:solidFill>
            </a:endParaRPr>
          </a:p>
        </p:txBody>
      </p:sp>
    </p:spTree>
    <p:extLst>
      <p:ext uri="{BB962C8B-B14F-4D97-AF65-F5344CB8AC3E}">
        <p14:creationId xmlns:p14="http://schemas.microsoft.com/office/powerpoint/2010/main" val="4176521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a:extLst>
              <a:ext uri="{FF2B5EF4-FFF2-40B4-BE49-F238E27FC236}">
                <a16:creationId xmlns:a16="http://schemas.microsoft.com/office/drawing/2014/main" id="{7C557F65-E113-4C7D-8F64-1CA275B10DFF}"/>
              </a:ext>
            </a:extLst>
          </p:cNvPr>
          <p:cNvSpPr txBox="1">
            <a:spLocks/>
          </p:cNvSpPr>
          <p:nvPr/>
        </p:nvSpPr>
        <p:spPr bwMode="auto">
          <a:xfrm>
            <a:off x="457200" y="601250"/>
            <a:ext cx="8229600" cy="6196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endParaRPr lang="en-US" altLang="en-US" dirty="0"/>
          </a:p>
          <a:p>
            <a:pPr algn="just" eaLnBrk="1" hangingPunct="1"/>
            <a:r>
              <a:rPr lang="fr-FR" altLang="en-US" dirty="0"/>
              <a:t>Quelle mesure sera prise si les données informatiques demandées ne sont pas stockées dans l'ordinateur de marque Western portant le numéro de série </a:t>
            </a:r>
            <a:r>
              <a:rPr lang="en-US" altLang="en-US" dirty="0"/>
              <a:t>0123012-S1234911 ?</a:t>
            </a:r>
          </a:p>
          <a:p>
            <a:pPr algn="just" eaLnBrk="1" hangingPunct="1"/>
            <a:endParaRPr lang="fr-FR" altLang="en-US" dirty="0"/>
          </a:p>
          <a:p>
            <a:pPr algn="just" eaLnBrk="1" hangingPunct="1"/>
            <a:r>
              <a:rPr lang="fr-FR" altLang="en-US" dirty="0"/>
              <a:t>Quelle mesure sera prise si des informations de décryptage sont nécessaires pour accéder à l'ordinateur portant le numéro de série </a:t>
            </a:r>
            <a:r>
              <a:rPr lang="en-US" altLang="en-US" dirty="0"/>
              <a:t>0123012-S1234911 ?</a:t>
            </a:r>
            <a:r>
              <a:rPr lang="fr-FR" altLang="en-US" dirty="0"/>
              <a:t> </a:t>
            </a:r>
            <a:endParaRPr lang="en-US" altLang="en-US" dirty="0"/>
          </a:p>
        </p:txBody>
      </p:sp>
      <p:sp>
        <p:nvSpPr>
          <p:cNvPr id="39940" name="Slide Number Placeholder 1">
            <a:extLst>
              <a:ext uri="{FF2B5EF4-FFF2-40B4-BE49-F238E27FC236}">
                <a16:creationId xmlns:a16="http://schemas.microsoft.com/office/drawing/2014/main" id="{8C12FCD7-5E7D-4B63-8E55-4329A8E1D22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D203CC78-4BDB-498C-AAE7-B7EC4F8727FB}" type="slidenum">
              <a:rPr lang="en-US" altLang="en-US" sz="1200" smtClean="0">
                <a:solidFill>
                  <a:srgbClr val="898989"/>
                </a:solidFill>
              </a:rPr>
              <a:pPr>
                <a:spcBef>
                  <a:spcPct val="0"/>
                </a:spcBef>
                <a:buFontTx/>
                <a:buNone/>
              </a:pPr>
              <a:t>21</a:t>
            </a:fld>
            <a:endParaRPr lang="en-US" altLang="en-US" sz="1200" dirty="0">
              <a:solidFill>
                <a:srgbClr val="898989"/>
              </a:solidFill>
            </a:endParaRPr>
          </a:p>
        </p:txBody>
      </p:sp>
    </p:spTree>
    <p:extLst>
      <p:ext uri="{BB962C8B-B14F-4D97-AF65-F5344CB8AC3E}">
        <p14:creationId xmlns:p14="http://schemas.microsoft.com/office/powerpoint/2010/main" val="563540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a:extLst>
              <a:ext uri="{FF2B5EF4-FFF2-40B4-BE49-F238E27FC236}">
                <a16:creationId xmlns:a16="http://schemas.microsoft.com/office/drawing/2014/main" id="{7C557F65-E113-4C7D-8F64-1CA275B10DFF}"/>
              </a:ext>
            </a:extLst>
          </p:cNvPr>
          <p:cNvSpPr txBox="1">
            <a:spLocks/>
          </p:cNvSpPr>
          <p:nvPr/>
        </p:nvSpPr>
        <p:spPr bwMode="auto">
          <a:xfrm>
            <a:off x="457200" y="325677"/>
            <a:ext cx="8229600" cy="647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r>
              <a:rPr lang="fr-FR" altLang="en-US" dirty="0"/>
              <a:t>Quelles sont les mesures prévues pour minimiser le temps d'arrêt du serveur de la succursale d'</a:t>
            </a:r>
            <a:r>
              <a:rPr lang="fr-FR" altLang="en-US" dirty="0" err="1"/>
              <a:t>Ostland</a:t>
            </a:r>
            <a:r>
              <a:rPr lang="fr-FR" altLang="en-US" dirty="0"/>
              <a:t> ?</a:t>
            </a:r>
          </a:p>
          <a:p>
            <a:pPr algn="just" eaLnBrk="1" hangingPunct="1"/>
            <a:r>
              <a:rPr lang="fr-FR" altLang="en-US" dirty="0"/>
              <a:t>Les autres clients de la succursale d'</a:t>
            </a:r>
            <a:r>
              <a:rPr lang="fr-FR" altLang="en-US" dirty="0" err="1"/>
              <a:t>Ostland</a:t>
            </a:r>
            <a:r>
              <a:rPr lang="fr-FR" altLang="en-US" dirty="0"/>
              <a:t> pourront-ils accéder à leurs comptes bancaires ?</a:t>
            </a:r>
          </a:p>
          <a:p>
            <a:pPr algn="just" eaLnBrk="1" hangingPunct="1"/>
            <a:r>
              <a:rPr lang="fr-FR" altLang="en-US" dirty="0"/>
              <a:t>Si ce n'est pas le cas, quelles sont les mesures prévues pour réduire l'impact sur lesdits clients ?</a:t>
            </a:r>
          </a:p>
          <a:p>
            <a:pPr algn="just" eaLnBrk="1" hangingPunct="1"/>
            <a:r>
              <a:rPr lang="fr-FR" altLang="en-US" dirty="0"/>
              <a:t>Quelles sont les mesures prévues si les données informatiques spécifiées ne peuvent être obtenues dans </a:t>
            </a:r>
            <a:r>
              <a:rPr lang="fr-FR" dirty="0"/>
              <a:t> les délais prescrits </a:t>
            </a:r>
            <a:r>
              <a:rPr lang="fr-FR" altLang="en-US" dirty="0"/>
              <a:t>?</a:t>
            </a:r>
          </a:p>
          <a:p>
            <a:pPr algn="just" eaLnBrk="1" hangingPunct="1"/>
            <a:endParaRPr lang="en-US" altLang="sr-Latn-RS" dirty="0"/>
          </a:p>
        </p:txBody>
      </p:sp>
      <p:sp>
        <p:nvSpPr>
          <p:cNvPr id="39940" name="Slide Number Placeholder 1">
            <a:extLst>
              <a:ext uri="{FF2B5EF4-FFF2-40B4-BE49-F238E27FC236}">
                <a16:creationId xmlns:a16="http://schemas.microsoft.com/office/drawing/2014/main" id="{8C12FCD7-5E7D-4B63-8E55-4329A8E1D22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D203CC78-4BDB-498C-AAE7-B7EC4F8727FB}" type="slidenum">
              <a:rPr lang="en-US" altLang="en-US" sz="1200" smtClean="0">
                <a:solidFill>
                  <a:srgbClr val="898989"/>
                </a:solidFill>
              </a:rPr>
              <a:pPr>
                <a:spcBef>
                  <a:spcPct val="0"/>
                </a:spcBef>
                <a:buFontTx/>
                <a:buNone/>
              </a:pPr>
              <a:t>22</a:t>
            </a:fld>
            <a:endParaRPr lang="en-US" altLang="en-US" sz="1200">
              <a:solidFill>
                <a:srgbClr val="898989"/>
              </a:solidFill>
            </a:endParaRPr>
          </a:p>
        </p:txBody>
      </p:sp>
    </p:spTree>
    <p:extLst>
      <p:ext uri="{BB962C8B-B14F-4D97-AF65-F5344CB8AC3E}">
        <p14:creationId xmlns:p14="http://schemas.microsoft.com/office/powerpoint/2010/main" val="1507643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a:extLst>
              <a:ext uri="{FF2B5EF4-FFF2-40B4-BE49-F238E27FC236}">
                <a16:creationId xmlns:a16="http://schemas.microsoft.com/office/drawing/2014/main" id="{7C557F65-E113-4C7D-8F64-1CA275B10DFF}"/>
              </a:ext>
            </a:extLst>
          </p:cNvPr>
          <p:cNvSpPr txBox="1">
            <a:spLocks/>
          </p:cNvSpPr>
          <p:nvPr/>
        </p:nvSpPr>
        <p:spPr bwMode="auto">
          <a:xfrm>
            <a:off x="457200" y="1460500"/>
            <a:ext cx="8229600"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r>
              <a:rPr lang="fr-FR" altLang="sr-Latn-RS" dirty="0"/>
              <a:t>Quelles informations et preuves l'Autorité centrale d'</a:t>
            </a:r>
            <a:r>
              <a:rPr lang="en-US" altLang="sr-Latn-RS" dirty="0"/>
              <a:t>Atlantis </a:t>
            </a:r>
            <a:r>
              <a:rPr lang="fr-FR" altLang="sr-Latn-RS" dirty="0"/>
              <a:t>a-t-elle transmises ?</a:t>
            </a:r>
          </a:p>
          <a:p>
            <a:pPr algn="just" eaLnBrk="1" hangingPunct="1"/>
            <a:r>
              <a:rPr lang="fr-FR" altLang="sr-Latn-RS" dirty="0"/>
              <a:t>Quelles mesures la police fédérale d'</a:t>
            </a:r>
            <a:r>
              <a:rPr lang="en-US" altLang="sr-Latn-RS" dirty="0"/>
              <a:t>Atlantis </a:t>
            </a:r>
            <a:r>
              <a:rPr lang="fr-FR" altLang="sr-Latn-RS" dirty="0"/>
              <a:t>a-t-elle prises à </a:t>
            </a:r>
            <a:r>
              <a:rPr lang="en-US" altLang="sr-Latn-RS" dirty="0"/>
              <a:t>Atlantis</a:t>
            </a:r>
            <a:r>
              <a:rPr lang="fr-FR" altLang="sr-Latn-RS" dirty="0"/>
              <a:t> ? </a:t>
            </a:r>
          </a:p>
          <a:p>
            <a:pPr algn="just" eaLnBrk="1" hangingPunct="1"/>
            <a:r>
              <a:rPr lang="fr-FR" altLang="sr-Latn-RS" dirty="0"/>
              <a:t>L'Autorité centrale d'Atlantis a-t-elle demandé que des procédures spécifiques soient suivies pour effectuer la perquisition &amp; saisie dans l'</a:t>
            </a:r>
            <a:r>
              <a:rPr lang="fr-FR" altLang="sr-Latn-RS" dirty="0" err="1"/>
              <a:t>Ostland</a:t>
            </a:r>
            <a:r>
              <a:rPr lang="fr-FR" altLang="sr-Latn-RS" dirty="0"/>
              <a:t> ?</a:t>
            </a:r>
            <a:endParaRPr lang="en-US" altLang="sr-Latn-RS" dirty="0"/>
          </a:p>
        </p:txBody>
      </p:sp>
      <p:sp>
        <p:nvSpPr>
          <p:cNvPr id="39940" name="Slide Number Placeholder 1">
            <a:extLst>
              <a:ext uri="{FF2B5EF4-FFF2-40B4-BE49-F238E27FC236}">
                <a16:creationId xmlns:a16="http://schemas.microsoft.com/office/drawing/2014/main" id="{8C12FCD7-5E7D-4B63-8E55-4329A8E1D22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D203CC78-4BDB-498C-AAE7-B7EC4F8727FB}" type="slidenum">
              <a:rPr lang="en-US" altLang="en-US" sz="1200" smtClean="0">
                <a:solidFill>
                  <a:srgbClr val="898989"/>
                </a:solidFill>
              </a:rPr>
              <a:pPr>
                <a:spcBef>
                  <a:spcPct val="0"/>
                </a:spcBef>
                <a:buFontTx/>
                <a:buNone/>
              </a:pPr>
              <a:t>23</a:t>
            </a:fld>
            <a:endParaRPr lang="en-US" altLang="en-US" sz="1200">
              <a:solidFill>
                <a:srgbClr val="898989"/>
              </a:solidFill>
            </a:endParaRPr>
          </a:p>
        </p:txBody>
      </p:sp>
    </p:spTree>
    <p:extLst>
      <p:ext uri="{BB962C8B-B14F-4D97-AF65-F5344CB8AC3E}">
        <p14:creationId xmlns:p14="http://schemas.microsoft.com/office/powerpoint/2010/main" val="1674500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a:extLst>
              <a:ext uri="{FF2B5EF4-FFF2-40B4-BE49-F238E27FC236}">
                <a16:creationId xmlns:a16="http://schemas.microsoft.com/office/drawing/2014/main" id="{77290448-21B5-461B-82F8-AF78C60A1738}"/>
              </a:ext>
            </a:extLst>
          </p:cNvPr>
          <p:cNvSpPr txBox="1">
            <a:spLocks/>
          </p:cNvSpPr>
          <p:nvPr/>
        </p:nvSpPr>
        <p:spPr bwMode="auto">
          <a:xfrm>
            <a:off x="350838" y="1265238"/>
            <a:ext cx="7878762" cy="571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r>
              <a:rPr lang="fr-FR" altLang="sr-Latn-RS" sz="2900" dirty="0"/>
              <a:t>Donner </a:t>
            </a:r>
            <a:r>
              <a:rPr lang="fr-FR" altLang="sr-Latn-RS" sz="2900" b="1" dirty="0">
                <a:solidFill>
                  <a:srgbClr val="FF0000"/>
                </a:solidFill>
              </a:rPr>
              <a:t>l'occasion au demandeur </a:t>
            </a:r>
            <a:r>
              <a:rPr lang="fr-FR" altLang="sr-Latn-RS" sz="2900" dirty="0"/>
              <a:t>de </a:t>
            </a:r>
            <a:r>
              <a:rPr lang="fr-FR" altLang="sr-Latn-RS" sz="2900" b="1" dirty="0">
                <a:solidFill>
                  <a:srgbClr val="FF0000"/>
                </a:solidFill>
              </a:rPr>
              <a:t>répondre aux questions/modifier la demande écrite (le cas échéant) </a:t>
            </a:r>
            <a:r>
              <a:rPr lang="fr-FR" altLang="sr-Latn-RS" sz="2900" dirty="0"/>
              <a:t>pendant l'audience</a:t>
            </a:r>
          </a:p>
          <a:p>
            <a:pPr algn="just" eaLnBrk="1" hangingPunct="1"/>
            <a:endParaRPr lang="fr-FR" altLang="sr-Latn-RS" sz="2900" dirty="0"/>
          </a:p>
          <a:p>
            <a:pPr algn="just" eaLnBrk="1" hangingPunct="1"/>
            <a:r>
              <a:rPr lang="fr-FR" altLang="sr-Latn-RS" sz="2900" dirty="0"/>
              <a:t>Si un complément d'information est nécessaire mais que l'autorité compétente est satisfaite, elle peut </a:t>
            </a:r>
            <a:r>
              <a:rPr lang="fr-FR" altLang="sr-Latn-RS" sz="2900" b="1" dirty="0">
                <a:solidFill>
                  <a:srgbClr val="FF0000"/>
                </a:solidFill>
              </a:rPr>
              <a:t>accueillir provisoirement </a:t>
            </a:r>
            <a:r>
              <a:rPr lang="fr-FR" altLang="sr-Latn-RS" sz="2900" dirty="0"/>
              <a:t>la demande et exiger du demandeur qu'il </a:t>
            </a:r>
            <a:r>
              <a:rPr lang="fr-FR" altLang="sr-Latn-RS" sz="2900" b="1" dirty="0">
                <a:solidFill>
                  <a:srgbClr val="FF0000"/>
                </a:solidFill>
              </a:rPr>
              <a:t>produise l'information requise à un stade ultérieur</a:t>
            </a:r>
          </a:p>
          <a:p>
            <a:pPr algn="just" eaLnBrk="1" hangingPunct="1"/>
            <a:endParaRPr lang="fr-FR" altLang="sr-Latn-RS" sz="2900" dirty="0"/>
          </a:p>
          <a:p>
            <a:pPr algn="just" eaLnBrk="1" hangingPunct="1"/>
            <a:r>
              <a:rPr lang="fr-FR" altLang="sr-Latn-RS" sz="2900" dirty="0"/>
              <a:t>L'autorité compétente doit être </a:t>
            </a:r>
            <a:r>
              <a:rPr lang="fr-FR" altLang="sr-Latn-RS" sz="2900" b="1" dirty="0">
                <a:solidFill>
                  <a:srgbClr val="FF0000"/>
                </a:solidFill>
              </a:rPr>
              <a:t>flexible</a:t>
            </a:r>
          </a:p>
        </p:txBody>
      </p:sp>
      <p:sp>
        <p:nvSpPr>
          <p:cNvPr id="54275" name="Title 2">
            <a:extLst>
              <a:ext uri="{FF2B5EF4-FFF2-40B4-BE49-F238E27FC236}">
                <a16:creationId xmlns:a16="http://schemas.microsoft.com/office/drawing/2014/main" id="{6189DC96-77B3-4FE3-95E5-080A6E4A25A0}"/>
              </a:ext>
            </a:extLst>
          </p:cNvPr>
          <p:cNvSpPr>
            <a:spLocks noGrp="1"/>
          </p:cNvSpPr>
          <p:nvPr>
            <p:ph type="title"/>
          </p:nvPr>
        </p:nvSpPr>
        <p:spPr/>
        <p:txBody>
          <a:bodyPr/>
          <a:lstStyle/>
          <a:p>
            <a:r>
              <a:rPr lang="en-US" altLang="en-US" b="1" dirty="0" err="1"/>
              <a:t>Complément</a:t>
            </a:r>
            <a:r>
              <a:rPr lang="en-US" altLang="en-US" b="1" dirty="0"/>
              <a:t> </a:t>
            </a:r>
            <a:r>
              <a:rPr lang="en-US" altLang="en-US" b="1" dirty="0" err="1"/>
              <a:t>d'information</a:t>
            </a:r>
            <a:endParaRPr lang="en-US" altLang="en-US" b="1" dirty="0"/>
          </a:p>
        </p:txBody>
      </p:sp>
      <p:sp>
        <p:nvSpPr>
          <p:cNvPr id="54276" name="Slide Number Placeholder 1">
            <a:extLst>
              <a:ext uri="{FF2B5EF4-FFF2-40B4-BE49-F238E27FC236}">
                <a16:creationId xmlns:a16="http://schemas.microsoft.com/office/drawing/2014/main" id="{F7465D8F-25FE-48C8-8B7D-7FD326E6627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13CB6F30-5232-4791-90D9-81D1044F07DD}" type="slidenum">
              <a:rPr lang="en-US" altLang="en-US" sz="1200" smtClean="0">
                <a:solidFill>
                  <a:srgbClr val="898989"/>
                </a:solidFill>
              </a:rPr>
              <a:pPr>
                <a:spcBef>
                  <a:spcPct val="0"/>
                </a:spcBef>
                <a:buFontTx/>
                <a:buNone/>
              </a:pPr>
              <a:t>24</a:t>
            </a:fld>
            <a:endParaRPr lang="en-US" altLang="en-US" sz="1200">
              <a:solidFill>
                <a:srgbClr val="898989"/>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a:extLst>
              <a:ext uri="{FF2B5EF4-FFF2-40B4-BE49-F238E27FC236}">
                <a16:creationId xmlns:a16="http://schemas.microsoft.com/office/drawing/2014/main" id="{77290448-21B5-461B-82F8-AF78C60A1738}"/>
              </a:ext>
            </a:extLst>
          </p:cNvPr>
          <p:cNvSpPr txBox="1">
            <a:spLocks/>
          </p:cNvSpPr>
          <p:nvPr/>
        </p:nvSpPr>
        <p:spPr bwMode="auto">
          <a:xfrm>
            <a:off x="350838" y="1265238"/>
            <a:ext cx="7878762" cy="571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endParaRPr lang="fr-FR" altLang="sr-Latn-RS" sz="2900" dirty="0"/>
          </a:p>
          <a:p>
            <a:pPr algn="just" eaLnBrk="1" hangingPunct="1"/>
            <a:r>
              <a:rPr lang="fr-FR" altLang="sr-Latn-RS" sz="2900" dirty="0"/>
              <a:t>Informer sur le stade de l'enquête à Atlantis et sur l'utilisation des données devant être obtenues à Atlantis</a:t>
            </a:r>
          </a:p>
          <a:p>
            <a:pPr algn="just" eaLnBrk="1" hangingPunct="1"/>
            <a:endParaRPr lang="en-US" altLang="sr-Latn-RS" sz="2900" dirty="0"/>
          </a:p>
          <a:p>
            <a:pPr marL="0" indent="0" algn="ctr" eaLnBrk="1" hangingPunct="1">
              <a:buNone/>
            </a:pPr>
            <a:r>
              <a:rPr lang="en-US" altLang="sr-Latn-RS" sz="2900" dirty="0" err="1"/>
              <a:t>mais</a:t>
            </a:r>
            <a:r>
              <a:rPr lang="en-US" altLang="sr-Latn-RS" sz="2900" dirty="0"/>
              <a:t> </a:t>
            </a:r>
          </a:p>
          <a:p>
            <a:pPr marL="0" indent="0" algn="ctr" eaLnBrk="1" hangingPunct="1">
              <a:buNone/>
            </a:pPr>
            <a:endParaRPr lang="en-US" altLang="sr-Latn-RS" sz="2900" dirty="0"/>
          </a:p>
          <a:p>
            <a:pPr algn="just" eaLnBrk="1" hangingPunct="1"/>
            <a:r>
              <a:rPr lang="fr-FR" altLang="sr-Latn-RS" sz="2900" dirty="0"/>
              <a:t>l'ordonnance ne sera rendue qu'à l'issue de l'audience. Des informations peuvent être fournies à un stade ultérieur</a:t>
            </a:r>
            <a:r>
              <a:rPr lang="en-US" altLang="sr-Latn-RS" sz="2900" dirty="0"/>
              <a:t>. </a:t>
            </a:r>
            <a:endParaRPr lang="en-GB" altLang="sr-Latn-RS" sz="2900" dirty="0"/>
          </a:p>
        </p:txBody>
      </p:sp>
      <p:sp>
        <p:nvSpPr>
          <p:cNvPr id="54275" name="Title 2">
            <a:extLst>
              <a:ext uri="{FF2B5EF4-FFF2-40B4-BE49-F238E27FC236}">
                <a16:creationId xmlns:a16="http://schemas.microsoft.com/office/drawing/2014/main" id="{6189DC96-77B3-4FE3-95E5-080A6E4A25A0}"/>
              </a:ext>
            </a:extLst>
          </p:cNvPr>
          <p:cNvSpPr>
            <a:spLocks noGrp="1"/>
          </p:cNvSpPr>
          <p:nvPr>
            <p:ph type="title"/>
          </p:nvPr>
        </p:nvSpPr>
        <p:spPr/>
        <p:txBody>
          <a:bodyPr/>
          <a:lstStyle/>
          <a:p>
            <a:r>
              <a:rPr lang="fr-FR" altLang="en-US" b="1" dirty="0"/>
              <a:t>Cas pratique : </a:t>
            </a:r>
            <a:r>
              <a:rPr lang="en-US" altLang="en-US" b="1" dirty="0" err="1"/>
              <a:t>complément</a:t>
            </a:r>
            <a:r>
              <a:rPr lang="en-US" altLang="en-US" b="1" dirty="0"/>
              <a:t> </a:t>
            </a:r>
            <a:r>
              <a:rPr lang="en-US" altLang="en-US" b="1" dirty="0" err="1"/>
              <a:t>d'information</a:t>
            </a:r>
            <a:endParaRPr lang="en-US" altLang="en-US" b="1" dirty="0"/>
          </a:p>
        </p:txBody>
      </p:sp>
      <p:sp>
        <p:nvSpPr>
          <p:cNvPr id="54276" name="Slide Number Placeholder 1">
            <a:extLst>
              <a:ext uri="{FF2B5EF4-FFF2-40B4-BE49-F238E27FC236}">
                <a16:creationId xmlns:a16="http://schemas.microsoft.com/office/drawing/2014/main" id="{F7465D8F-25FE-48C8-8B7D-7FD326E6627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13CB6F30-5232-4791-90D9-81D1044F07DD}" type="slidenum">
              <a:rPr lang="en-US" altLang="en-US" sz="1200" smtClean="0">
                <a:solidFill>
                  <a:srgbClr val="898989"/>
                </a:solidFill>
              </a:rPr>
              <a:pPr>
                <a:spcBef>
                  <a:spcPct val="0"/>
                </a:spcBef>
                <a:buFontTx/>
                <a:buNone/>
              </a:pPr>
              <a:t>25</a:t>
            </a:fld>
            <a:endParaRPr lang="en-US" altLang="en-US" sz="1200">
              <a:solidFill>
                <a:srgbClr val="898989"/>
              </a:solidFill>
            </a:endParaRPr>
          </a:p>
        </p:txBody>
      </p:sp>
    </p:spTree>
    <p:extLst>
      <p:ext uri="{BB962C8B-B14F-4D97-AF65-F5344CB8AC3E}">
        <p14:creationId xmlns:p14="http://schemas.microsoft.com/office/powerpoint/2010/main" val="16761366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560FD416-F902-4792-A0A9-0B214AEAA4BE}"/>
              </a:ext>
            </a:extLst>
          </p:cNvPr>
          <p:cNvSpPr>
            <a:spLocks noGrp="1"/>
          </p:cNvSpPr>
          <p:nvPr>
            <p:ph type="title"/>
          </p:nvPr>
        </p:nvSpPr>
        <p:spPr>
          <a:xfrm>
            <a:off x="457200" y="2762250"/>
            <a:ext cx="8229600" cy="1143000"/>
          </a:xfrm>
        </p:spPr>
        <p:txBody>
          <a:bodyPr/>
          <a:lstStyle/>
          <a:p>
            <a:r>
              <a:rPr lang="en-US" altLang="en-US" sz="4000" b="1" dirty="0" err="1"/>
              <a:t>Troisième</a:t>
            </a:r>
            <a:r>
              <a:rPr lang="en-US" altLang="en-US" sz="4000" b="1" dirty="0"/>
              <a:t> </a:t>
            </a:r>
            <a:r>
              <a:rPr lang="en-US" altLang="en-US" sz="4000" b="1" dirty="0" err="1"/>
              <a:t>partie</a:t>
            </a:r>
            <a:br>
              <a:rPr lang="en-US" altLang="en-US" sz="4000" b="1" dirty="0"/>
            </a:br>
            <a:r>
              <a:rPr lang="en-US" altLang="en-US" sz="4000" b="1" dirty="0" err="1"/>
              <a:t>Compétences</a:t>
            </a:r>
            <a:r>
              <a:rPr lang="en-US" altLang="en-US" sz="4000" b="1" dirty="0"/>
              <a:t> </a:t>
            </a:r>
            <a:r>
              <a:rPr lang="fr-FR" altLang="en-US" sz="4000" b="1" dirty="0"/>
              <a:t>du magistrat</a:t>
            </a:r>
            <a:endParaRPr lang="en-GB" altLang="sr-Latn-RS" sz="4000" dirty="0"/>
          </a:p>
        </p:txBody>
      </p:sp>
      <p:pic>
        <p:nvPicPr>
          <p:cNvPr id="56323" name="Picture 3">
            <a:extLst>
              <a:ext uri="{FF2B5EF4-FFF2-40B4-BE49-F238E27FC236}">
                <a16:creationId xmlns:a16="http://schemas.microsoft.com/office/drawing/2014/main" id="{136B44C4-B419-4193-B90B-1E122D1CB49C}"/>
              </a:ext>
            </a:extLst>
          </p:cNvPr>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6786563" y="4643438"/>
            <a:ext cx="1962150" cy="1766887"/>
          </a:xfrm>
        </p:spPr>
      </p:pic>
      <p:sp>
        <p:nvSpPr>
          <p:cNvPr id="56324" name="Slide Number Placeholder 1">
            <a:extLst>
              <a:ext uri="{FF2B5EF4-FFF2-40B4-BE49-F238E27FC236}">
                <a16:creationId xmlns:a16="http://schemas.microsoft.com/office/drawing/2014/main" id="{973E7C93-5761-46F0-9C4B-9645E1664BF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5DC31D32-8858-4238-893E-DBE355C30975}" type="slidenum">
              <a:rPr lang="en-US" altLang="fr-FR" sz="1200" smtClean="0">
                <a:solidFill>
                  <a:srgbClr val="898989"/>
                </a:solidFill>
              </a:rPr>
              <a:pPr>
                <a:spcBef>
                  <a:spcPct val="0"/>
                </a:spcBef>
                <a:buFontTx/>
                <a:buNone/>
              </a:pPr>
              <a:t>26</a:t>
            </a:fld>
            <a:endParaRPr lang="en-US" altLang="fr-FR" sz="1200">
              <a:solidFill>
                <a:srgbClr val="898989"/>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a:extLst>
              <a:ext uri="{FF2B5EF4-FFF2-40B4-BE49-F238E27FC236}">
                <a16:creationId xmlns:a16="http://schemas.microsoft.com/office/drawing/2014/main" id="{432D7A2C-F7E7-4B79-8D96-5E74DF61AF0F}"/>
              </a:ext>
            </a:extLst>
          </p:cNvPr>
          <p:cNvSpPr txBox="1">
            <a:spLocks/>
          </p:cNvSpPr>
          <p:nvPr/>
        </p:nvSpPr>
        <p:spPr bwMode="auto">
          <a:xfrm>
            <a:off x="350838" y="1344613"/>
            <a:ext cx="7569200"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r>
              <a:rPr lang="fr-FR" altLang="sr-Latn-RS" sz="3000" dirty="0"/>
              <a:t>La cyber</a:t>
            </a:r>
            <a:r>
              <a:rPr lang="fr-FR" sz="3000" dirty="0"/>
              <a:t>criminalité </a:t>
            </a:r>
            <a:r>
              <a:rPr lang="fr-FR" altLang="sr-Latn-RS" sz="3000" dirty="0"/>
              <a:t>est un domaine spécialisé</a:t>
            </a:r>
          </a:p>
          <a:p>
            <a:pPr algn="just" eaLnBrk="1" hangingPunct="1"/>
            <a:endParaRPr lang="en-US" altLang="sr-Latn-RS" sz="3000" dirty="0"/>
          </a:p>
          <a:p>
            <a:pPr algn="just" eaLnBrk="1" hangingPunct="1"/>
            <a:endParaRPr lang="en-US" altLang="sr-Latn-RS" sz="3000" dirty="0"/>
          </a:p>
          <a:p>
            <a:pPr algn="just" eaLnBrk="1" hangingPunct="1"/>
            <a:endParaRPr lang="en-US" altLang="sr-Latn-RS" sz="3000" dirty="0"/>
          </a:p>
          <a:p>
            <a:pPr algn="just" eaLnBrk="1" hangingPunct="1"/>
            <a:endParaRPr lang="en-US" altLang="sr-Latn-RS" sz="3000" dirty="0"/>
          </a:p>
          <a:p>
            <a:pPr algn="just" eaLnBrk="1" hangingPunct="1"/>
            <a:endParaRPr lang="fr-FR" altLang="sr-Latn-RS" sz="3000" dirty="0"/>
          </a:p>
          <a:p>
            <a:pPr algn="just" eaLnBrk="1" hangingPunct="1"/>
            <a:r>
              <a:rPr lang="fr-FR" altLang="sr-Latn-RS" sz="3000" dirty="0"/>
              <a:t>Les compétences judiciaires en matière de criminalité sont-elles différentes des compétences judiciaires ordinaires ?</a:t>
            </a:r>
          </a:p>
        </p:txBody>
      </p:sp>
      <p:sp>
        <p:nvSpPr>
          <p:cNvPr id="58371" name="Title 2">
            <a:extLst>
              <a:ext uri="{FF2B5EF4-FFF2-40B4-BE49-F238E27FC236}">
                <a16:creationId xmlns:a16="http://schemas.microsoft.com/office/drawing/2014/main" id="{263F2E40-FB88-4BED-860C-FB149E9316D9}"/>
              </a:ext>
            </a:extLst>
          </p:cNvPr>
          <p:cNvSpPr>
            <a:spLocks noGrp="1"/>
          </p:cNvSpPr>
          <p:nvPr>
            <p:ph type="title"/>
          </p:nvPr>
        </p:nvSpPr>
        <p:spPr>
          <a:xfrm>
            <a:off x="457200" y="150813"/>
            <a:ext cx="8229600" cy="1143000"/>
          </a:xfrm>
        </p:spPr>
        <p:txBody>
          <a:bodyPr/>
          <a:lstStyle/>
          <a:p>
            <a:r>
              <a:rPr lang="en-US" altLang="en-US" b="1" dirty="0" err="1"/>
              <a:t>Compétences</a:t>
            </a:r>
            <a:r>
              <a:rPr lang="en-US" altLang="en-US" b="1" dirty="0"/>
              <a:t> </a:t>
            </a:r>
            <a:r>
              <a:rPr lang="fr-FR" altLang="en-US" b="1" dirty="0"/>
              <a:t>du magistrat</a:t>
            </a:r>
            <a:endParaRPr lang="en-US" altLang="en-US" b="1" dirty="0"/>
          </a:p>
        </p:txBody>
      </p:sp>
      <p:sp>
        <p:nvSpPr>
          <p:cNvPr id="58372" name="Slide Number Placeholder 1">
            <a:extLst>
              <a:ext uri="{FF2B5EF4-FFF2-40B4-BE49-F238E27FC236}">
                <a16:creationId xmlns:a16="http://schemas.microsoft.com/office/drawing/2014/main" id="{41221226-9972-4784-B59F-FCD06F533BB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287718AE-2982-4204-92A1-FCD7859E16AA}" type="slidenum">
              <a:rPr lang="en-US" altLang="en-US" sz="1200" smtClean="0">
                <a:solidFill>
                  <a:srgbClr val="898989"/>
                </a:solidFill>
              </a:rPr>
              <a:pPr>
                <a:spcBef>
                  <a:spcPct val="0"/>
                </a:spcBef>
                <a:buFontTx/>
                <a:buNone/>
              </a:pPr>
              <a:t>27</a:t>
            </a:fld>
            <a:endParaRPr lang="en-US" altLang="en-US" sz="1200">
              <a:solidFill>
                <a:srgbClr val="898989"/>
              </a:solidFill>
            </a:endParaRPr>
          </a:p>
        </p:txBody>
      </p:sp>
      <p:pic>
        <p:nvPicPr>
          <p:cNvPr id="58373" name="Picture 2" descr="Image result for high tech">
            <a:extLst>
              <a:ext uri="{FF2B5EF4-FFF2-40B4-BE49-F238E27FC236}">
                <a16:creationId xmlns:a16="http://schemas.microsoft.com/office/drawing/2014/main" id="{897A49A5-D398-4B45-8726-0323AE5960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6925" y="2127250"/>
            <a:ext cx="5010150"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a:extLst>
              <a:ext uri="{FF2B5EF4-FFF2-40B4-BE49-F238E27FC236}">
                <a16:creationId xmlns:a16="http://schemas.microsoft.com/office/drawing/2014/main" id="{A7071B17-A0C2-46B4-B456-951C7EF9BDD0}"/>
              </a:ext>
            </a:extLst>
          </p:cNvPr>
          <p:cNvSpPr txBox="1">
            <a:spLocks/>
          </p:cNvSpPr>
          <p:nvPr/>
        </p:nvSpPr>
        <p:spPr bwMode="auto">
          <a:xfrm>
            <a:off x="350838" y="1344613"/>
            <a:ext cx="7569200"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defRPr/>
            </a:pPr>
            <a:endParaRPr lang="en-US" altLang="sr-Latn-RS" sz="3000" dirty="0"/>
          </a:p>
          <a:p>
            <a:pPr algn="just" eaLnBrk="1" hangingPunct="1">
              <a:defRPr/>
            </a:pPr>
            <a:endParaRPr lang="en-US" altLang="sr-Latn-RS" sz="3000" dirty="0"/>
          </a:p>
          <a:p>
            <a:pPr algn="just" eaLnBrk="1" hangingPunct="1">
              <a:defRPr/>
            </a:pPr>
            <a:endParaRPr lang="en-US" altLang="sr-Latn-RS" sz="3000" dirty="0"/>
          </a:p>
          <a:p>
            <a:pPr algn="just" eaLnBrk="1" hangingPunct="1">
              <a:defRPr/>
            </a:pPr>
            <a:r>
              <a:rPr lang="en-US" altLang="sr-Latn-RS" sz="3000" dirty="0" err="1"/>
              <a:t>Globalement</a:t>
            </a:r>
            <a:r>
              <a:rPr lang="en-US" altLang="sr-Latn-RS" sz="3000" dirty="0"/>
              <a:t>, non – MAIS :</a:t>
            </a:r>
          </a:p>
          <a:p>
            <a:pPr algn="just" eaLnBrk="1" hangingPunct="1">
              <a:defRPr/>
            </a:pPr>
            <a:endParaRPr lang="en-US" altLang="sr-Latn-RS" sz="3000" dirty="0"/>
          </a:p>
          <a:p>
            <a:pPr marL="0" indent="0" algn="ctr" eaLnBrk="1" hangingPunct="1">
              <a:buNone/>
              <a:defRPr/>
            </a:pPr>
            <a:r>
              <a:rPr lang="fr-FR" altLang="sr-Latn-RS" sz="3000" dirty="0"/>
              <a:t>il faut mettre l’accent sur sur certains aspects et adapter certaines compétences à la cybercriminalité</a:t>
            </a:r>
          </a:p>
        </p:txBody>
      </p:sp>
      <p:sp>
        <p:nvSpPr>
          <p:cNvPr id="60419" name="Title 2">
            <a:extLst>
              <a:ext uri="{FF2B5EF4-FFF2-40B4-BE49-F238E27FC236}">
                <a16:creationId xmlns:a16="http://schemas.microsoft.com/office/drawing/2014/main" id="{644CC4FE-26EF-44D9-B2B2-57193B2ADDA2}"/>
              </a:ext>
            </a:extLst>
          </p:cNvPr>
          <p:cNvSpPr>
            <a:spLocks noGrp="1"/>
          </p:cNvSpPr>
          <p:nvPr>
            <p:ph type="title"/>
          </p:nvPr>
        </p:nvSpPr>
        <p:spPr>
          <a:xfrm>
            <a:off x="457200" y="477838"/>
            <a:ext cx="8229600" cy="1143000"/>
          </a:xfrm>
        </p:spPr>
        <p:txBody>
          <a:bodyPr/>
          <a:lstStyle/>
          <a:p>
            <a:br>
              <a:rPr lang="fr-FR" altLang="en-US" b="1" dirty="0"/>
            </a:br>
            <a:r>
              <a:rPr lang="fr-FR" altLang="en-US" b="1" dirty="0"/>
              <a:t>Compétences du magistrat pour l'examen des demandes de preuve électronique </a:t>
            </a:r>
            <a:br>
              <a:rPr lang="fr-FR" altLang="en-US" b="1" dirty="0"/>
            </a:br>
            <a:endParaRPr lang="en-US" altLang="en-US" b="1" dirty="0"/>
          </a:p>
        </p:txBody>
      </p:sp>
      <p:sp>
        <p:nvSpPr>
          <p:cNvPr id="60420" name="Slide Number Placeholder 1">
            <a:extLst>
              <a:ext uri="{FF2B5EF4-FFF2-40B4-BE49-F238E27FC236}">
                <a16:creationId xmlns:a16="http://schemas.microsoft.com/office/drawing/2014/main" id="{32B85FB4-4C03-43AE-A97B-3F593B77DE2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2083D9D0-ABD0-44B9-8671-F62AFD14538C}" type="slidenum">
              <a:rPr lang="en-US" altLang="en-US" sz="1200" smtClean="0">
                <a:solidFill>
                  <a:srgbClr val="898989"/>
                </a:solidFill>
              </a:rPr>
              <a:pPr>
                <a:spcBef>
                  <a:spcPct val="0"/>
                </a:spcBef>
                <a:buFontTx/>
                <a:buNone/>
              </a:pPr>
              <a:t>28</a:t>
            </a:fld>
            <a:endParaRPr lang="en-US" altLang="en-US" sz="1200">
              <a:solidFill>
                <a:srgbClr val="898989"/>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a:extLst>
              <a:ext uri="{FF2B5EF4-FFF2-40B4-BE49-F238E27FC236}">
                <a16:creationId xmlns:a16="http://schemas.microsoft.com/office/drawing/2014/main" id="{54D0825A-7939-4AFA-A53A-4C92A478A535}"/>
              </a:ext>
            </a:extLst>
          </p:cNvPr>
          <p:cNvSpPr txBox="1">
            <a:spLocks/>
          </p:cNvSpPr>
          <p:nvPr/>
        </p:nvSpPr>
        <p:spPr bwMode="auto">
          <a:xfrm>
            <a:off x="457200" y="1201738"/>
            <a:ext cx="7569200"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r>
              <a:rPr lang="fr-FR" altLang="en-US" dirty="0"/>
              <a:t>Les exemples utilisés dans le cadre de la formation des magistrats incluent :</a:t>
            </a:r>
            <a:endParaRPr lang="en-US" altLang="sr-Latn-RS" sz="2600" dirty="0"/>
          </a:p>
        </p:txBody>
      </p:sp>
      <p:sp>
        <p:nvSpPr>
          <p:cNvPr id="62467" name="Title 2">
            <a:extLst>
              <a:ext uri="{FF2B5EF4-FFF2-40B4-BE49-F238E27FC236}">
                <a16:creationId xmlns:a16="http://schemas.microsoft.com/office/drawing/2014/main" id="{2F223147-C3AB-4C4C-A893-6AA2E621F18A}"/>
              </a:ext>
            </a:extLst>
          </p:cNvPr>
          <p:cNvSpPr>
            <a:spLocks noGrp="1"/>
          </p:cNvSpPr>
          <p:nvPr>
            <p:ph type="title"/>
          </p:nvPr>
        </p:nvSpPr>
        <p:spPr>
          <a:xfrm>
            <a:off x="457200" y="150813"/>
            <a:ext cx="8229600" cy="1143000"/>
          </a:xfrm>
        </p:spPr>
        <p:txBody>
          <a:bodyPr/>
          <a:lstStyle/>
          <a:p>
            <a:r>
              <a:rPr lang="en-US" altLang="en-US" b="1" dirty="0" err="1"/>
              <a:t>Compétences</a:t>
            </a:r>
            <a:r>
              <a:rPr lang="en-US" altLang="en-US" b="1" dirty="0"/>
              <a:t> </a:t>
            </a:r>
            <a:r>
              <a:rPr lang="fr-FR" altLang="en-US" b="1" dirty="0"/>
              <a:t>du magistrat</a:t>
            </a:r>
            <a:endParaRPr lang="en-US" altLang="en-US" b="1" dirty="0"/>
          </a:p>
        </p:txBody>
      </p:sp>
      <p:sp>
        <p:nvSpPr>
          <p:cNvPr id="62468" name="Slide Number Placeholder 1">
            <a:extLst>
              <a:ext uri="{FF2B5EF4-FFF2-40B4-BE49-F238E27FC236}">
                <a16:creationId xmlns:a16="http://schemas.microsoft.com/office/drawing/2014/main" id="{4D6C9533-1C7D-4949-8F07-4FF5A170B98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E6833B4B-94CC-4CA8-B318-8F9072FA31BE}" type="slidenum">
              <a:rPr lang="en-US" altLang="en-US" sz="1200" smtClean="0">
                <a:solidFill>
                  <a:srgbClr val="898989"/>
                </a:solidFill>
              </a:rPr>
              <a:pPr>
                <a:spcBef>
                  <a:spcPct val="0"/>
                </a:spcBef>
                <a:buFontTx/>
                <a:buNone/>
              </a:pPr>
              <a:t>29</a:t>
            </a:fld>
            <a:endParaRPr lang="en-US" altLang="en-US" sz="1200">
              <a:solidFill>
                <a:srgbClr val="898989"/>
              </a:solidFill>
            </a:endParaRPr>
          </a:p>
        </p:txBody>
      </p:sp>
      <p:pic>
        <p:nvPicPr>
          <p:cNvPr id="62469" name="Picture 5">
            <a:extLst>
              <a:ext uri="{FF2B5EF4-FFF2-40B4-BE49-F238E27FC236}">
                <a16:creationId xmlns:a16="http://schemas.microsoft.com/office/drawing/2014/main" id="{939F5F90-2DE3-43B5-B6E2-E88FCCC8BA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2575" y="2344738"/>
            <a:ext cx="6021388" cy="450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227B0D63-E573-4D6F-8319-68F03790F0E9}"/>
              </a:ext>
            </a:extLst>
          </p:cNvPr>
          <p:cNvSpPr>
            <a:spLocks noGrp="1"/>
          </p:cNvSpPr>
          <p:nvPr>
            <p:ph type="title" idx="4294967295"/>
          </p:nvPr>
        </p:nvSpPr>
        <p:spPr>
          <a:xfrm>
            <a:off x="457200" y="274638"/>
            <a:ext cx="8229600" cy="773112"/>
          </a:xfrm>
        </p:spPr>
        <p:txBody>
          <a:bodyPr/>
          <a:lstStyle/>
          <a:p>
            <a:pPr eaLnBrk="1" hangingPunct="1"/>
            <a:r>
              <a:rPr lang="en-GB" altLang="sr-Latn-RS" b="1" dirty="0" err="1"/>
              <a:t>Objectifs</a:t>
            </a:r>
            <a:r>
              <a:rPr lang="en-GB" altLang="sr-Latn-RS" b="1" dirty="0"/>
              <a:t> de la session</a:t>
            </a:r>
          </a:p>
        </p:txBody>
      </p:sp>
      <p:sp>
        <p:nvSpPr>
          <p:cNvPr id="4" name="Content Placeholder 2">
            <a:extLst>
              <a:ext uri="{FF2B5EF4-FFF2-40B4-BE49-F238E27FC236}">
                <a16:creationId xmlns:a16="http://schemas.microsoft.com/office/drawing/2014/main" id="{7C5C056C-608F-43E9-9658-36A83FBD02F0}"/>
              </a:ext>
            </a:extLst>
          </p:cNvPr>
          <p:cNvSpPr txBox="1">
            <a:spLocks/>
          </p:cNvSpPr>
          <p:nvPr/>
        </p:nvSpPr>
        <p:spPr bwMode="auto">
          <a:xfrm>
            <a:off x="457200" y="1047750"/>
            <a:ext cx="8229600" cy="5338763"/>
          </a:xfrm>
          <a:prstGeom prst="rect">
            <a:avLst/>
          </a:prstGeom>
          <a:noFill/>
          <a:ln w="9525">
            <a:noFill/>
            <a:miter lim="800000"/>
            <a:headEnd/>
            <a:tailEnd/>
          </a:ln>
        </p:spPr>
        <p:txBody>
          <a:bodyPr/>
          <a:lstStyle>
            <a:lvl1pPr marL="342900" indent="-342900"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spcBef>
                <a:spcPct val="20000"/>
              </a:spcBef>
              <a:defRPr/>
            </a:pPr>
            <a:r>
              <a:rPr lang="fr-FR" dirty="0"/>
              <a:t>À la fin du cours, les délégués seront capables  :</a:t>
            </a:r>
            <a:endParaRPr lang="pt-PT" sz="2600" dirty="0">
              <a:solidFill>
                <a:srgbClr val="000000"/>
              </a:solidFill>
              <a:latin typeface="+mj-lt"/>
              <a:ea typeface="MS PGothic" charset="0"/>
              <a:cs typeface="MS PGothic" charset="0"/>
            </a:endParaRPr>
          </a:p>
          <a:p>
            <a:pPr algn="just">
              <a:spcBef>
                <a:spcPct val="20000"/>
              </a:spcBef>
              <a:buFont typeface="Arial" charset="0"/>
              <a:buChar char="•"/>
              <a:defRPr/>
            </a:pPr>
            <a:r>
              <a:rPr lang="fr-FR" sz="2600" dirty="0">
                <a:solidFill>
                  <a:srgbClr val="000000"/>
                </a:solidFill>
                <a:latin typeface="+mj-lt"/>
              </a:rPr>
              <a:t>de reconnaître les différents aspects de l'examen des demandes/la tenue des audiences relatives aux pouvoirs d'enquête</a:t>
            </a:r>
          </a:p>
          <a:p>
            <a:pPr algn="just">
              <a:spcBef>
                <a:spcPct val="20000"/>
              </a:spcBef>
              <a:buFont typeface="Arial" charset="0"/>
              <a:buChar char="•"/>
              <a:defRPr/>
            </a:pPr>
            <a:r>
              <a:rPr lang="fr-FR" sz="2600" dirty="0">
                <a:solidFill>
                  <a:srgbClr val="000000"/>
                </a:solidFill>
                <a:latin typeface="+mj-lt"/>
              </a:rPr>
              <a:t>d’expliquer les conditions et garanties procédurales pertinentes à prendre en considération lors de l'examen des demandes ou de la tenue d'audiences</a:t>
            </a:r>
          </a:p>
          <a:p>
            <a:pPr algn="just">
              <a:spcBef>
                <a:spcPct val="20000"/>
              </a:spcBef>
              <a:buFont typeface="Arial" charset="0"/>
              <a:buChar char="•"/>
              <a:defRPr/>
            </a:pPr>
            <a:r>
              <a:rPr lang="fr-FR" sz="2600" dirty="0">
                <a:solidFill>
                  <a:srgbClr val="000000"/>
                </a:solidFill>
                <a:latin typeface="+mj-lt"/>
              </a:rPr>
              <a:t>d’identifier les compétences fondamentales à mettre  en œuvre pour examiner les demandes ou tenir des audiences de manière efficace</a:t>
            </a:r>
          </a:p>
          <a:p>
            <a:pPr algn="just">
              <a:spcBef>
                <a:spcPct val="20000"/>
              </a:spcBef>
              <a:buFont typeface="Arial" charset="0"/>
              <a:buChar char="•"/>
              <a:defRPr/>
            </a:pPr>
            <a:r>
              <a:rPr lang="fr-FR" sz="2600" dirty="0">
                <a:solidFill>
                  <a:srgbClr val="000000"/>
                </a:solidFill>
                <a:latin typeface="+mj-lt"/>
              </a:rPr>
              <a:t>de comprendre comment autoriser une demande de pouvoirs liés à la preuve électronique </a:t>
            </a:r>
          </a:p>
          <a:p>
            <a:pPr marL="0" indent="0">
              <a:spcBef>
                <a:spcPct val="20000"/>
              </a:spcBef>
              <a:defRPr/>
            </a:pPr>
            <a:endParaRPr lang="en-US" sz="2600" dirty="0">
              <a:solidFill>
                <a:srgbClr val="000000"/>
              </a:solidFill>
              <a:latin typeface="+mj-lt"/>
              <a:ea typeface="MS PGothic" charset="0"/>
              <a:cs typeface="MS PGothic" charset="0"/>
            </a:endParaRPr>
          </a:p>
        </p:txBody>
      </p:sp>
      <p:sp>
        <p:nvSpPr>
          <p:cNvPr id="7172" name="Slide Number Placeholder 1">
            <a:extLst>
              <a:ext uri="{FF2B5EF4-FFF2-40B4-BE49-F238E27FC236}">
                <a16:creationId xmlns:a16="http://schemas.microsoft.com/office/drawing/2014/main" id="{3C31E2BB-0750-47AC-ADE2-39F6E9372FB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fr-FR" sz="1200">
                <a:solidFill>
                  <a:srgbClr val="898989"/>
                </a:solidFill>
              </a:rPr>
              <a:t>!</a:t>
            </a:r>
            <a:fld id="{3B7F26B0-32E2-4AEE-AFED-6C64FBEFCBF9}" type="slidenum">
              <a:rPr lang="en-US" altLang="fr-FR" sz="1200" smtClean="0">
                <a:solidFill>
                  <a:srgbClr val="898989"/>
                </a:solidFill>
              </a:rPr>
              <a:pPr>
                <a:spcBef>
                  <a:spcPct val="0"/>
                </a:spcBef>
                <a:buFontTx/>
                <a:buNone/>
              </a:pPr>
              <a:t>3</a:t>
            </a:fld>
            <a:endParaRPr lang="en-US" altLang="fr-FR" sz="1200">
              <a:solidFill>
                <a:srgbClr val="898989"/>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a:extLst>
              <a:ext uri="{FF2B5EF4-FFF2-40B4-BE49-F238E27FC236}">
                <a16:creationId xmlns:a16="http://schemas.microsoft.com/office/drawing/2014/main" id="{A7071B17-A0C2-46B4-B456-951C7EF9BDD0}"/>
              </a:ext>
            </a:extLst>
          </p:cNvPr>
          <p:cNvSpPr txBox="1">
            <a:spLocks/>
          </p:cNvSpPr>
          <p:nvPr/>
        </p:nvSpPr>
        <p:spPr bwMode="auto">
          <a:xfrm>
            <a:off x="457200" y="1201738"/>
            <a:ext cx="7569200"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algn="ctr" eaLnBrk="1" hangingPunct="1">
              <a:buNone/>
              <a:defRPr/>
            </a:pPr>
            <a:r>
              <a:rPr lang="fr-FR" altLang="sr-Latn-RS" sz="2600" b="1" dirty="0"/>
              <a:t>Cadre de compétences et de capacités du magistrat</a:t>
            </a:r>
          </a:p>
          <a:p>
            <a:pPr marL="0" indent="0" algn="ctr" eaLnBrk="1" hangingPunct="1">
              <a:buNone/>
              <a:defRPr/>
            </a:pPr>
            <a:endParaRPr lang="en-US" altLang="sr-Latn-RS" sz="2600" dirty="0"/>
          </a:p>
          <a:p>
            <a:pPr eaLnBrk="1" hangingPunct="1">
              <a:defRPr/>
            </a:pPr>
            <a:r>
              <a:rPr lang="fr-FR" altLang="sr-Latn-RS" sz="2600" dirty="0"/>
              <a:t>Communiquer efficacement</a:t>
            </a:r>
          </a:p>
          <a:p>
            <a:pPr eaLnBrk="1" hangingPunct="1">
              <a:defRPr/>
            </a:pPr>
            <a:r>
              <a:rPr lang="fr-FR" altLang="sr-Latn-RS" sz="2600" dirty="0"/>
              <a:t>Travailler en équipe </a:t>
            </a:r>
          </a:p>
          <a:p>
            <a:pPr eaLnBrk="1" hangingPunct="1">
              <a:defRPr/>
            </a:pPr>
            <a:r>
              <a:rPr lang="fr-FR" altLang="sr-Latn-RS" sz="2600" dirty="0"/>
              <a:t>Développer ses connaissances </a:t>
            </a:r>
          </a:p>
          <a:p>
            <a:pPr eaLnBrk="1" hangingPunct="1">
              <a:defRPr/>
            </a:pPr>
            <a:r>
              <a:rPr lang="fr-FR" altLang="sr-Latn-RS" sz="2600" dirty="0"/>
              <a:t>Assimiler l'information </a:t>
            </a:r>
          </a:p>
          <a:p>
            <a:pPr eaLnBrk="1" hangingPunct="1">
              <a:defRPr/>
            </a:pPr>
            <a:r>
              <a:rPr lang="fr-FR" altLang="sr-Latn-RS" sz="2600" dirty="0"/>
              <a:t>Exercer un jugement </a:t>
            </a:r>
          </a:p>
          <a:p>
            <a:pPr eaLnBrk="1" hangingPunct="1">
              <a:defRPr/>
            </a:pPr>
            <a:r>
              <a:rPr lang="fr-FR" altLang="sr-Latn-RS" sz="2600" dirty="0"/>
              <a:t>Gérer efficacement le travail </a:t>
            </a:r>
          </a:p>
          <a:p>
            <a:pPr eaLnBrk="1" hangingPunct="1">
              <a:defRPr/>
            </a:pPr>
            <a:endParaRPr lang="en-US" altLang="sr-Latn-RS" sz="2600" dirty="0"/>
          </a:p>
        </p:txBody>
      </p:sp>
      <p:sp>
        <p:nvSpPr>
          <p:cNvPr id="64515" name="Title 2">
            <a:extLst>
              <a:ext uri="{FF2B5EF4-FFF2-40B4-BE49-F238E27FC236}">
                <a16:creationId xmlns:a16="http://schemas.microsoft.com/office/drawing/2014/main" id="{69A6B656-3F9B-4B94-859B-0F52E22F03AF}"/>
              </a:ext>
            </a:extLst>
          </p:cNvPr>
          <p:cNvSpPr>
            <a:spLocks noGrp="1"/>
          </p:cNvSpPr>
          <p:nvPr>
            <p:ph type="title"/>
          </p:nvPr>
        </p:nvSpPr>
        <p:spPr>
          <a:xfrm>
            <a:off x="457200" y="150813"/>
            <a:ext cx="8229600" cy="1143000"/>
          </a:xfrm>
        </p:spPr>
        <p:txBody>
          <a:bodyPr/>
          <a:lstStyle/>
          <a:p>
            <a:r>
              <a:rPr lang="fr-FR" altLang="en-US" b="1" dirty="0"/>
              <a:t>Compétences fondamentales</a:t>
            </a:r>
            <a:endParaRPr lang="en-US" altLang="en-US" b="1" dirty="0"/>
          </a:p>
        </p:txBody>
      </p:sp>
      <p:sp>
        <p:nvSpPr>
          <p:cNvPr id="64516" name="Slide Number Placeholder 1">
            <a:extLst>
              <a:ext uri="{FF2B5EF4-FFF2-40B4-BE49-F238E27FC236}">
                <a16:creationId xmlns:a16="http://schemas.microsoft.com/office/drawing/2014/main" id="{8637F18D-B0C4-4A41-A315-67AF3BCB272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4E34D75F-F50D-4913-91AC-528DAFA7E54E}" type="slidenum">
              <a:rPr lang="en-US" altLang="en-US" sz="1200" smtClean="0">
                <a:solidFill>
                  <a:srgbClr val="898989"/>
                </a:solidFill>
              </a:rPr>
              <a:pPr>
                <a:spcBef>
                  <a:spcPct val="0"/>
                </a:spcBef>
                <a:buFontTx/>
                <a:buNone/>
              </a:pPr>
              <a:t>30</a:t>
            </a:fld>
            <a:endParaRPr lang="en-US" altLang="en-US" sz="120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7042">
                                            <p:txEl>
                                              <p:pRg st="7" end="7"/>
                                            </p:txEl>
                                          </p:spTgt>
                                        </p:tgtEl>
                                        <p:attrNameLst>
                                          <p:attrName>style.visibility</p:attrName>
                                        </p:attrNameLst>
                                      </p:cBhvr>
                                      <p:to>
                                        <p:strVal val="visible"/>
                                      </p:to>
                                    </p:set>
                                    <p:animEffect transition="in" filter="fade">
                                      <p:cBhvr>
                                        <p:cTn id="7" dur="500"/>
                                        <p:tgtEl>
                                          <p:spTgt spid="87042">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7042">
                                            <p:txEl>
                                              <p:pRg st="2" end="2"/>
                                            </p:txEl>
                                          </p:spTgt>
                                        </p:tgtEl>
                                        <p:attrNameLst>
                                          <p:attrName>style.visibility</p:attrName>
                                        </p:attrNameLst>
                                      </p:cBhvr>
                                      <p:to>
                                        <p:strVal val="visible"/>
                                      </p:to>
                                    </p:set>
                                    <p:animEffect transition="in" filter="fade">
                                      <p:cBhvr>
                                        <p:cTn id="12" dur="500"/>
                                        <p:tgtEl>
                                          <p:spTgt spid="8704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7042">
                                            <p:txEl>
                                              <p:pRg st="3" end="3"/>
                                            </p:txEl>
                                          </p:spTgt>
                                        </p:tgtEl>
                                        <p:attrNameLst>
                                          <p:attrName>style.visibility</p:attrName>
                                        </p:attrNameLst>
                                      </p:cBhvr>
                                      <p:to>
                                        <p:strVal val="visible"/>
                                      </p:to>
                                    </p:set>
                                    <p:animEffect transition="in" filter="fade">
                                      <p:cBhvr>
                                        <p:cTn id="17" dur="500"/>
                                        <p:tgtEl>
                                          <p:spTgt spid="8704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7042">
                                            <p:txEl>
                                              <p:pRg st="4" end="4"/>
                                            </p:txEl>
                                          </p:spTgt>
                                        </p:tgtEl>
                                        <p:attrNameLst>
                                          <p:attrName>style.visibility</p:attrName>
                                        </p:attrNameLst>
                                      </p:cBhvr>
                                      <p:to>
                                        <p:strVal val="visible"/>
                                      </p:to>
                                    </p:set>
                                    <p:animEffect transition="in" filter="fade">
                                      <p:cBhvr>
                                        <p:cTn id="22" dur="500"/>
                                        <p:tgtEl>
                                          <p:spTgt spid="8704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7042">
                                            <p:txEl>
                                              <p:pRg st="5" end="5"/>
                                            </p:txEl>
                                          </p:spTgt>
                                        </p:tgtEl>
                                        <p:attrNameLst>
                                          <p:attrName>style.visibility</p:attrName>
                                        </p:attrNameLst>
                                      </p:cBhvr>
                                      <p:to>
                                        <p:strVal val="visible"/>
                                      </p:to>
                                    </p:set>
                                    <p:animEffect transition="in" filter="fade">
                                      <p:cBhvr>
                                        <p:cTn id="27" dur="500"/>
                                        <p:tgtEl>
                                          <p:spTgt spid="8704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7042">
                                            <p:txEl>
                                              <p:pRg st="6" end="6"/>
                                            </p:txEl>
                                          </p:spTgt>
                                        </p:tgtEl>
                                        <p:attrNameLst>
                                          <p:attrName>style.visibility</p:attrName>
                                        </p:attrNameLst>
                                      </p:cBhvr>
                                      <p:to>
                                        <p:strVal val="visible"/>
                                      </p:to>
                                    </p:set>
                                    <p:animEffect transition="in" filter="fade">
                                      <p:cBhvr>
                                        <p:cTn id="32" dur="500"/>
                                        <p:tgtEl>
                                          <p:spTgt spid="8704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a:extLst>
              <a:ext uri="{FF2B5EF4-FFF2-40B4-BE49-F238E27FC236}">
                <a16:creationId xmlns:a16="http://schemas.microsoft.com/office/drawing/2014/main" id="{A7071B17-A0C2-46B4-B456-951C7EF9BDD0}"/>
              </a:ext>
            </a:extLst>
          </p:cNvPr>
          <p:cNvSpPr txBox="1">
            <a:spLocks/>
          </p:cNvSpPr>
          <p:nvPr/>
        </p:nvSpPr>
        <p:spPr bwMode="auto">
          <a:xfrm>
            <a:off x="457200" y="1201738"/>
            <a:ext cx="7569200"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defRPr/>
            </a:pPr>
            <a:endParaRPr lang="en-US" altLang="sr-Latn-RS" sz="3000" dirty="0"/>
          </a:p>
          <a:p>
            <a:pPr algn="just" eaLnBrk="1" hangingPunct="1">
              <a:defRPr/>
            </a:pPr>
            <a:endParaRPr lang="en-US" altLang="sr-Latn-RS" sz="3000" dirty="0"/>
          </a:p>
          <a:p>
            <a:pPr algn="just" eaLnBrk="1" hangingPunct="1">
              <a:defRPr/>
            </a:pPr>
            <a:endParaRPr lang="en-US" altLang="sr-Latn-RS" sz="3000" dirty="0"/>
          </a:p>
          <a:p>
            <a:pPr marL="0" indent="0" algn="just" eaLnBrk="1" hangingPunct="1">
              <a:buNone/>
              <a:defRPr/>
            </a:pPr>
            <a:r>
              <a:rPr lang="fr-FR" altLang="sr-Latn-RS" sz="3000" dirty="0"/>
              <a:t>Comment pouvons-nous appliquer ces compétences fondamentales à la cybercriminalité ? </a:t>
            </a:r>
            <a:endParaRPr lang="en-US" altLang="sr-Latn-RS" sz="3000" dirty="0"/>
          </a:p>
        </p:txBody>
      </p:sp>
      <p:sp>
        <p:nvSpPr>
          <p:cNvPr id="66563" name="Title 2">
            <a:extLst>
              <a:ext uri="{FF2B5EF4-FFF2-40B4-BE49-F238E27FC236}">
                <a16:creationId xmlns:a16="http://schemas.microsoft.com/office/drawing/2014/main" id="{548FED5B-6018-4A49-8CB6-5EE0C9AF3DBF}"/>
              </a:ext>
            </a:extLst>
          </p:cNvPr>
          <p:cNvSpPr>
            <a:spLocks noGrp="1"/>
          </p:cNvSpPr>
          <p:nvPr>
            <p:ph type="title"/>
          </p:nvPr>
        </p:nvSpPr>
        <p:spPr>
          <a:xfrm>
            <a:off x="457200" y="150813"/>
            <a:ext cx="8229600" cy="1143000"/>
          </a:xfrm>
        </p:spPr>
        <p:txBody>
          <a:bodyPr/>
          <a:lstStyle/>
          <a:p>
            <a:r>
              <a:rPr lang="fr-FR" altLang="en-US" b="1" dirty="0"/>
              <a:t>Compétences fondamentales</a:t>
            </a:r>
            <a:endParaRPr lang="en-US" altLang="en-US" b="1" dirty="0"/>
          </a:p>
        </p:txBody>
      </p:sp>
      <p:sp>
        <p:nvSpPr>
          <p:cNvPr id="66564" name="Slide Number Placeholder 1">
            <a:extLst>
              <a:ext uri="{FF2B5EF4-FFF2-40B4-BE49-F238E27FC236}">
                <a16:creationId xmlns:a16="http://schemas.microsoft.com/office/drawing/2014/main" id="{42EFAEC4-3D38-47B1-BD8E-FBE4C74EA2F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FA5D9F27-9990-4C71-9584-F698EA6BABC1}" type="slidenum">
              <a:rPr lang="en-US" altLang="en-US" sz="1200" smtClean="0">
                <a:solidFill>
                  <a:srgbClr val="898989"/>
                </a:solidFill>
              </a:rPr>
              <a:pPr>
                <a:spcBef>
                  <a:spcPct val="0"/>
                </a:spcBef>
                <a:buFontTx/>
                <a:buNone/>
              </a:pPr>
              <a:t>31</a:t>
            </a:fld>
            <a:endParaRPr lang="en-US" altLang="en-US" sz="1200">
              <a:solidFill>
                <a:srgbClr val="898989"/>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a:extLst>
              <a:ext uri="{FF2B5EF4-FFF2-40B4-BE49-F238E27FC236}">
                <a16:creationId xmlns:a16="http://schemas.microsoft.com/office/drawing/2014/main" id="{AF01B100-B467-4023-891D-9B804CA34BDC}"/>
              </a:ext>
            </a:extLst>
          </p:cNvPr>
          <p:cNvSpPr txBox="1">
            <a:spLocks/>
          </p:cNvSpPr>
          <p:nvPr/>
        </p:nvSpPr>
        <p:spPr bwMode="auto">
          <a:xfrm>
            <a:off x="350838" y="1344613"/>
            <a:ext cx="7569200"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endParaRPr lang="en-US" altLang="en-US" dirty="0"/>
          </a:p>
          <a:p>
            <a:pPr algn="just" eaLnBrk="1" hangingPunct="1"/>
            <a:r>
              <a:rPr lang="fr-FR" altLang="en-US" dirty="0"/>
              <a:t>Les juges attendent du procureur qu'il communique efficacement</a:t>
            </a:r>
          </a:p>
          <a:p>
            <a:pPr algn="just" eaLnBrk="1" hangingPunct="1"/>
            <a:endParaRPr lang="fr-FR" altLang="en-US" dirty="0"/>
          </a:p>
          <a:p>
            <a:pPr algn="just" eaLnBrk="1" hangingPunct="1"/>
            <a:r>
              <a:rPr lang="fr-FR" altLang="en-US" dirty="0"/>
              <a:t>Il est primordial que le procureur puisse </a:t>
            </a:r>
            <a:r>
              <a:rPr lang="fr-FR" dirty="0"/>
              <a:t>déterminer s</a:t>
            </a:r>
            <a:r>
              <a:rPr lang="fr-FR" altLang="en-US" dirty="0"/>
              <a:t>’il a été compris</a:t>
            </a:r>
            <a:endParaRPr lang="en-GB" altLang="sr-Latn-RS" sz="3000" dirty="0"/>
          </a:p>
        </p:txBody>
      </p:sp>
      <p:sp>
        <p:nvSpPr>
          <p:cNvPr id="68611" name="Title 2">
            <a:extLst>
              <a:ext uri="{FF2B5EF4-FFF2-40B4-BE49-F238E27FC236}">
                <a16:creationId xmlns:a16="http://schemas.microsoft.com/office/drawing/2014/main" id="{D7DCC5BA-25B8-42D6-AB8F-A990527A02F9}"/>
              </a:ext>
            </a:extLst>
          </p:cNvPr>
          <p:cNvSpPr>
            <a:spLocks noGrp="1"/>
          </p:cNvSpPr>
          <p:nvPr>
            <p:ph type="title"/>
          </p:nvPr>
        </p:nvSpPr>
        <p:spPr>
          <a:xfrm>
            <a:off x="457200" y="150813"/>
            <a:ext cx="8229600" cy="1143000"/>
          </a:xfrm>
        </p:spPr>
        <p:txBody>
          <a:bodyPr/>
          <a:lstStyle/>
          <a:p>
            <a:r>
              <a:rPr lang="en-US" altLang="en-US" b="1" dirty="0" err="1"/>
              <a:t>Compétence</a:t>
            </a:r>
            <a:r>
              <a:rPr lang="en-US" altLang="en-US" b="1" dirty="0"/>
              <a:t> 1 : </a:t>
            </a:r>
            <a:r>
              <a:rPr lang="en-US" altLang="en-US" b="1" dirty="0" err="1"/>
              <a:t>communiquer</a:t>
            </a:r>
            <a:r>
              <a:rPr lang="en-US" altLang="en-US" b="1" dirty="0"/>
              <a:t> </a:t>
            </a:r>
            <a:r>
              <a:rPr lang="en-US" altLang="en-US" b="1" dirty="0" err="1"/>
              <a:t>efficacement</a:t>
            </a:r>
            <a:endParaRPr lang="en-US" altLang="en-US" b="1" dirty="0"/>
          </a:p>
        </p:txBody>
      </p:sp>
      <p:sp>
        <p:nvSpPr>
          <p:cNvPr id="68612" name="Slide Number Placeholder 1">
            <a:extLst>
              <a:ext uri="{FF2B5EF4-FFF2-40B4-BE49-F238E27FC236}">
                <a16:creationId xmlns:a16="http://schemas.microsoft.com/office/drawing/2014/main" id="{3E617332-0F05-4531-998C-5A83F8F12D0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D128049E-E2B3-4D09-8121-F03C887FAAAC}" type="slidenum">
              <a:rPr lang="en-US" altLang="en-US" sz="1200" smtClean="0">
                <a:solidFill>
                  <a:srgbClr val="898989"/>
                </a:solidFill>
              </a:rPr>
              <a:pPr>
                <a:spcBef>
                  <a:spcPct val="0"/>
                </a:spcBef>
                <a:buFontTx/>
                <a:buNone/>
              </a:pPr>
              <a:t>32</a:t>
            </a:fld>
            <a:endParaRPr lang="en-US" altLang="en-US" sz="1200">
              <a:solidFill>
                <a:srgbClr val="898989"/>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a:extLst>
              <a:ext uri="{FF2B5EF4-FFF2-40B4-BE49-F238E27FC236}">
                <a16:creationId xmlns:a16="http://schemas.microsoft.com/office/drawing/2014/main" id="{858C93D3-E7C2-4EC5-8942-B9E9CD145C8D}"/>
              </a:ext>
            </a:extLst>
          </p:cNvPr>
          <p:cNvSpPr txBox="1">
            <a:spLocks/>
          </p:cNvSpPr>
          <p:nvPr/>
        </p:nvSpPr>
        <p:spPr bwMode="auto">
          <a:xfrm>
            <a:off x="350838" y="1344613"/>
            <a:ext cx="7569200"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endParaRPr lang="en-US" altLang="en-US" dirty="0"/>
          </a:p>
          <a:p>
            <a:pPr algn="just" eaLnBrk="1" hangingPunct="1"/>
            <a:r>
              <a:rPr lang="fr-FR" altLang="en-US" dirty="0"/>
              <a:t>Traditionnellement, le rôle des juges est d'écouter – vu la complexité de la cybercriminalité, toutefois, ils devraient poser des questions </a:t>
            </a:r>
          </a:p>
          <a:p>
            <a:pPr algn="just" eaLnBrk="1" hangingPunct="1"/>
            <a:endParaRPr lang="fr-FR" altLang="en-US" dirty="0"/>
          </a:p>
          <a:p>
            <a:pPr algn="just" eaLnBrk="1" hangingPunct="1"/>
            <a:r>
              <a:rPr lang="fr-FR" altLang="en-US" dirty="0"/>
              <a:t>Le procureur peut être invité à expliquer les aspects techniques – ou faire venir un expert s’il en est incapable</a:t>
            </a:r>
            <a:endParaRPr lang="en-GB" altLang="sr-Latn-RS" sz="3000" dirty="0"/>
          </a:p>
        </p:txBody>
      </p:sp>
      <p:sp>
        <p:nvSpPr>
          <p:cNvPr id="70659" name="Title 2">
            <a:extLst>
              <a:ext uri="{FF2B5EF4-FFF2-40B4-BE49-F238E27FC236}">
                <a16:creationId xmlns:a16="http://schemas.microsoft.com/office/drawing/2014/main" id="{709A8512-D1CE-428C-9153-8D46EDB3C38B}"/>
              </a:ext>
            </a:extLst>
          </p:cNvPr>
          <p:cNvSpPr>
            <a:spLocks noGrp="1"/>
          </p:cNvSpPr>
          <p:nvPr>
            <p:ph type="title"/>
          </p:nvPr>
        </p:nvSpPr>
        <p:spPr>
          <a:xfrm>
            <a:off x="457200" y="150813"/>
            <a:ext cx="8229600" cy="1143000"/>
          </a:xfrm>
        </p:spPr>
        <p:txBody>
          <a:bodyPr/>
          <a:lstStyle/>
          <a:p>
            <a:r>
              <a:rPr lang="en-US" altLang="en-US" b="1" dirty="0" err="1"/>
              <a:t>Compétence</a:t>
            </a:r>
            <a:r>
              <a:rPr lang="en-US" altLang="en-US" b="1" dirty="0"/>
              <a:t> 1 : </a:t>
            </a:r>
            <a:r>
              <a:rPr lang="en-US" altLang="en-US" b="1" dirty="0" err="1"/>
              <a:t>communiquer</a:t>
            </a:r>
            <a:r>
              <a:rPr lang="en-US" altLang="en-US" b="1" dirty="0"/>
              <a:t> </a:t>
            </a:r>
            <a:r>
              <a:rPr lang="en-US" altLang="en-US" b="1" dirty="0" err="1"/>
              <a:t>efficacement</a:t>
            </a:r>
            <a:endParaRPr lang="en-US" altLang="en-US" b="1" dirty="0"/>
          </a:p>
        </p:txBody>
      </p:sp>
      <p:sp>
        <p:nvSpPr>
          <p:cNvPr id="70660" name="Slide Number Placeholder 1">
            <a:extLst>
              <a:ext uri="{FF2B5EF4-FFF2-40B4-BE49-F238E27FC236}">
                <a16:creationId xmlns:a16="http://schemas.microsoft.com/office/drawing/2014/main" id="{109C9DAA-32A5-4D3A-A5CC-BA1C31BC2B4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DA353A5E-360D-42D2-AC11-94DD2F654E2D}" type="slidenum">
              <a:rPr lang="en-US" altLang="en-US" sz="1200" smtClean="0">
                <a:solidFill>
                  <a:srgbClr val="898989"/>
                </a:solidFill>
              </a:rPr>
              <a:pPr>
                <a:spcBef>
                  <a:spcPct val="0"/>
                </a:spcBef>
                <a:buFontTx/>
                <a:buNone/>
              </a:pPr>
              <a:t>33</a:t>
            </a:fld>
            <a:endParaRPr lang="en-US" altLang="en-US" sz="1200">
              <a:solidFill>
                <a:srgbClr val="898989"/>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a:extLst>
              <a:ext uri="{FF2B5EF4-FFF2-40B4-BE49-F238E27FC236}">
                <a16:creationId xmlns:a16="http://schemas.microsoft.com/office/drawing/2014/main" id="{593BBFDA-F3A6-4329-927F-2B7EDC453596}"/>
              </a:ext>
            </a:extLst>
          </p:cNvPr>
          <p:cNvSpPr txBox="1">
            <a:spLocks/>
          </p:cNvSpPr>
          <p:nvPr/>
        </p:nvSpPr>
        <p:spPr bwMode="auto">
          <a:xfrm>
            <a:off x="339725" y="1293813"/>
            <a:ext cx="8464550"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buNone/>
            </a:pPr>
            <a:r>
              <a:rPr lang="fr-FR" altLang="en-US" sz="2800" b="1" dirty="0"/>
              <a:t>Cas pratique </a:t>
            </a:r>
            <a:r>
              <a:rPr lang="en-US" altLang="sr-Latn-RS" sz="3000" b="1" dirty="0"/>
              <a:t>: </a:t>
            </a:r>
            <a:r>
              <a:rPr lang="en-US" altLang="sr-Latn-RS" sz="2800" b="1" dirty="0" err="1"/>
              <a:t>exemple</a:t>
            </a:r>
            <a:endParaRPr lang="en-US" altLang="sr-Latn-RS" sz="2800" b="1" dirty="0"/>
          </a:p>
          <a:p>
            <a:pPr eaLnBrk="1" hangingPunct="1">
              <a:buFont typeface="Arial" panose="020B0604020202020204" pitchFamily="34" charset="0"/>
              <a:buNone/>
            </a:pPr>
            <a:endParaRPr lang="en-US" altLang="sr-Latn-RS" sz="3000" dirty="0"/>
          </a:p>
          <a:p>
            <a:pPr eaLnBrk="1" hangingPunct="1">
              <a:buNone/>
            </a:pPr>
            <a:r>
              <a:rPr lang="fr-FR" altLang="sr-Latn-RS" sz="3000" dirty="0"/>
              <a:t>Quels sont les </a:t>
            </a:r>
            <a:r>
              <a:rPr lang="fr-FR" altLang="sr-Latn-RS" sz="3000" b="1" dirty="0">
                <a:solidFill>
                  <a:srgbClr val="FF0000"/>
                </a:solidFill>
              </a:rPr>
              <a:t>logs IP </a:t>
            </a:r>
            <a:r>
              <a:rPr lang="fr-FR" altLang="sr-Latn-RS" sz="3000" dirty="0"/>
              <a:t>dont la saisie est demandée en relation avec le compte numéro 23568974 à la succursale d'</a:t>
            </a:r>
            <a:r>
              <a:rPr lang="fr-FR" altLang="sr-Latn-RS" sz="3000" dirty="0" err="1"/>
              <a:t>Ostland</a:t>
            </a:r>
            <a:r>
              <a:rPr lang="fr-FR" altLang="sr-Latn-RS" sz="3000" dirty="0"/>
              <a:t> ?</a:t>
            </a:r>
          </a:p>
          <a:p>
            <a:pPr eaLnBrk="1" hangingPunct="1">
              <a:buNone/>
            </a:pPr>
            <a:endParaRPr lang="en-US" altLang="sr-Latn-RS" sz="3000" dirty="0"/>
          </a:p>
          <a:p>
            <a:pPr algn="just" eaLnBrk="1" hangingPunct="1">
              <a:buNone/>
            </a:pPr>
            <a:r>
              <a:rPr lang="fr-FR" altLang="sr-Latn-RS" sz="3000" dirty="0"/>
              <a:t>Les </a:t>
            </a:r>
            <a:r>
              <a:rPr lang="fr-FR" altLang="sr-Latn-RS" sz="3000" b="1" dirty="0">
                <a:solidFill>
                  <a:srgbClr val="FF0000"/>
                </a:solidFill>
              </a:rPr>
              <a:t>logs IP </a:t>
            </a:r>
            <a:r>
              <a:rPr lang="fr-FR" altLang="sr-Latn-RS" sz="3000" dirty="0"/>
              <a:t>contiennent-ils des données à caractère personnel ? </a:t>
            </a:r>
          </a:p>
          <a:p>
            <a:pPr eaLnBrk="1" hangingPunct="1">
              <a:buFont typeface="Arial" panose="020B0604020202020204" pitchFamily="34" charset="0"/>
              <a:buNone/>
            </a:pPr>
            <a:endParaRPr lang="en-US" altLang="sr-Latn-RS" sz="3000" dirty="0"/>
          </a:p>
          <a:p>
            <a:pPr eaLnBrk="1" hangingPunct="1">
              <a:buNone/>
            </a:pPr>
            <a:r>
              <a:rPr lang="fr-FR" altLang="sr-Latn-RS" sz="3000" dirty="0"/>
              <a:t>Comment obtenir les </a:t>
            </a:r>
            <a:r>
              <a:rPr lang="fr-FR" altLang="sr-Latn-RS" sz="3000" b="1" dirty="0">
                <a:solidFill>
                  <a:srgbClr val="FF0000"/>
                </a:solidFill>
              </a:rPr>
              <a:t>logs IP </a:t>
            </a:r>
            <a:r>
              <a:rPr lang="fr-FR" altLang="sr-Latn-RS" sz="3000" dirty="0"/>
              <a:t>à partir d'un système informatique ? </a:t>
            </a:r>
            <a:endParaRPr lang="en-US" altLang="sr-Latn-RS" sz="3000" dirty="0"/>
          </a:p>
        </p:txBody>
      </p:sp>
      <p:sp>
        <p:nvSpPr>
          <p:cNvPr id="72707" name="Title 2">
            <a:extLst>
              <a:ext uri="{FF2B5EF4-FFF2-40B4-BE49-F238E27FC236}">
                <a16:creationId xmlns:a16="http://schemas.microsoft.com/office/drawing/2014/main" id="{C6BE69BA-02E4-40E1-96C8-55717442CD6F}"/>
              </a:ext>
            </a:extLst>
          </p:cNvPr>
          <p:cNvSpPr>
            <a:spLocks noGrp="1"/>
          </p:cNvSpPr>
          <p:nvPr>
            <p:ph type="title"/>
          </p:nvPr>
        </p:nvSpPr>
        <p:spPr>
          <a:xfrm>
            <a:off x="457200" y="150813"/>
            <a:ext cx="8229600" cy="1143000"/>
          </a:xfrm>
        </p:spPr>
        <p:txBody>
          <a:bodyPr/>
          <a:lstStyle/>
          <a:p>
            <a:r>
              <a:rPr lang="en-US" altLang="en-US" b="1" dirty="0" err="1"/>
              <a:t>Compétence</a:t>
            </a:r>
            <a:r>
              <a:rPr lang="en-US" altLang="en-US" b="1" dirty="0"/>
              <a:t> 1 : </a:t>
            </a:r>
            <a:r>
              <a:rPr lang="en-US" altLang="en-US" b="1" dirty="0" err="1"/>
              <a:t>communiquer</a:t>
            </a:r>
            <a:r>
              <a:rPr lang="en-US" altLang="en-US" b="1" dirty="0"/>
              <a:t> </a:t>
            </a:r>
            <a:r>
              <a:rPr lang="en-US" altLang="en-US" b="1" dirty="0" err="1"/>
              <a:t>efficacement</a:t>
            </a:r>
            <a:endParaRPr lang="en-US" altLang="en-US" b="1" dirty="0"/>
          </a:p>
        </p:txBody>
      </p:sp>
      <p:sp>
        <p:nvSpPr>
          <p:cNvPr id="72708" name="Slide Number Placeholder 1">
            <a:extLst>
              <a:ext uri="{FF2B5EF4-FFF2-40B4-BE49-F238E27FC236}">
                <a16:creationId xmlns:a16="http://schemas.microsoft.com/office/drawing/2014/main" id="{C34C7FA9-4C8B-4E8A-9309-DFCB9FF45E1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1C4968DB-5281-457B-BCAD-6017BBA9C855}" type="slidenum">
              <a:rPr lang="en-US" altLang="en-US" sz="1200" smtClean="0">
                <a:solidFill>
                  <a:srgbClr val="898989"/>
                </a:solidFill>
              </a:rPr>
              <a:pPr>
                <a:spcBef>
                  <a:spcPct val="0"/>
                </a:spcBef>
                <a:buFontTx/>
                <a:buNone/>
              </a:pPr>
              <a:t>34</a:t>
            </a:fld>
            <a:endParaRPr lang="en-US" altLang="en-US" sz="1200">
              <a:solidFill>
                <a:srgbClr val="898989"/>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a:extLst>
              <a:ext uri="{FF2B5EF4-FFF2-40B4-BE49-F238E27FC236}">
                <a16:creationId xmlns:a16="http://schemas.microsoft.com/office/drawing/2014/main" id="{2C04DE77-F072-4708-B48B-2A781A636BF2}"/>
              </a:ext>
            </a:extLst>
          </p:cNvPr>
          <p:cNvSpPr txBox="1">
            <a:spLocks/>
          </p:cNvSpPr>
          <p:nvPr/>
        </p:nvSpPr>
        <p:spPr bwMode="auto">
          <a:xfrm>
            <a:off x="350838" y="1344613"/>
            <a:ext cx="7569200"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r>
              <a:rPr lang="fr-FR" altLang="en-US" dirty="0"/>
              <a:t>Les juges qui instruisent des affaires de cybercriminalité ont un problème – le manque de qualification des procureurs</a:t>
            </a:r>
          </a:p>
          <a:p>
            <a:pPr algn="just" eaLnBrk="1" hangingPunct="1"/>
            <a:endParaRPr lang="fr-FR" altLang="en-US" dirty="0"/>
          </a:p>
          <a:p>
            <a:pPr algn="just" eaLnBrk="1" hangingPunct="1"/>
            <a:r>
              <a:rPr lang="fr-FR" altLang="en-US" dirty="0"/>
              <a:t>Au vu de la complexité des affaires, les audiences formelles sont problématiques</a:t>
            </a:r>
          </a:p>
          <a:p>
            <a:pPr algn="just" eaLnBrk="1" hangingPunct="1"/>
            <a:endParaRPr lang="fr-FR" altLang="en-US" dirty="0"/>
          </a:p>
          <a:p>
            <a:pPr algn="just" eaLnBrk="1" hangingPunct="1"/>
            <a:r>
              <a:rPr lang="fr-FR" altLang="en-US" dirty="0"/>
              <a:t>Le niveau d'échange entre la magistrature et le barreau doit être amélioré</a:t>
            </a:r>
          </a:p>
          <a:p>
            <a:pPr algn="just" eaLnBrk="1" hangingPunct="1"/>
            <a:endParaRPr lang="en-US" altLang="en-US" dirty="0"/>
          </a:p>
          <a:p>
            <a:pPr algn="just" eaLnBrk="1" hangingPunct="1"/>
            <a:endParaRPr lang="en-US" altLang="en-US" dirty="0"/>
          </a:p>
        </p:txBody>
      </p:sp>
      <p:sp>
        <p:nvSpPr>
          <p:cNvPr id="74755" name="Title 2">
            <a:extLst>
              <a:ext uri="{FF2B5EF4-FFF2-40B4-BE49-F238E27FC236}">
                <a16:creationId xmlns:a16="http://schemas.microsoft.com/office/drawing/2014/main" id="{D890971B-45AB-4CA2-AE27-1260F83B4F63}"/>
              </a:ext>
            </a:extLst>
          </p:cNvPr>
          <p:cNvSpPr>
            <a:spLocks noGrp="1"/>
          </p:cNvSpPr>
          <p:nvPr>
            <p:ph type="title"/>
          </p:nvPr>
        </p:nvSpPr>
        <p:spPr>
          <a:xfrm>
            <a:off x="457199" y="150813"/>
            <a:ext cx="8431967" cy="1143000"/>
          </a:xfrm>
        </p:spPr>
        <p:txBody>
          <a:bodyPr/>
          <a:lstStyle/>
          <a:p>
            <a:r>
              <a:rPr lang="fr-FR" altLang="en-US" b="1" dirty="0"/>
              <a:t>Compétence 2 : travailler en équipe</a:t>
            </a:r>
            <a:endParaRPr lang="en-US" altLang="en-US" b="1" dirty="0"/>
          </a:p>
        </p:txBody>
      </p:sp>
      <p:sp>
        <p:nvSpPr>
          <p:cNvPr id="74756" name="Slide Number Placeholder 1">
            <a:extLst>
              <a:ext uri="{FF2B5EF4-FFF2-40B4-BE49-F238E27FC236}">
                <a16:creationId xmlns:a16="http://schemas.microsoft.com/office/drawing/2014/main" id="{F766EDA6-D49F-4D84-A621-2B1A0F9A3D1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83E66909-191B-4490-BE4C-5F46B4E7C842}" type="slidenum">
              <a:rPr lang="en-US" altLang="en-US" sz="1200" smtClean="0">
                <a:solidFill>
                  <a:srgbClr val="898989"/>
                </a:solidFill>
              </a:rPr>
              <a:pPr>
                <a:spcBef>
                  <a:spcPct val="0"/>
                </a:spcBef>
                <a:buFontTx/>
                <a:buNone/>
              </a:pPr>
              <a:t>35</a:t>
            </a:fld>
            <a:endParaRPr lang="en-US" altLang="en-US" sz="1200">
              <a:solidFill>
                <a:srgbClr val="898989"/>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Image result for working together clipart">
            <a:extLst>
              <a:ext uri="{FF2B5EF4-FFF2-40B4-BE49-F238E27FC236}">
                <a16:creationId xmlns:a16="http://schemas.microsoft.com/office/drawing/2014/main" id="{516584B6-B3DF-4406-9AE9-C1888E2732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9025" y="4244975"/>
            <a:ext cx="2844800" cy="243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3" name="Rectangle 3">
            <a:extLst>
              <a:ext uri="{FF2B5EF4-FFF2-40B4-BE49-F238E27FC236}">
                <a16:creationId xmlns:a16="http://schemas.microsoft.com/office/drawing/2014/main" id="{9BAFE699-E597-41C5-A476-8769AD3A5A76}"/>
              </a:ext>
            </a:extLst>
          </p:cNvPr>
          <p:cNvSpPr txBox="1">
            <a:spLocks/>
          </p:cNvSpPr>
          <p:nvPr/>
        </p:nvSpPr>
        <p:spPr bwMode="auto">
          <a:xfrm>
            <a:off x="350838" y="1344613"/>
            <a:ext cx="7569200"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buFont typeface="Arial" panose="020B0604020202020204" pitchFamily="34" charset="0"/>
              <a:buNone/>
            </a:pPr>
            <a:endParaRPr lang="en-US" altLang="en-US" dirty="0"/>
          </a:p>
          <a:p>
            <a:pPr algn="just">
              <a:buNone/>
            </a:pPr>
            <a:r>
              <a:rPr lang="fr-FR" altLang="en-US" dirty="0"/>
              <a:t>Les juges qui instruisent une affaire de cybercriminalité sont des plus efficaces s'ils trouvent un équilibre entre </a:t>
            </a:r>
            <a:r>
              <a:rPr lang="en-US" altLang="en-US" dirty="0"/>
              <a:t>: </a:t>
            </a:r>
          </a:p>
          <a:p>
            <a:pPr algn="just">
              <a:buNone/>
            </a:pPr>
            <a:endParaRPr lang="en-US" altLang="en-US" dirty="0"/>
          </a:p>
          <a:p>
            <a:pPr algn="just">
              <a:buFont typeface="Arial" panose="020B0604020202020204" pitchFamily="34" charset="0"/>
              <a:buNone/>
            </a:pPr>
            <a:r>
              <a:rPr lang="en-US" altLang="en-US" dirty="0"/>
              <a:t>			</a:t>
            </a:r>
            <a:r>
              <a:rPr lang="en-US" altLang="en-US" dirty="0" err="1"/>
              <a:t>accessibilité</a:t>
            </a:r>
            <a:r>
              <a:rPr lang="en-US" altLang="en-US" dirty="0"/>
              <a:t> &amp; </a:t>
            </a:r>
            <a:r>
              <a:rPr lang="en-US" altLang="en-US" dirty="0" err="1"/>
              <a:t>coopération</a:t>
            </a:r>
            <a:r>
              <a:rPr lang="en-US" altLang="en-US" dirty="0"/>
              <a:t> </a:t>
            </a:r>
          </a:p>
          <a:p>
            <a:pPr algn="ctr">
              <a:buFont typeface="Arial" panose="020B0604020202020204" pitchFamily="34" charset="0"/>
              <a:buNone/>
            </a:pPr>
            <a:r>
              <a:rPr lang="en-US" altLang="en-US" b="1" dirty="0">
                <a:solidFill>
                  <a:srgbClr val="FF0000"/>
                </a:solidFill>
              </a:rPr>
              <a:t>et</a:t>
            </a:r>
          </a:p>
          <a:p>
            <a:pPr algn="ctr">
              <a:buFont typeface="Arial" panose="020B0604020202020204" pitchFamily="34" charset="0"/>
              <a:buNone/>
            </a:pPr>
            <a:r>
              <a:rPr lang="en-US" altLang="en-US" dirty="0" err="1"/>
              <a:t>indépendance</a:t>
            </a:r>
            <a:r>
              <a:rPr lang="en-US" altLang="en-US" dirty="0"/>
              <a:t> &amp; pertinence</a:t>
            </a:r>
          </a:p>
        </p:txBody>
      </p:sp>
      <p:sp>
        <p:nvSpPr>
          <p:cNvPr id="76804" name="Title 2">
            <a:extLst>
              <a:ext uri="{FF2B5EF4-FFF2-40B4-BE49-F238E27FC236}">
                <a16:creationId xmlns:a16="http://schemas.microsoft.com/office/drawing/2014/main" id="{04828188-55FB-4118-A3C4-A91867345A7E}"/>
              </a:ext>
            </a:extLst>
          </p:cNvPr>
          <p:cNvSpPr>
            <a:spLocks noGrp="1"/>
          </p:cNvSpPr>
          <p:nvPr>
            <p:ph type="title"/>
          </p:nvPr>
        </p:nvSpPr>
        <p:spPr>
          <a:xfrm>
            <a:off x="457199" y="150813"/>
            <a:ext cx="8556626" cy="1143000"/>
          </a:xfrm>
        </p:spPr>
        <p:txBody>
          <a:bodyPr/>
          <a:lstStyle/>
          <a:p>
            <a:r>
              <a:rPr lang="fr-FR" altLang="en-US" b="1" dirty="0"/>
              <a:t>Compétence 2 : travailler en équipe</a:t>
            </a:r>
            <a:endParaRPr lang="en-US" altLang="en-US" b="1" dirty="0"/>
          </a:p>
        </p:txBody>
      </p:sp>
      <p:sp>
        <p:nvSpPr>
          <p:cNvPr id="76805" name="Slide Number Placeholder 1">
            <a:extLst>
              <a:ext uri="{FF2B5EF4-FFF2-40B4-BE49-F238E27FC236}">
                <a16:creationId xmlns:a16="http://schemas.microsoft.com/office/drawing/2014/main" id="{1DCD0624-D227-483F-81FC-EBF2B0BDC81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690601A3-84AD-4A2C-90A7-D54C9901A5FE}" type="slidenum">
              <a:rPr lang="en-US" altLang="en-US" sz="1200" smtClean="0">
                <a:solidFill>
                  <a:srgbClr val="898989"/>
                </a:solidFill>
              </a:rPr>
              <a:pPr>
                <a:spcBef>
                  <a:spcPct val="0"/>
                </a:spcBef>
                <a:buFontTx/>
                <a:buNone/>
              </a:pPr>
              <a:t>36</a:t>
            </a:fld>
            <a:endParaRPr lang="en-US" altLang="en-US" sz="1200">
              <a:solidFill>
                <a:srgbClr val="898989"/>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a:extLst>
              <a:ext uri="{FF2B5EF4-FFF2-40B4-BE49-F238E27FC236}">
                <a16:creationId xmlns:a16="http://schemas.microsoft.com/office/drawing/2014/main" id="{6287801B-F93D-4962-BDD9-DEC92247FADA}"/>
              </a:ext>
            </a:extLst>
          </p:cNvPr>
          <p:cNvSpPr txBox="1">
            <a:spLocks/>
          </p:cNvSpPr>
          <p:nvPr/>
        </p:nvSpPr>
        <p:spPr bwMode="auto">
          <a:xfrm>
            <a:off x="339725" y="1293813"/>
            <a:ext cx="8464550"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buNone/>
            </a:pPr>
            <a:r>
              <a:rPr lang="fr-FR" altLang="en-US" sz="2800" b="1" dirty="0"/>
              <a:t>Cas pratique </a:t>
            </a:r>
            <a:r>
              <a:rPr lang="en-US" altLang="sr-Latn-RS" sz="2800" b="1" dirty="0"/>
              <a:t>: </a:t>
            </a:r>
            <a:r>
              <a:rPr lang="en-US" altLang="sr-Latn-RS" sz="2800" b="1" dirty="0" err="1"/>
              <a:t>exemple</a:t>
            </a:r>
            <a:endParaRPr lang="en-US" altLang="sr-Latn-RS" sz="2800" b="1" dirty="0"/>
          </a:p>
          <a:p>
            <a:pPr algn="ctr" eaLnBrk="1" hangingPunct="1">
              <a:buNone/>
            </a:pPr>
            <a:r>
              <a:rPr lang="fr-FR" altLang="sr-Latn-RS" sz="2900" dirty="0"/>
              <a:t>D'un point de vue technique, pourquoi la police fédérale d'</a:t>
            </a:r>
            <a:r>
              <a:rPr lang="fr-FR" altLang="sr-Latn-RS" sz="2900" dirty="0" err="1"/>
              <a:t>Ostland</a:t>
            </a:r>
            <a:r>
              <a:rPr lang="fr-FR" altLang="sr-Latn-RS" sz="2900" dirty="0"/>
              <a:t> a-t-elle besoin de </a:t>
            </a:r>
            <a:r>
              <a:rPr lang="fr-FR" altLang="sr-Latn-RS" sz="2900" b="1" dirty="0">
                <a:solidFill>
                  <a:srgbClr val="FF0000"/>
                </a:solidFill>
              </a:rPr>
              <a:t>saisir</a:t>
            </a:r>
            <a:r>
              <a:rPr lang="fr-FR" altLang="sr-Latn-RS" sz="2900" dirty="0"/>
              <a:t> des données? </a:t>
            </a:r>
          </a:p>
          <a:p>
            <a:pPr algn="ctr" eaLnBrk="1" hangingPunct="1">
              <a:buNone/>
            </a:pPr>
            <a:r>
              <a:rPr lang="fr-FR" altLang="sr-Latn-RS" sz="2900" dirty="0"/>
              <a:t>Faire venir un </a:t>
            </a:r>
            <a:r>
              <a:rPr lang="fr-FR" altLang="sr-Latn-RS" sz="2900" b="1" dirty="0">
                <a:solidFill>
                  <a:srgbClr val="FF0000"/>
                </a:solidFill>
              </a:rPr>
              <a:t>expert judiciaire</a:t>
            </a:r>
            <a:endParaRPr lang="fr-FR" altLang="sr-Latn-RS" sz="2900" dirty="0"/>
          </a:p>
          <a:p>
            <a:pPr algn="ctr" eaLnBrk="1" hangingPunct="1">
              <a:buNone/>
            </a:pPr>
            <a:endParaRPr lang="fr-FR" altLang="sr-Latn-RS" sz="2900" dirty="0"/>
          </a:p>
          <a:p>
            <a:pPr algn="ctr" eaLnBrk="1" hangingPunct="1">
              <a:buNone/>
            </a:pPr>
            <a:r>
              <a:rPr lang="fr-FR" altLang="sr-Latn-RS" sz="2900" dirty="0"/>
              <a:t>Pourquoi n'est-il pas possible d'</a:t>
            </a:r>
            <a:r>
              <a:rPr lang="fr-FR" altLang="sr-Latn-RS" sz="2900" b="1" dirty="0">
                <a:solidFill>
                  <a:srgbClr val="FF0000"/>
                </a:solidFill>
              </a:rPr>
              <a:t>ordonner</a:t>
            </a:r>
            <a:r>
              <a:rPr lang="fr-FR" altLang="sr-Latn-RS" sz="2900" dirty="0"/>
              <a:t> à la succursale d'</a:t>
            </a:r>
            <a:r>
              <a:rPr lang="fr-FR" altLang="sr-Latn-RS" sz="2900" dirty="0" err="1"/>
              <a:t>Ostland</a:t>
            </a:r>
            <a:r>
              <a:rPr lang="fr-FR" altLang="sr-Latn-RS" sz="2900" dirty="0"/>
              <a:t> </a:t>
            </a:r>
            <a:r>
              <a:rPr lang="fr-FR" altLang="sr-Latn-RS" sz="2900" b="1" dirty="0">
                <a:solidFill>
                  <a:srgbClr val="FF0000"/>
                </a:solidFill>
              </a:rPr>
              <a:t>de produire </a:t>
            </a:r>
            <a:r>
              <a:rPr lang="fr-FR" altLang="sr-Latn-RS" sz="2900" dirty="0"/>
              <a:t>les données en question ?</a:t>
            </a:r>
          </a:p>
          <a:p>
            <a:pPr algn="ctr" eaLnBrk="1" hangingPunct="1">
              <a:buNone/>
            </a:pPr>
            <a:r>
              <a:rPr lang="fr-FR" altLang="sr-Latn-RS" sz="2900" dirty="0"/>
              <a:t>Faire venir le </a:t>
            </a:r>
            <a:r>
              <a:rPr lang="fr-FR" altLang="sr-Latn-RS" sz="2900" b="1" dirty="0">
                <a:solidFill>
                  <a:srgbClr val="FF0000"/>
                </a:solidFill>
              </a:rPr>
              <a:t>représentant de la succursale d'</a:t>
            </a:r>
            <a:r>
              <a:rPr lang="fr-FR" altLang="sr-Latn-RS" sz="2900" b="1" dirty="0" err="1">
                <a:solidFill>
                  <a:srgbClr val="FF0000"/>
                </a:solidFill>
              </a:rPr>
              <a:t>Ostland</a:t>
            </a:r>
            <a:endParaRPr lang="fr-FR" altLang="sr-Latn-RS" sz="2900" dirty="0"/>
          </a:p>
          <a:p>
            <a:pPr eaLnBrk="1" hangingPunct="1">
              <a:buFont typeface="Arial" panose="020B0604020202020204" pitchFamily="34" charset="0"/>
              <a:buNone/>
            </a:pPr>
            <a:endParaRPr lang="en-US" altLang="sr-Latn-RS" sz="3000" dirty="0"/>
          </a:p>
          <a:p>
            <a:pPr eaLnBrk="1" hangingPunct="1">
              <a:buNone/>
            </a:pPr>
            <a:endParaRPr lang="en-US" altLang="sr-Latn-RS" sz="3000" dirty="0"/>
          </a:p>
          <a:p>
            <a:pPr eaLnBrk="1" hangingPunct="1">
              <a:buFont typeface="Arial" panose="020B0604020202020204" pitchFamily="34" charset="0"/>
              <a:buNone/>
            </a:pPr>
            <a:endParaRPr lang="en-US" altLang="sr-Latn-RS" sz="3000" dirty="0"/>
          </a:p>
        </p:txBody>
      </p:sp>
      <p:sp>
        <p:nvSpPr>
          <p:cNvPr id="78851" name="Title 2">
            <a:extLst>
              <a:ext uri="{FF2B5EF4-FFF2-40B4-BE49-F238E27FC236}">
                <a16:creationId xmlns:a16="http://schemas.microsoft.com/office/drawing/2014/main" id="{1FF4C90F-6D16-45CE-BDB9-72A8E563A0B4}"/>
              </a:ext>
            </a:extLst>
          </p:cNvPr>
          <p:cNvSpPr>
            <a:spLocks noGrp="1"/>
          </p:cNvSpPr>
          <p:nvPr>
            <p:ph type="title"/>
          </p:nvPr>
        </p:nvSpPr>
        <p:spPr>
          <a:xfrm>
            <a:off x="457200" y="150813"/>
            <a:ext cx="8686800" cy="1143000"/>
          </a:xfrm>
        </p:spPr>
        <p:txBody>
          <a:bodyPr/>
          <a:lstStyle/>
          <a:p>
            <a:r>
              <a:rPr lang="fr-FR" altLang="en-US" b="1" dirty="0"/>
              <a:t>Compétence 2 : travailler en équipe</a:t>
            </a:r>
            <a:endParaRPr lang="en-US" altLang="en-US" b="1" dirty="0"/>
          </a:p>
        </p:txBody>
      </p:sp>
      <p:sp>
        <p:nvSpPr>
          <p:cNvPr id="78852" name="Slide Number Placeholder 1">
            <a:extLst>
              <a:ext uri="{FF2B5EF4-FFF2-40B4-BE49-F238E27FC236}">
                <a16:creationId xmlns:a16="http://schemas.microsoft.com/office/drawing/2014/main" id="{A5151681-8B78-471D-A2CE-3E9FCB3E2EF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4337571D-A128-4EA2-8B75-D6DA8677E73D}" type="slidenum">
              <a:rPr lang="en-US" altLang="en-US" sz="1200" smtClean="0">
                <a:solidFill>
                  <a:srgbClr val="898989"/>
                </a:solidFill>
              </a:rPr>
              <a:pPr>
                <a:spcBef>
                  <a:spcPct val="0"/>
                </a:spcBef>
                <a:buFontTx/>
                <a:buNone/>
              </a:pPr>
              <a:t>37</a:t>
            </a:fld>
            <a:endParaRPr lang="en-US" altLang="en-US" sz="1200" dirty="0">
              <a:solidFill>
                <a:srgbClr val="898989"/>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a:extLst>
              <a:ext uri="{FF2B5EF4-FFF2-40B4-BE49-F238E27FC236}">
                <a16:creationId xmlns:a16="http://schemas.microsoft.com/office/drawing/2014/main" id="{D46DECFF-A5D9-45F2-A6DD-CDBD343C631F}"/>
              </a:ext>
            </a:extLst>
          </p:cNvPr>
          <p:cNvSpPr txBox="1">
            <a:spLocks/>
          </p:cNvSpPr>
          <p:nvPr/>
        </p:nvSpPr>
        <p:spPr bwMode="auto">
          <a:xfrm>
            <a:off x="546100" y="1520825"/>
            <a:ext cx="8051800"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endParaRPr lang="en-US" altLang="en-US" dirty="0"/>
          </a:p>
          <a:p>
            <a:r>
              <a:rPr lang="en-US" altLang="en-US" dirty="0"/>
              <a:t>De </a:t>
            </a:r>
            <a:r>
              <a:rPr lang="en-US" altLang="en-US" dirty="0" err="1"/>
              <a:t>nombreuses</a:t>
            </a:r>
            <a:r>
              <a:rPr lang="en-US" altLang="en-US" dirty="0"/>
              <a:t> </a:t>
            </a:r>
            <a:r>
              <a:rPr lang="en-US" altLang="en-US" dirty="0" err="1"/>
              <a:t>ressources</a:t>
            </a:r>
            <a:r>
              <a:rPr lang="en-US" altLang="en-US" dirty="0"/>
              <a:t> </a:t>
            </a:r>
            <a:r>
              <a:rPr lang="en-US" altLang="en-US" dirty="0" err="1"/>
              <a:t>utiles</a:t>
            </a:r>
            <a:r>
              <a:rPr lang="en-US" altLang="en-US" dirty="0"/>
              <a:t> existent</a:t>
            </a:r>
          </a:p>
          <a:p>
            <a:pPr lvl="1" algn="just"/>
            <a:r>
              <a:rPr lang="fr-FR" altLang="en-US" sz="3200" dirty="0"/>
              <a:t>Guide de la preuve électronique, Conseil de l'Europe (Guide de base pour les policiers, les procureurs et les juges)</a:t>
            </a:r>
          </a:p>
          <a:p>
            <a:pPr lvl="1" algn="just"/>
            <a:r>
              <a:rPr lang="en-US" altLang="en-US" sz="3200" dirty="0"/>
              <a:t>Bench Book du Conseil de </a:t>
            </a:r>
            <a:r>
              <a:rPr lang="en-US" altLang="en-US" sz="3200" dirty="0" err="1"/>
              <a:t>l'Europe</a:t>
            </a:r>
            <a:endParaRPr lang="en-US" altLang="en-US" sz="3200" dirty="0"/>
          </a:p>
          <a:p>
            <a:endParaRPr lang="en-US" altLang="en-US" dirty="0"/>
          </a:p>
          <a:p>
            <a:r>
              <a:rPr lang="en-US" altLang="en-US" dirty="0" err="1"/>
              <a:t>Apprendre</a:t>
            </a:r>
            <a:r>
              <a:rPr lang="en-US" altLang="en-US" dirty="0"/>
              <a:t> des experts techniques</a:t>
            </a:r>
          </a:p>
        </p:txBody>
      </p:sp>
      <p:sp>
        <p:nvSpPr>
          <p:cNvPr id="80899" name="Title 2">
            <a:extLst>
              <a:ext uri="{FF2B5EF4-FFF2-40B4-BE49-F238E27FC236}">
                <a16:creationId xmlns:a16="http://schemas.microsoft.com/office/drawing/2014/main" id="{59692378-B813-499B-B2D4-ACF079CA77A0}"/>
              </a:ext>
            </a:extLst>
          </p:cNvPr>
          <p:cNvSpPr>
            <a:spLocks noGrp="1"/>
          </p:cNvSpPr>
          <p:nvPr>
            <p:ph type="title"/>
          </p:nvPr>
        </p:nvSpPr>
        <p:spPr>
          <a:xfrm>
            <a:off x="546100" y="409419"/>
            <a:ext cx="8229600" cy="1143000"/>
          </a:xfrm>
        </p:spPr>
        <p:txBody>
          <a:bodyPr/>
          <a:lstStyle/>
          <a:p>
            <a:r>
              <a:rPr lang="fr-FR" altLang="en-US" b="1" dirty="0"/>
              <a:t>Compétence</a:t>
            </a:r>
            <a:r>
              <a:rPr lang="en-US" altLang="en-US" b="1" dirty="0"/>
              <a:t> 3 : </a:t>
            </a:r>
            <a:r>
              <a:rPr lang="fr-FR" altLang="en-US" b="1" dirty="0"/>
              <a:t>développer ses connaissances </a:t>
            </a:r>
            <a:br>
              <a:rPr lang="fr-FR" altLang="en-US" b="1" dirty="0"/>
            </a:br>
            <a:endParaRPr lang="en-US" altLang="en-US" b="1" dirty="0"/>
          </a:p>
        </p:txBody>
      </p:sp>
      <p:sp>
        <p:nvSpPr>
          <p:cNvPr id="80900" name="Slide Number Placeholder 1">
            <a:extLst>
              <a:ext uri="{FF2B5EF4-FFF2-40B4-BE49-F238E27FC236}">
                <a16:creationId xmlns:a16="http://schemas.microsoft.com/office/drawing/2014/main" id="{C01AB0E5-8C27-4CA9-8D6B-3B5559467ED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642A35A7-1131-428D-ABE4-F3D5A638A136}" type="slidenum">
              <a:rPr lang="en-US" altLang="en-US" sz="1200" smtClean="0">
                <a:solidFill>
                  <a:srgbClr val="898989"/>
                </a:solidFill>
              </a:rPr>
              <a:pPr>
                <a:spcBef>
                  <a:spcPct val="0"/>
                </a:spcBef>
                <a:buFontTx/>
                <a:buNone/>
              </a:pPr>
              <a:t>38</a:t>
            </a:fld>
            <a:endParaRPr lang="en-US" altLang="en-US" sz="1200">
              <a:solidFill>
                <a:srgbClr val="898989"/>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a:extLst>
              <a:ext uri="{FF2B5EF4-FFF2-40B4-BE49-F238E27FC236}">
                <a16:creationId xmlns:a16="http://schemas.microsoft.com/office/drawing/2014/main" id="{00795160-F2D9-4A75-9477-7BE078FC006F}"/>
              </a:ext>
            </a:extLst>
          </p:cNvPr>
          <p:cNvSpPr txBox="1">
            <a:spLocks/>
          </p:cNvSpPr>
          <p:nvPr/>
        </p:nvSpPr>
        <p:spPr bwMode="auto">
          <a:xfrm>
            <a:off x="546100" y="1520825"/>
            <a:ext cx="8051800"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r>
              <a:rPr lang="fr-FR" altLang="en-US" dirty="0"/>
              <a:t>Traiter des questions techniques complexes :</a:t>
            </a:r>
          </a:p>
          <a:p>
            <a:pPr lvl="1"/>
            <a:r>
              <a:rPr lang="fr-FR" altLang="en-US" sz="3200" b="1" dirty="0">
                <a:solidFill>
                  <a:srgbClr val="FF0000"/>
                </a:solidFill>
              </a:rPr>
              <a:t>de façon négative : </a:t>
            </a:r>
            <a:r>
              <a:rPr lang="fr-FR" altLang="en-US" sz="3200" dirty="0"/>
              <a:t>rejeter les demandes</a:t>
            </a:r>
          </a:p>
          <a:p>
            <a:pPr lvl="1"/>
            <a:r>
              <a:rPr lang="fr-FR" altLang="en-US" sz="3200" b="1" dirty="0">
                <a:solidFill>
                  <a:srgbClr val="FF0000"/>
                </a:solidFill>
              </a:rPr>
              <a:t>de façon positive : </a:t>
            </a:r>
            <a:r>
              <a:rPr lang="fr-FR" altLang="en-US" sz="3200" dirty="0" err="1"/>
              <a:t>onliger</a:t>
            </a:r>
            <a:r>
              <a:rPr lang="fr-FR" altLang="en-US" sz="3200" dirty="0"/>
              <a:t> les procureurs à se perfectionner ; faire appel à des experts et à des ressources pour fournir des explications ; ainsi les juges comme les procureurs élargiront leurs connaissances</a:t>
            </a:r>
            <a:endParaRPr lang="en-GB" altLang="en-US" sz="3200" dirty="0"/>
          </a:p>
          <a:p>
            <a:pPr algn="just"/>
            <a:r>
              <a:rPr lang="fr-FR" altLang="en-US" dirty="0"/>
              <a:t>Assister et participer à des formations sur la cybercriminalité &amp; la preuve électronique</a:t>
            </a:r>
          </a:p>
        </p:txBody>
      </p:sp>
      <p:sp>
        <p:nvSpPr>
          <p:cNvPr id="82947" name="Title 2">
            <a:extLst>
              <a:ext uri="{FF2B5EF4-FFF2-40B4-BE49-F238E27FC236}">
                <a16:creationId xmlns:a16="http://schemas.microsoft.com/office/drawing/2014/main" id="{F4F002D7-81C7-4337-B51E-D2E014CF2625}"/>
              </a:ext>
            </a:extLst>
          </p:cNvPr>
          <p:cNvSpPr>
            <a:spLocks noGrp="1"/>
          </p:cNvSpPr>
          <p:nvPr>
            <p:ph type="title"/>
          </p:nvPr>
        </p:nvSpPr>
        <p:spPr>
          <a:xfrm>
            <a:off x="457200" y="150813"/>
            <a:ext cx="8229600" cy="1143000"/>
          </a:xfrm>
        </p:spPr>
        <p:txBody>
          <a:bodyPr/>
          <a:lstStyle/>
          <a:p>
            <a:r>
              <a:rPr lang="fr-FR" altLang="en-US" b="1" dirty="0"/>
              <a:t>Compétence</a:t>
            </a:r>
            <a:r>
              <a:rPr lang="en-US" altLang="en-US" b="1" dirty="0"/>
              <a:t> 3 : </a:t>
            </a:r>
            <a:r>
              <a:rPr lang="fr-FR" altLang="en-US" b="1" dirty="0"/>
              <a:t>développer ses connaissances</a:t>
            </a:r>
            <a:endParaRPr lang="en-US" altLang="en-US" b="1" dirty="0"/>
          </a:p>
        </p:txBody>
      </p:sp>
      <p:sp>
        <p:nvSpPr>
          <p:cNvPr id="82948" name="Slide Number Placeholder 1">
            <a:extLst>
              <a:ext uri="{FF2B5EF4-FFF2-40B4-BE49-F238E27FC236}">
                <a16:creationId xmlns:a16="http://schemas.microsoft.com/office/drawing/2014/main" id="{CEBAD8CB-B738-431F-AB19-CCF0063394C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E32B5F48-55BC-44BE-A64A-2AA99F3DBCCE}" type="slidenum">
              <a:rPr lang="en-US" altLang="en-US" sz="1200" smtClean="0">
                <a:solidFill>
                  <a:srgbClr val="898989"/>
                </a:solidFill>
              </a:rPr>
              <a:pPr>
                <a:spcBef>
                  <a:spcPct val="0"/>
                </a:spcBef>
                <a:buFontTx/>
                <a:buNone/>
              </a:pPr>
              <a:t>39</a:t>
            </a:fld>
            <a:endParaRPr lang="en-US" altLang="en-US" sz="1200" dirty="0">
              <a:solidFill>
                <a:srgbClr val="898989"/>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D1F2769C-6BEE-46F2-9F40-4B59EB20C67D}"/>
              </a:ext>
            </a:extLst>
          </p:cNvPr>
          <p:cNvSpPr>
            <a:spLocks noGrp="1"/>
          </p:cNvSpPr>
          <p:nvPr>
            <p:ph type="title"/>
          </p:nvPr>
        </p:nvSpPr>
        <p:spPr>
          <a:xfrm>
            <a:off x="457200" y="2762250"/>
            <a:ext cx="8229600" cy="1143000"/>
          </a:xfrm>
        </p:spPr>
        <p:txBody>
          <a:bodyPr/>
          <a:lstStyle/>
          <a:p>
            <a:r>
              <a:rPr lang="fr-FR" altLang="sr-Latn-RS" sz="4000" b="1" dirty="0"/>
              <a:t>Première partie</a:t>
            </a:r>
            <a:br>
              <a:rPr lang="fr-FR" altLang="sr-Latn-RS" sz="4000" b="1" dirty="0"/>
            </a:br>
            <a:r>
              <a:rPr lang="fr-FR" altLang="sr-Latn-RS" sz="4000" b="1" dirty="0"/>
              <a:t>	Présentation de l'audience</a:t>
            </a:r>
            <a:endParaRPr lang="en-GB" altLang="sr-Latn-RS" sz="4000" dirty="0"/>
          </a:p>
        </p:txBody>
      </p:sp>
      <p:pic>
        <p:nvPicPr>
          <p:cNvPr id="9219" name="Picture 3">
            <a:extLst>
              <a:ext uri="{FF2B5EF4-FFF2-40B4-BE49-F238E27FC236}">
                <a16:creationId xmlns:a16="http://schemas.microsoft.com/office/drawing/2014/main" id="{D4165355-545C-44C6-98D2-52071F70266D}"/>
              </a:ext>
            </a:extLst>
          </p:cNvPr>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6786563" y="4643438"/>
            <a:ext cx="1962150" cy="1766887"/>
          </a:xfrm>
        </p:spPr>
      </p:pic>
      <p:sp>
        <p:nvSpPr>
          <p:cNvPr id="9220" name="Slide Number Placeholder 1">
            <a:extLst>
              <a:ext uri="{FF2B5EF4-FFF2-40B4-BE49-F238E27FC236}">
                <a16:creationId xmlns:a16="http://schemas.microsoft.com/office/drawing/2014/main" id="{6120C5F2-1356-4B9A-8455-399C69C34F4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A026FB77-A158-4F70-8903-3406B2890D97}" type="slidenum">
              <a:rPr lang="en-US" altLang="fr-FR" sz="1200" smtClean="0">
                <a:solidFill>
                  <a:srgbClr val="898989"/>
                </a:solidFill>
              </a:rPr>
              <a:pPr>
                <a:spcBef>
                  <a:spcPct val="0"/>
                </a:spcBef>
                <a:buFontTx/>
                <a:buNone/>
              </a:pPr>
              <a:t>4</a:t>
            </a:fld>
            <a:endParaRPr lang="en-US" altLang="fr-FR" sz="1200">
              <a:solidFill>
                <a:srgbClr val="898989"/>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a:extLst>
              <a:ext uri="{FF2B5EF4-FFF2-40B4-BE49-F238E27FC236}">
                <a16:creationId xmlns:a16="http://schemas.microsoft.com/office/drawing/2014/main" id="{8D4F650F-EDB1-4A7B-B7CF-7CCC2ABFC43B}"/>
              </a:ext>
            </a:extLst>
          </p:cNvPr>
          <p:cNvSpPr txBox="1">
            <a:spLocks/>
          </p:cNvSpPr>
          <p:nvPr/>
        </p:nvSpPr>
        <p:spPr bwMode="auto">
          <a:xfrm>
            <a:off x="350838" y="1344613"/>
            <a:ext cx="8051800"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r>
              <a:rPr lang="en-US" altLang="en-US" sz="3000" dirty="0"/>
              <a:t>Les sources </a:t>
            </a:r>
            <a:r>
              <a:rPr lang="en-US" altLang="en-US" sz="3000" dirty="0" err="1"/>
              <a:t>d'information</a:t>
            </a:r>
            <a:r>
              <a:rPr lang="en-US" altLang="en-US" sz="3000" dirty="0"/>
              <a:t> </a:t>
            </a:r>
            <a:r>
              <a:rPr lang="en-US" altLang="en-US" sz="3000" dirty="0" err="1"/>
              <a:t>sont</a:t>
            </a:r>
            <a:r>
              <a:rPr lang="en-US" altLang="en-US" sz="3000" dirty="0"/>
              <a:t> multiples </a:t>
            </a:r>
          </a:p>
          <a:p>
            <a:pPr lvl="1" algn="just" eaLnBrk="1" hangingPunct="1"/>
            <a:r>
              <a:rPr lang="en-US" altLang="en-US" sz="3000" dirty="0" err="1"/>
              <a:t>Juges</a:t>
            </a:r>
            <a:r>
              <a:rPr lang="en-US" altLang="en-US" sz="3000" dirty="0"/>
              <a:t> </a:t>
            </a:r>
          </a:p>
          <a:p>
            <a:pPr lvl="2" algn="just" eaLnBrk="1" hangingPunct="1"/>
            <a:r>
              <a:rPr lang="fr-FR" altLang="en-US" sz="3000" dirty="0"/>
              <a:t>Ils ont adopté la technologie et les procureurs sont souvent surpris par leur savoir en matière de criminalité de haute technologie</a:t>
            </a:r>
          </a:p>
          <a:p>
            <a:pPr lvl="1" algn="just" eaLnBrk="1" hangingPunct="1"/>
            <a:r>
              <a:rPr lang="fr-FR" altLang="en-US" sz="3000" dirty="0"/>
              <a:t>Procureurs, experts judiciaires et experts techniques </a:t>
            </a:r>
          </a:p>
          <a:p>
            <a:pPr lvl="1" algn="just" eaLnBrk="1" hangingPunct="1"/>
            <a:r>
              <a:rPr lang="fr-FR" altLang="en-US" sz="3000" dirty="0"/>
              <a:t>Autres ressources (Guide </a:t>
            </a:r>
            <a:r>
              <a:rPr lang="fr-FR" dirty="0"/>
              <a:t>de la preuve électronique</a:t>
            </a:r>
            <a:r>
              <a:rPr lang="fr-FR" altLang="en-US" sz="3000" dirty="0"/>
              <a:t> du Conseil de l'Europe, Bench Book)</a:t>
            </a:r>
          </a:p>
        </p:txBody>
      </p:sp>
      <p:sp>
        <p:nvSpPr>
          <p:cNvPr id="84995" name="Title 2">
            <a:extLst>
              <a:ext uri="{FF2B5EF4-FFF2-40B4-BE49-F238E27FC236}">
                <a16:creationId xmlns:a16="http://schemas.microsoft.com/office/drawing/2014/main" id="{4B332C6B-6ED6-46F2-9DD5-A178D6FA371B}"/>
              </a:ext>
            </a:extLst>
          </p:cNvPr>
          <p:cNvSpPr>
            <a:spLocks noGrp="1"/>
          </p:cNvSpPr>
          <p:nvPr>
            <p:ph type="title"/>
          </p:nvPr>
        </p:nvSpPr>
        <p:spPr>
          <a:xfrm>
            <a:off x="457200" y="150813"/>
            <a:ext cx="8229600" cy="1143000"/>
          </a:xfrm>
        </p:spPr>
        <p:txBody>
          <a:bodyPr/>
          <a:lstStyle/>
          <a:p>
            <a:r>
              <a:rPr lang="en-US" altLang="en-US" b="1" dirty="0" err="1"/>
              <a:t>Compétence</a:t>
            </a:r>
            <a:r>
              <a:rPr lang="en-US" altLang="en-US" b="1" dirty="0"/>
              <a:t> 4 : </a:t>
            </a:r>
            <a:r>
              <a:rPr lang="en-US" altLang="en-US" b="1" dirty="0" err="1"/>
              <a:t>assimiler</a:t>
            </a:r>
            <a:r>
              <a:rPr lang="en-US" altLang="en-US" b="1" dirty="0"/>
              <a:t> </a:t>
            </a:r>
            <a:r>
              <a:rPr lang="en-US" altLang="en-US" b="1" dirty="0" err="1"/>
              <a:t>l'information</a:t>
            </a:r>
            <a:endParaRPr lang="en-US" altLang="en-US" b="1" dirty="0"/>
          </a:p>
        </p:txBody>
      </p:sp>
      <p:sp>
        <p:nvSpPr>
          <p:cNvPr id="84996" name="Slide Number Placeholder 1">
            <a:extLst>
              <a:ext uri="{FF2B5EF4-FFF2-40B4-BE49-F238E27FC236}">
                <a16:creationId xmlns:a16="http://schemas.microsoft.com/office/drawing/2014/main" id="{0708574E-994B-4D1C-B1C8-83451B5B4DC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C1563907-FF25-47C0-B5C7-BF70AD665809}" type="slidenum">
              <a:rPr lang="en-US" altLang="en-US" sz="1200" smtClean="0">
                <a:solidFill>
                  <a:srgbClr val="898989"/>
                </a:solidFill>
              </a:rPr>
              <a:pPr>
                <a:spcBef>
                  <a:spcPct val="0"/>
                </a:spcBef>
                <a:buFontTx/>
                <a:buNone/>
              </a:pPr>
              <a:t>40</a:t>
            </a:fld>
            <a:endParaRPr lang="en-US" altLang="en-US" sz="1200">
              <a:solidFill>
                <a:srgbClr val="898989"/>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a:extLst>
              <a:ext uri="{FF2B5EF4-FFF2-40B4-BE49-F238E27FC236}">
                <a16:creationId xmlns:a16="http://schemas.microsoft.com/office/drawing/2014/main" id="{A7071B17-A0C2-46B4-B456-951C7EF9BDD0}"/>
              </a:ext>
            </a:extLst>
          </p:cNvPr>
          <p:cNvSpPr txBox="1">
            <a:spLocks/>
          </p:cNvSpPr>
          <p:nvPr/>
        </p:nvSpPr>
        <p:spPr bwMode="auto">
          <a:xfrm>
            <a:off x="339725" y="1293813"/>
            <a:ext cx="8464550"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buNone/>
            </a:pPr>
            <a:r>
              <a:rPr lang="fr-FR" altLang="en-US" sz="2800" b="1" dirty="0"/>
              <a:t>Cas pratique </a:t>
            </a:r>
            <a:r>
              <a:rPr lang="en-US" altLang="sr-Latn-RS" sz="2800" b="1" dirty="0"/>
              <a:t>: </a:t>
            </a:r>
            <a:r>
              <a:rPr lang="en-US" altLang="sr-Latn-RS" sz="2800" b="1" dirty="0" err="1"/>
              <a:t>exemple</a:t>
            </a:r>
            <a:endParaRPr lang="en-US" altLang="sr-Latn-RS" sz="2800" b="1" dirty="0"/>
          </a:p>
          <a:p>
            <a:pPr marL="0" indent="0" algn="just" eaLnBrk="1" hangingPunct="1">
              <a:buNone/>
              <a:defRPr/>
            </a:pPr>
            <a:r>
              <a:rPr lang="fr-FR" altLang="sr-Latn-RS" sz="3000" dirty="0"/>
              <a:t>En quoi consiste la </a:t>
            </a:r>
            <a:r>
              <a:rPr lang="fr-FR" altLang="sr-Latn-RS" sz="3000" b="1" dirty="0">
                <a:solidFill>
                  <a:srgbClr val="FF0000"/>
                </a:solidFill>
              </a:rPr>
              <a:t>fonction de hachage cryptographique MD5 </a:t>
            </a:r>
            <a:r>
              <a:rPr lang="fr-FR" altLang="sr-Latn-RS" sz="3000" dirty="0"/>
              <a:t>qui sera utilisée pour créer des images du contenu de l'ordinateur numéro de série 0123012-S1234911 ?</a:t>
            </a:r>
          </a:p>
          <a:p>
            <a:pPr marL="0" indent="0" algn="ctr" eaLnBrk="1" hangingPunct="1">
              <a:buNone/>
              <a:defRPr/>
            </a:pPr>
            <a:r>
              <a:rPr lang="en-US" altLang="sr-Latn-RS" sz="3000" b="1" dirty="0" err="1">
                <a:solidFill>
                  <a:srgbClr val="FF0000"/>
                </a:solidFill>
              </a:rPr>
              <a:t>Assimiler</a:t>
            </a:r>
            <a:r>
              <a:rPr lang="en-US" altLang="sr-Latn-RS" sz="3000" b="1" dirty="0">
                <a:solidFill>
                  <a:srgbClr val="FF0000"/>
                </a:solidFill>
              </a:rPr>
              <a:t> :</a:t>
            </a:r>
          </a:p>
          <a:p>
            <a:pPr algn="just" eaLnBrk="1" hangingPunct="1">
              <a:defRPr/>
            </a:pPr>
            <a:r>
              <a:rPr lang="fr-FR" altLang="sr-Latn-RS" sz="3000" dirty="0"/>
              <a:t>les connaissances préalables</a:t>
            </a:r>
          </a:p>
          <a:p>
            <a:pPr algn="just" eaLnBrk="1" hangingPunct="1">
              <a:defRPr/>
            </a:pPr>
            <a:r>
              <a:rPr lang="fr-FR" altLang="sr-Latn-RS" sz="3000" dirty="0"/>
              <a:t>les explications du procureur</a:t>
            </a:r>
          </a:p>
          <a:p>
            <a:pPr algn="just" eaLnBrk="1" hangingPunct="1">
              <a:defRPr/>
            </a:pPr>
            <a:r>
              <a:rPr lang="fr-FR" altLang="sr-Latn-RS" sz="3000" dirty="0"/>
              <a:t>les explications de l'expert</a:t>
            </a:r>
          </a:p>
          <a:p>
            <a:pPr algn="just" eaLnBrk="1" hangingPunct="1">
              <a:defRPr/>
            </a:pPr>
            <a:r>
              <a:rPr lang="fr-FR" altLang="sr-Latn-RS" sz="3000" dirty="0"/>
              <a:t>page 174, Guide de la preuve électronique du </a:t>
            </a:r>
            <a:r>
              <a:rPr lang="fr-FR" altLang="sr-Latn-RS" sz="3000" dirty="0" err="1"/>
              <a:t>CdE</a:t>
            </a:r>
            <a:endParaRPr lang="fr-FR" altLang="sr-Latn-RS" sz="3000" dirty="0"/>
          </a:p>
          <a:p>
            <a:pPr algn="just" eaLnBrk="1" hangingPunct="1">
              <a:defRPr/>
            </a:pPr>
            <a:r>
              <a:rPr lang="en-US" altLang="sr-Latn-RS" sz="3000" dirty="0"/>
              <a:t>Bench Book du </a:t>
            </a:r>
            <a:r>
              <a:rPr lang="en-US" altLang="sr-Latn-RS" sz="3000" dirty="0" err="1"/>
              <a:t>CdE</a:t>
            </a:r>
            <a:endParaRPr lang="en-US" altLang="sr-Latn-RS" sz="3000" dirty="0"/>
          </a:p>
          <a:p>
            <a:pPr marL="0" indent="0" eaLnBrk="1" hangingPunct="1">
              <a:buFont typeface="Arial" panose="020B0604020202020204" pitchFamily="34" charset="0"/>
              <a:buNone/>
              <a:defRPr/>
            </a:pPr>
            <a:endParaRPr lang="en-US" altLang="sr-Latn-RS" sz="3000" dirty="0"/>
          </a:p>
          <a:p>
            <a:pPr marL="0" indent="0" algn="just" eaLnBrk="1" hangingPunct="1">
              <a:buFont typeface="Arial" panose="020B0604020202020204" pitchFamily="34" charset="0"/>
              <a:buNone/>
              <a:defRPr/>
            </a:pPr>
            <a:endParaRPr lang="en-US" altLang="sr-Latn-RS" sz="3000" dirty="0"/>
          </a:p>
          <a:p>
            <a:pPr marL="0" indent="0" eaLnBrk="1" hangingPunct="1">
              <a:buFont typeface="Arial" panose="020B0604020202020204" pitchFamily="34" charset="0"/>
              <a:buNone/>
              <a:defRPr/>
            </a:pPr>
            <a:endParaRPr lang="en-US" altLang="sr-Latn-RS" sz="3000" dirty="0"/>
          </a:p>
        </p:txBody>
      </p:sp>
      <p:sp>
        <p:nvSpPr>
          <p:cNvPr id="87043" name="Title 2">
            <a:extLst>
              <a:ext uri="{FF2B5EF4-FFF2-40B4-BE49-F238E27FC236}">
                <a16:creationId xmlns:a16="http://schemas.microsoft.com/office/drawing/2014/main" id="{EE9A1FA1-5DF4-4F48-99C3-6480A7F29ACF}"/>
              </a:ext>
            </a:extLst>
          </p:cNvPr>
          <p:cNvSpPr>
            <a:spLocks noGrp="1"/>
          </p:cNvSpPr>
          <p:nvPr>
            <p:ph type="title"/>
          </p:nvPr>
        </p:nvSpPr>
        <p:spPr>
          <a:xfrm>
            <a:off x="457200" y="150813"/>
            <a:ext cx="8229600" cy="1143000"/>
          </a:xfrm>
        </p:spPr>
        <p:txBody>
          <a:bodyPr/>
          <a:lstStyle/>
          <a:p>
            <a:r>
              <a:rPr lang="en-US" altLang="en-US" b="1" dirty="0" err="1"/>
              <a:t>Compétence</a:t>
            </a:r>
            <a:r>
              <a:rPr lang="en-US" altLang="en-US" b="1" dirty="0"/>
              <a:t> 4 : </a:t>
            </a:r>
            <a:r>
              <a:rPr lang="en-US" altLang="en-US" b="1" dirty="0" err="1"/>
              <a:t>assimiler</a:t>
            </a:r>
            <a:r>
              <a:rPr lang="en-US" altLang="en-US" b="1" dirty="0"/>
              <a:t> </a:t>
            </a:r>
            <a:r>
              <a:rPr lang="en-US" altLang="en-US" b="1" dirty="0" err="1"/>
              <a:t>l'information</a:t>
            </a:r>
            <a:endParaRPr lang="en-US" altLang="en-US" b="1" dirty="0"/>
          </a:p>
        </p:txBody>
      </p:sp>
      <p:sp>
        <p:nvSpPr>
          <p:cNvPr id="87044" name="Slide Number Placeholder 1">
            <a:extLst>
              <a:ext uri="{FF2B5EF4-FFF2-40B4-BE49-F238E27FC236}">
                <a16:creationId xmlns:a16="http://schemas.microsoft.com/office/drawing/2014/main" id="{81A2E92F-2B9E-4147-B331-32ABF4B2F77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A8F7F66E-79CA-4C56-87B8-016874FEC28A}" type="slidenum">
              <a:rPr lang="en-US" altLang="en-US" sz="1200" smtClean="0">
                <a:solidFill>
                  <a:srgbClr val="898989"/>
                </a:solidFill>
              </a:rPr>
              <a:pPr>
                <a:spcBef>
                  <a:spcPct val="0"/>
                </a:spcBef>
                <a:buFontTx/>
                <a:buNone/>
              </a:pPr>
              <a:t>41</a:t>
            </a:fld>
            <a:endParaRPr lang="en-US" altLang="en-US" sz="1200">
              <a:solidFill>
                <a:srgbClr val="898989"/>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3">
            <a:extLst>
              <a:ext uri="{FF2B5EF4-FFF2-40B4-BE49-F238E27FC236}">
                <a16:creationId xmlns:a16="http://schemas.microsoft.com/office/drawing/2014/main" id="{0B227D56-075E-43CB-BF18-00884E636853}"/>
              </a:ext>
            </a:extLst>
          </p:cNvPr>
          <p:cNvSpPr txBox="1">
            <a:spLocks/>
          </p:cNvSpPr>
          <p:nvPr/>
        </p:nvSpPr>
        <p:spPr bwMode="auto">
          <a:xfrm>
            <a:off x="339725" y="1293813"/>
            <a:ext cx="8464550"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r>
              <a:rPr lang="fr-FR" altLang="en-US" dirty="0"/>
              <a:t>Les affaires de cybercriminalité/criminalité de haute technologie posent un problème à part :</a:t>
            </a:r>
            <a:endParaRPr lang="en-US" altLang="en-US" dirty="0"/>
          </a:p>
          <a:p>
            <a:pPr lvl="1" algn="just"/>
            <a:r>
              <a:rPr lang="fr-FR" altLang="en-US" sz="3200" dirty="0"/>
              <a:t>les demandes s’appuient sur des rapports judiciaires et techniques plutôt que sur des preuves</a:t>
            </a:r>
          </a:p>
          <a:p>
            <a:pPr lvl="1" algn="just"/>
            <a:r>
              <a:rPr lang="fr-FR" altLang="en-US" sz="3200" dirty="0"/>
              <a:t>la densité des intérêts en jeu (suspects, sujets, tiers)</a:t>
            </a:r>
            <a:endParaRPr lang="en-US" altLang="en-US" dirty="0"/>
          </a:p>
          <a:p>
            <a:pPr algn="just"/>
            <a:r>
              <a:rPr lang="fr-FR" altLang="en-US" dirty="0"/>
              <a:t>Les juges concilient des facteurs comme la probabilité que ce qui est suggéré soit vrai en pondérant différents intérêts</a:t>
            </a:r>
            <a:endParaRPr lang="en-US" altLang="en-US" dirty="0"/>
          </a:p>
        </p:txBody>
      </p:sp>
      <p:sp>
        <p:nvSpPr>
          <p:cNvPr id="89091" name="Title 2">
            <a:extLst>
              <a:ext uri="{FF2B5EF4-FFF2-40B4-BE49-F238E27FC236}">
                <a16:creationId xmlns:a16="http://schemas.microsoft.com/office/drawing/2014/main" id="{35753391-191B-43A3-9153-BAA265BD53DA}"/>
              </a:ext>
            </a:extLst>
          </p:cNvPr>
          <p:cNvSpPr>
            <a:spLocks noGrp="1"/>
          </p:cNvSpPr>
          <p:nvPr>
            <p:ph type="title"/>
          </p:nvPr>
        </p:nvSpPr>
        <p:spPr>
          <a:xfrm>
            <a:off x="457200" y="150813"/>
            <a:ext cx="8229600" cy="1143000"/>
          </a:xfrm>
        </p:spPr>
        <p:txBody>
          <a:bodyPr/>
          <a:lstStyle/>
          <a:p>
            <a:r>
              <a:rPr lang="en-US" altLang="en-US" b="1" dirty="0" err="1"/>
              <a:t>Compétence</a:t>
            </a:r>
            <a:r>
              <a:rPr lang="en-US" altLang="en-US" b="1" dirty="0"/>
              <a:t> 5 : </a:t>
            </a:r>
            <a:r>
              <a:rPr lang="en-US" altLang="en-US" b="1" dirty="0" err="1"/>
              <a:t>exercer</a:t>
            </a:r>
            <a:r>
              <a:rPr lang="en-US" altLang="en-US" b="1" dirty="0"/>
              <a:t> un </a:t>
            </a:r>
            <a:r>
              <a:rPr lang="en-US" altLang="en-US" b="1" dirty="0" err="1"/>
              <a:t>jugement</a:t>
            </a:r>
            <a:endParaRPr lang="en-US" altLang="en-US" b="1" dirty="0"/>
          </a:p>
        </p:txBody>
      </p:sp>
      <p:sp>
        <p:nvSpPr>
          <p:cNvPr id="89092" name="Slide Number Placeholder 1">
            <a:extLst>
              <a:ext uri="{FF2B5EF4-FFF2-40B4-BE49-F238E27FC236}">
                <a16:creationId xmlns:a16="http://schemas.microsoft.com/office/drawing/2014/main" id="{8D68D898-C646-40C2-B7BF-9A646828887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1F3024C0-C8EE-4F01-A0FE-794F7A802E94}" type="slidenum">
              <a:rPr lang="en-US" altLang="en-US" sz="1200" smtClean="0">
                <a:solidFill>
                  <a:srgbClr val="898989"/>
                </a:solidFill>
              </a:rPr>
              <a:pPr>
                <a:spcBef>
                  <a:spcPct val="0"/>
                </a:spcBef>
                <a:buFontTx/>
                <a:buNone/>
              </a:pPr>
              <a:t>42</a:t>
            </a:fld>
            <a:endParaRPr lang="en-US" altLang="en-US" sz="1200">
              <a:solidFill>
                <a:srgbClr val="898989"/>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
            <a:extLst>
              <a:ext uri="{FF2B5EF4-FFF2-40B4-BE49-F238E27FC236}">
                <a16:creationId xmlns:a16="http://schemas.microsoft.com/office/drawing/2014/main" id="{7D6A3B20-0270-46CE-BA3A-A0B455F1C03F}"/>
              </a:ext>
            </a:extLst>
          </p:cNvPr>
          <p:cNvSpPr txBox="1">
            <a:spLocks/>
          </p:cNvSpPr>
          <p:nvPr/>
        </p:nvSpPr>
        <p:spPr bwMode="auto">
          <a:xfrm>
            <a:off x="339725" y="1293813"/>
            <a:ext cx="8464550"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r>
              <a:rPr lang="fr-FR" altLang="en-US" dirty="0"/>
              <a:t>Tendance de la cybercriminalité à être très complexe et moins obscure, incertitude des faits dans un premier temps</a:t>
            </a:r>
          </a:p>
          <a:p>
            <a:pPr algn="just"/>
            <a:r>
              <a:rPr lang="fr-FR" altLang="en-US" dirty="0"/>
              <a:t>Juger à partir des faits et d'autres facteurs comme les intérêts en jeu et le principe de proportionnalité est important</a:t>
            </a:r>
            <a:endParaRPr lang="en-US" altLang="en-US" dirty="0"/>
          </a:p>
        </p:txBody>
      </p:sp>
      <p:sp>
        <p:nvSpPr>
          <p:cNvPr id="91139" name="Title 2">
            <a:extLst>
              <a:ext uri="{FF2B5EF4-FFF2-40B4-BE49-F238E27FC236}">
                <a16:creationId xmlns:a16="http://schemas.microsoft.com/office/drawing/2014/main" id="{7FC95514-A668-4B76-B2B0-F040F625FE1E}"/>
              </a:ext>
            </a:extLst>
          </p:cNvPr>
          <p:cNvSpPr>
            <a:spLocks noGrp="1"/>
          </p:cNvSpPr>
          <p:nvPr>
            <p:ph type="title"/>
          </p:nvPr>
        </p:nvSpPr>
        <p:spPr>
          <a:xfrm>
            <a:off x="457200" y="150813"/>
            <a:ext cx="8229600" cy="1143000"/>
          </a:xfrm>
        </p:spPr>
        <p:txBody>
          <a:bodyPr/>
          <a:lstStyle/>
          <a:p>
            <a:r>
              <a:rPr lang="en-US" altLang="en-US" b="1" dirty="0" err="1"/>
              <a:t>Compétence</a:t>
            </a:r>
            <a:r>
              <a:rPr lang="en-US" altLang="en-US" b="1" dirty="0"/>
              <a:t> 5 : </a:t>
            </a:r>
            <a:r>
              <a:rPr lang="en-US" altLang="en-US" b="1" dirty="0" err="1"/>
              <a:t>exercer</a:t>
            </a:r>
            <a:r>
              <a:rPr lang="en-US" altLang="en-US" b="1" dirty="0"/>
              <a:t> un </a:t>
            </a:r>
            <a:r>
              <a:rPr lang="en-US" altLang="en-US" b="1" dirty="0" err="1"/>
              <a:t>jugement</a:t>
            </a:r>
            <a:endParaRPr lang="en-US" altLang="en-US" b="1" dirty="0"/>
          </a:p>
        </p:txBody>
      </p:sp>
      <p:sp>
        <p:nvSpPr>
          <p:cNvPr id="91140" name="Slide Number Placeholder 1">
            <a:extLst>
              <a:ext uri="{FF2B5EF4-FFF2-40B4-BE49-F238E27FC236}">
                <a16:creationId xmlns:a16="http://schemas.microsoft.com/office/drawing/2014/main" id="{D1C94769-E2F4-49D9-9001-A8273143CE7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1C1AF6DB-9AFE-4376-95EB-E43621CFD431}" type="slidenum">
              <a:rPr lang="en-US" altLang="en-US" sz="1200" smtClean="0">
                <a:solidFill>
                  <a:srgbClr val="898989"/>
                </a:solidFill>
              </a:rPr>
              <a:pPr>
                <a:spcBef>
                  <a:spcPct val="0"/>
                </a:spcBef>
                <a:buFontTx/>
                <a:buNone/>
              </a:pPr>
              <a:t>43</a:t>
            </a:fld>
            <a:endParaRPr lang="en-US" altLang="en-US" sz="1200">
              <a:solidFill>
                <a:srgbClr val="898989"/>
              </a:solidFill>
            </a:endParaRPr>
          </a:p>
        </p:txBody>
      </p:sp>
      <p:pic>
        <p:nvPicPr>
          <p:cNvPr id="91141" name="Picture 2" descr="Image result for opaque question mark">
            <a:extLst>
              <a:ext uri="{FF2B5EF4-FFF2-40B4-BE49-F238E27FC236}">
                <a16:creationId xmlns:a16="http://schemas.microsoft.com/office/drawing/2014/main" id="{E6FE0D70-5557-47EB-BBB4-3C94E8B3C4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4347368"/>
            <a:ext cx="5045075" cy="243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a:extLst>
              <a:ext uri="{FF2B5EF4-FFF2-40B4-BE49-F238E27FC236}">
                <a16:creationId xmlns:a16="http://schemas.microsoft.com/office/drawing/2014/main" id="{C7F0D982-F15D-4836-8940-A48931E9A3E0}"/>
              </a:ext>
            </a:extLst>
          </p:cNvPr>
          <p:cNvSpPr txBox="1">
            <a:spLocks/>
          </p:cNvSpPr>
          <p:nvPr/>
        </p:nvSpPr>
        <p:spPr bwMode="auto">
          <a:xfrm>
            <a:off x="339725" y="1293813"/>
            <a:ext cx="8464550"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endParaRPr lang="en-US" altLang="en-US" dirty="0"/>
          </a:p>
          <a:p>
            <a:r>
              <a:rPr lang="fr-FR" altLang="en-US" dirty="0"/>
              <a:t>Rapidité &amp; efficacité sont primordiales</a:t>
            </a:r>
          </a:p>
          <a:p>
            <a:r>
              <a:rPr lang="fr-FR" altLang="en-US" dirty="0"/>
              <a:t>Les pouvoirs procéduraux sont souvent exploratoires</a:t>
            </a:r>
          </a:p>
          <a:p>
            <a:r>
              <a:rPr lang="fr-FR" altLang="en-US" dirty="0"/>
              <a:t>Le Conseil de l'Europe ne prévoit pas de mandat unique pour tous les pouvoirs – ainsi les juges peuvent autoriser efficacement des mesures sans avoir à examiner l'affaire dans le détail </a:t>
            </a:r>
          </a:p>
          <a:p>
            <a:r>
              <a:rPr lang="fr-FR" altLang="en-US" dirty="0"/>
              <a:t>L'audience ne doit pas tourner au procès </a:t>
            </a:r>
            <a:r>
              <a:rPr lang="fr-FR" dirty="0"/>
              <a:t>en bonne et due forme </a:t>
            </a:r>
            <a:r>
              <a:rPr lang="fr-FR" altLang="en-US" dirty="0"/>
              <a:t>et doit aboutir rapidement</a:t>
            </a:r>
          </a:p>
        </p:txBody>
      </p:sp>
      <p:sp>
        <p:nvSpPr>
          <p:cNvPr id="93187" name="Title 2">
            <a:extLst>
              <a:ext uri="{FF2B5EF4-FFF2-40B4-BE49-F238E27FC236}">
                <a16:creationId xmlns:a16="http://schemas.microsoft.com/office/drawing/2014/main" id="{74B85980-5D92-44E3-A1EC-443B539DEB58}"/>
              </a:ext>
            </a:extLst>
          </p:cNvPr>
          <p:cNvSpPr>
            <a:spLocks noGrp="1"/>
          </p:cNvSpPr>
          <p:nvPr>
            <p:ph type="title"/>
          </p:nvPr>
        </p:nvSpPr>
        <p:spPr>
          <a:xfrm>
            <a:off x="457200" y="150813"/>
            <a:ext cx="8229600" cy="1143000"/>
          </a:xfrm>
        </p:spPr>
        <p:txBody>
          <a:bodyPr/>
          <a:lstStyle/>
          <a:p>
            <a:r>
              <a:rPr lang="en-US" altLang="en-US" b="1" dirty="0" err="1"/>
              <a:t>Compétence</a:t>
            </a:r>
            <a:r>
              <a:rPr lang="en-US" altLang="en-US" b="1" dirty="0"/>
              <a:t> 6 : </a:t>
            </a:r>
            <a:r>
              <a:rPr lang="en-US" altLang="en-US" b="1" dirty="0" err="1"/>
              <a:t>gérer</a:t>
            </a:r>
            <a:r>
              <a:rPr lang="en-US" altLang="en-US" b="1" dirty="0"/>
              <a:t> </a:t>
            </a:r>
            <a:r>
              <a:rPr lang="en-US" altLang="en-US" b="1" dirty="0" err="1"/>
              <a:t>efficacement</a:t>
            </a:r>
            <a:r>
              <a:rPr lang="en-US" altLang="en-US" b="1" dirty="0"/>
              <a:t> le travail</a:t>
            </a:r>
          </a:p>
        </p:txBody>
      </p:sp>
      <p:sp>
        <p:nvSpPr>
          <p:cNvPr id="93188" name="Slide Number Placeholder 1">
            <a:extLst>
              <a:ext uri="{FF2B5EF4-FFF2-40B4-BE49-F238E27FC236}">
                <a16:creationId xmlns:a16="http://schemas.microsoft.com/office/drawing/2014/main" id="{4B02324E-0BC5-4FF1-9C9C-662B66E03F2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6E03C21A-9E41-4851-885B-309EAB3120B1}" type="slidenum">
              <a:rPr lang="en-US" altLang="en-US" sz="1200" smtClean="0">
                <a:solidFill>
                  <a:srgbClr val="898989"/>
                </a:solidFill>
              </a:rPr>
              <a:pPr>
                <a:spcBef>
                  <a:spcPct val="0"/>
                </a:spcBef>
                <a:buFontTx/>
                <a:buNone/>
              </a:pPr>
              <a:t>44</a:t>
            </a:fld>
            <a:endParaRPr lang="en-US" altLang="en-US" sz="1200" dirty="0">
              <a:solidFill>
                <a:srgbClr val="898989"/>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a:extLst>
              <a:ext uri="{FF2B5EF4-FFF2-40B4-BE49-F238E27FC236}">
                <a16:creationId xmlns:a16="http://schemas.microsoft.com/office/drawing/2014/main" id="{9A7C7248-9FAF-4527-A57D-474FEEB95A78}"/>
              </a:ext>
            </a:extLst>
          </p:cNvPr>
          <p:cNvSpPr txBox="1">
            <a:spLocks/>
          </p:cNvSpPr>
          <p:nvPr/>
        </p:nvSpPr>
        <p:spPr bwMode="auto">
          <a:xfrm>
            <a:off x="339725" y="1293813"/>
            <a:ext cx="8464550"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r>
              <a:rPr lang="fr-FR" altLang="en-US" sz="3100" dirty="0"/>
              <a:t>Une ordonnance doit suffire pour permettre une mise en œuvre efficace et pour, par exemple, prendre les mesures suivantes sans avoir à présenter de nouvelles demandes :</a:t>
            </a:r>
          </a:p>
          <a:p>
            <a:pPr lvl="1"/>
            <a:r>
              <a:rPr lang="fr-FR" altLang="en-US" sz="3100" dirty="0"/>
              <a:t>permettre à une personne de consulter plusieurs ordinateurs / étendre la perquisition/saisie ;</a:t>
            </a:r>
          </a:p>
          <a:p>
            <a:pPr lvl="1"/>
            <a:r>
              <a:rPr lang="fr-FR" altLang="en-US" sz="3100" dirty="0"/>
              <a:t>prolonger la durée de l'exercice du pouvoir procédural ; </a:t>
            </a:r>
          </a:p>
          <a:p>
            <a:pPr lvl="1"/>
            <a:r>
              <a:rPr lang="fr-FR" altLang="en-US" sz="3100" dirty="0"/>
              <a:t>ordonner aux personnes de soumettre les informations de décryptage en leur possession</a:t>
            </a:r>
          </a:p>
        </p:txBody>
      </p:sp>
      <p:sp>
        <p:nvSpPr>
          <p:cNvPr id="95235" name="Title 2">
            <a:extLst>
              <a:ext uri="{FF2B5EF4-FFF2-40B4-BE49-F238E27FC236}">
                <a16:creationId xmlns:a16="http://schemas.microsoft.com/office/drawing/2014/main" id="{FBA0CB1A-21B7-4983-8E31-AD2627969A59}"/>
              </a:ext>
            </a:extLst>
          </p:cNvPr>
          <p:cNvSpPr>
            <a:spLocks noGrp="1"/>
          </p:cNvSpPr>
          <p:nvPr>
            <p:ph type="title"/>
          </p:nvPr>
        </p:nvSpPr>
        <p:spPr>
          <a:xfrm>
            <a:off x="457200" y="150813"/>
            <a:ext cx="8229600" cy="1143000"/>
          </a:xfrm>
        </p:spPr>
        <p:txBody>
          <a:bodyPr/>
          <a:lstStyle/>
          <a:p>
            <a:r>
              <a:rPr lang="en-US" altLang="en-US" b="1" dirty="0" err="1"/>
              <a:t>Compétence</a:t>
            </a:r>
            <a:r>
              <a:rPr lang="en-US" altLang="en-US" b="1" dirty="0"/>
              <a:t> 6 : </a:t>
            </a:r>
            <a:r>
              <a:rPr lang="en-US" altLang="en-US" b="1" dirty="0" err="1"/>
              <a:t>gérer</a:t>
            </a:r>
            <a:r>
              <a:rPr lang="en-US" altLang="en-US" b="1" dirty="0"/>
              <a:t> </a:t>
            </a:r>
            <a:r>
              <a:rPr lang="en-US" altLang="en-US" b="1" dirty="0" err="1"/>
              <a:t>efficacement</a:t>
            </a:r>
            <a:r>
              <a:rPr lang="en-US" altLang="en-US" b="1" dirty="0"/>
              <a:t> le travail</a:t>
            </a:r>
          </a:p>
        </p:txBody>
      </p:sp>
      <p:sp>
        <p:nvSpPr>
          <p:cNvPr id="95236" name="Slide Number Placeholder 1">
            <a:extLst>
              <a:ext uri="{FF2B5EF4-FFF2-40B4-BE49-F238E27FC236}">
                <a16:creationId xmlns:a16="http://schemas.microsoft.com/office/drawing/2014/main" id="{6748EF0F-0724-49F3-9BA3-F70C1839EA6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5365D28C-193A-4BAD-886A-CC6EA6597BF3}" type="slidenum">
              <a:rPr lang="en-US" altLang="en-US" sz="1200" smtClean="0">
                <a:solidFill>
                  <a:srgbClr val="898989"/>
                </a:solidFill>
              </a:rPr>
              <a:pPr>
                <a:spcBef>
                  <a:spcPct val="0"/>
                </a:spcBef>
                <a:buFontTx/>
                <a:buNone/>
              </a:pPr>
              <a:t>45</a:t>
            </a:fld>
            <a:endParaRPr lang="en-US" altLang="en-US" sz="1200">
              <a:solidFill>
                <a:srgbClr val="898989"/>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a:extLst>
              <a:ext uri="{FF2B5EF4-FFF2-40B4-BE49-F238E27FC236}">
                <a16:creationId xmlns:a16="http://schemas.microsoft.com/office/drawing/2014/main" id="{7AA721CB-DE6F-4C1B-BD03-1AEC4114CEC4}"/>
              </a:ext>
            </a:extLst>
          </p:cNvPr>
          <p:cNvSpPr txBox="1">
            <a:spLocks/>
          </p:cNvSpPr>
          <p:nvPr/>
        </p:nvSpPr>
        <p:spPr bwMode="auto">
          <a:xfrm>
            <a:off x="339725" y="1293813"/>
            <a:ext cx="8464550"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r>
              <a:rPr lang="fr-FR" altLang="en-US" dirty="0"/>
              <a:t>L'ordonnance ne doit pas accorder une autorisation globale, mais permettre une action efficace et ne pas exiger de demander sans cesse des autorisations</a:t>
            </a:r>
          </a:p>
          <a:p>
            <a:pPr algn="just"/>
            <a:endParaRPr lang="fr-FR" altLang="en-US" dirty="0"/>
          </a:p>
          <a:p>
            <a:pPr algn="just"/>
            <a:r>
              <a:rPr lang="fr-FR" altLang="en-US" dirty="0"/>
              <a:t>Les garanties relatives à des mesures supplémentaires peuvent prévoir un contrôle judiciaire post-</a:t>
            </a:r>
            <a:r>
              <a:rPr lang="fr-FR" dirty="0"/>
              <a:t>exécution </a:t>
            </a:r>
            <a:r>
              <a:rPr lang="fr-FR" altLang="en-US" dirty="0"/>
              <a:t>des mesures  </a:t>
            </a:r>
          </a:p>
          <a:p>
            <a:pPr algn="just"/>
            <a:endParaRPr lang="fr-FR" altLang="en-US" dirty="0"/>
          </a:p>
          <a:p>
            <a:pPr algn="just"/>
            <a:r>
              <a:rPr lang="fr-FR" altLang="en-US" dirty="0"/>
              <a:t>L’efficacité des résultats en sera renforcée</a:t>
            </a:r>
            <a:endParaRPr lang="en-GB" altLang="en-US" dirty="0"/>
          </a:p>
        </p:txBody>
      </p:sp>
      <p:sp>
        <p:nvSpPr>
          <p:cNvPr id="97283" name="Title 2">
            <a:extLst>
              <a:ext uri="{FF2B5EF4-FFF2-40B4-BE49-F238E27FC236}">
                <a16:creationId xmlns:a16="http://schemas.microsoft.com/office/drawing/2014/main" id="{39CB470D-08D6-4CC2-A77C-F0655AB27A92}"/>
              </a:ext>
            </a:extLst>
          </p:cNvPr>
          <p:cNvSpPr>
            <a:spLocks noGrp="1"/>
          </p:cNvSpPr>
          <p:nvPr>
            <p:ph type="title"/>
          </p:nvPr>
        </p:nvSpPr>
        <p:spPr>
          <a:xfrm>
            <a:off x="457200" y="150813"/>
            <a:ext cx="8229600" cy="1143000"/>
          </a:xfrm>
        </p:spPr>
        <p:txBody>
          <a:bodyPr/>
          <a:lstStyle/>
          <a:p>
            <a:r>
              <a:rPr lang="en-US" altLang="en-US" b="1" dirty="0" err="1"/>
              <a:t>Compétence</a:t>
            </a:r>
            <a:r>
              <a:rPr lang="en-US" altLang="en-US" b="1" dirty="0"/>
              <a:t> 6 : </a:t>
            </a:r>
            <a:r>
              <a:rPr lang="en-US" altLang="en-US" b="1" dirty="0" err="1"/>
              <a:t>gérer</a:t>
            </a:r>
            <a:r>
              <a:rPr lang="en-US" altLang="en-US" b="1" dirty="0"/>
              <a:t> </a:t>
            </a:r>
            <a:r>
              <a:rPr lang="en-US" altLang="en-US" b="1" dirty="0" err="1"/>
              <a:t>efficacement</a:t>
            </a:r>
            <a:r>
              <a:rPr lang="en-US" altLang="en-US" b="1" dirty="0"/>
              <a:t> le travail</a:t>
            </a:r>
          </a:p>
        </p:txBody>
      </p:sp>
      <p:sp>
        <p:nvSpPr>
          <p:cNvPr id="97284" name="Slide Number Placeholder 1">
            <a:extLst>
              <a:ext uri="{FF2B5EF4-FFF2-40B4-BE49-F238E27FC236}">
                <a16:creationId xmlns:a16="http://schemas.microsoft.com/office/drawing/2014/main" id="{4F1A6C19-AF75-4C6F-8FC6-539505A9B13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1D0B399F-CC2D-4311-91C3-A5D1A764103C}" type="slidenum">
              <a:rPr lang="en-US" altLang="en-US" sz="1200" smtClean="0">
                <a:solidFill>
                  <a:srgbClr val="898989"/>
                </a:solidFill>
              </a:rPr>
              <a:pPr>
                <a:spcBef>
                  <a:spcPct val="0"/>
                </a:spcBef>
                <a:buFontTx/>
                <a:buNone/>
              </a:pPr>
              <a:t>46</a:t>
            </a:fld>
            <a:endParaRPr lang="en-US" altLang="en-US" sz="1200" dirty="0">
              <a:solidFill>
                <a:srgbClr val="898989"/>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a:extLst>
              <a:ext uri="{FF2B5EF4-FFF2-40B4-BE49-F238E27FC236}">
                <a16:creationId xmlns:a16="http://schemas.microsoft.com/office/drawing/2014/main" id="{A7071B17-A0C2-46B4-B456-951C7EF9BDD0}"/>
              </a:ext>
            </a:extLst>
          </p:cNvPr>
          <p:cNvSpPr txBox="1">
            <a:spLocks/>
          </p:cNvSpPr>
          <p:nvPr/>
        </p:nvSpPr>
        <p:spPr bwMode="auto">
          <a:xfrm>
            <a:off x="339725" y="1293813"/>
            <a:ext cx="8464550"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algn="ctr" eaLnBrk="1" hangingPunct="1">
              <a:buNone/>
              <a:defRPr/>
            </a:pPr>
            <a:r>
              <a:rPr lang="fr-FR" altLang="en-US" sz="2800" b="1" dirty="0"/>
              <a:t>Cas pratique </a:t>
            </a:r>
            <a:r>
              <a:rPr lang="en-US" altLang="sr-Latn-RS" sz="2800" b="1" dirty="0"/>
              <a:t>: </a:t>
            </a:r>
            <a:r>
              <a:rPr lang="en-US" altLang="sr-Latn-RS" sz="2800" b="1" dirty="0" err="1"/>
              <a:t>exemple</a:t>
            </a:r>
            <a:endParaRPr lang="en-US" altLang="sr-Latn-RS" sz="2800" b="1" dirty="0"/>
          </a:p>
          <a:p>
            <a:pPr algn="just" eaLnBrk="1" hangingPunct="1">
              <a:defRPr/>
            </a:pPr>
            <a:r>
              <a:rPr lang="fr-FR" altLang="sr-Latn-RS" sz="2800" dirty="0"/>
              <a:t>Ce n'est pas un procès – ne pas insister sur la preuve pour établir la commission de l'infraction BEC</a:t>
            </a:r>
          </a:p>
          <a:p>
            <a:pPr algn="just" eaLnBrk="1" hangingPunct="1">
              <a:defRPr/>
            </a:pPr>
            <a:r>
              <a:rPr lang="fr-FR" altLang="sr-Latn-RS" sz="2800" dirty="0"/>
              <a:t>Pendant l'audience/dans l'ordonnance, envisager les possibilités suivantes pour éviter les demandes supplémentaires : </a:t>
            </a:r>
          </a:p>
          <a:p>
            <a:pPr lvl="1" algn="just" eaLnBrk="1" hangingPunct="1">
              <a:defRPr/>
            </a:pPr>
            <a:r>
              <a:rPr lang="fr-FR" altLang="sr-Latn-RS" dirty="0"/>
              <a:t>les données ne sont peut-être pas stockées dans l'ordinateur n° de série 0123012-S1234911, mais dans un système informatique relié</a:t>
            </a:r>
          </a:p>
          <a:p>
            <a:pPr lvl="1" algn="just" eaLnBrk="1" hangingPunct="1">
              <a:defRPr/>
            </a:pPr>
            <a:r>
              <a:rPr lang="fr-FR" altLang="sr-Latn-RS" dirty="0"/>
              <a:t>des informations de décryptage en possession de la succursale d’</a:t>
            </a:r>
            <a:r>
              <a:rPr lang="fr-FR" altLang="sr-Latn-RS" dirty="0" err="1"/>
              <a:t>Ostland</a:t>
            </a:r>
            <a:r>
              <a:rPr lang="fr-FR" altLang="sr-Latn-RS" dirty="0"/>
              <a:t> seront peut-être nécessaires pour accéder au système/données informatiques </a:t>
            </a:r>
            <a:endParaRPr lang="en-US" altLang="sr-Latn-RS" dirty="0"/>
          </a:p>
          <a:p>
            <a:pPr marL="0" indent="0" algn="just" eaLnBrk="1" hangingPunct="1">
              <a:buFont typeface="Arial" panose="020B0604020202020204" pitchFamily="34" charset="0"/>
              <a:buNone/>
              <a:defRPr/>
            </a:pPr>
            <a:endParaRPr lang="en-US" altLang="sr-Latn-RS" sz="3000" dirty="0"/>
          </a:p>
          <a:p>
            <a:pPr marL="0" indent="0" eaLnBrk="1" hangingPunct="1">
              <a:buFont typeface="Arial" panose="020B0604020202020204" pitchFamily="34" charset="0"/>
              <a:buNone/>
              <a:defRPr/>
            </a:pPr>
            <a:endParaRPr lang="en-US" altLang="sr-Latn-RS" sz="3000" dirty="0"/>
          </a:p>
        </p:txBody>
      </p:sp>
      <p:sp>
        <p:nvSpPr>
          <p:cNvPr id="87043" name="Title 2">
            <a:extLst>
              <a:ext uri="{FF2B5EF4-FFF2-40B4-BE49-F238E27FC236}">
                <a16:creationId xmlns:a16="http://schemas.microsoft.com/office/drawing/2014/main" id="{EE9A1FA1-5DF4-4F48-99C3-6480A7F29ACF}"/>
              </a:ext>
            </a:extLst>
          </p:cNvPr>
          <p:cNvSpPr>
            <a:spLocks noGrp="1"/>
          </p:cNvSpPr>
          <p:nvPr>
            <p:ph type="title"/>
          </p:nvPr>
        </p:nvSpPr>
        <p:spPr>
          <a:xfrm>
            <a:off x="457200" y="150813"/>
            <a:ext cx="8229600" cy="1143000"/>
          </a:xfrm>
        </p:spPr>
        <p:txBody>
          <a:bodyPr/>
          <a:lstStyle/>
          <a:p>
            <a:r>
              <a:rPr lang="en-US" altLang="en-US" b="1" dirty="0" err="1"/>
              <a:t>Compétence</a:t>
            </a:r>
            <a:r>
              <a:rPr lang="en-US" altLang="en-US" b="1" dirty="0"/>
              <a:t> 6 : </a:t>
            </a:r>
            <a:r>
              <a:rPr lang="en-US" altLang="en-US" b="1" dirty="0" err="1"/>
              <a:t>gérer</a:t>
            </a:r>
            <a:r>
              <a:rPr lang="en-US" altLang="en-US" b="1" dirty="0"/>
              <a:t> </a:t>
            </a:r>
            <a:r>
              <a:rPr lang="en-US" altLang="en-US" b="1" dirty="0" err="1"/>
              <a:t>efficacement</a:t>
            </a:r>
            <a:r>
              <a:rPr lang="en-US" altLang="en-US" b="1" dirty="0"/>
              <a:t> le travail</a:t>
            </a:r>
          </a:p>
        </p:txBody>
      </p:sp>
      <p:sp>
        <p:nvSpPr>
          <p:cNvPr id="87044" name="Slide Number Placeholder 1">
            <a:extLst>
              <a:ext uri="{FF2B5EF4-FFF2-40B4-BE49-F238E27FC236}">
                <a16:creationId xmlns:a16="http://schemas.microsoft.com/office/drawing/2014/main" id="{81A2E92F-2B9E-4147-B331-32ABF4B2F77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A8F7F66E-79CA-4C56-87B8-016874FEC28A}" type="slidenum">
              <a:rPr lang="en-US" altLang="en-US" sz="1200" smtClean="0">
                <a:solidFill>
                  <a:srgbClr val="898989"/>
                </a:solidFill>
              </a:rPr>
              <a:pPr>
                <a:spcBef>
                  <a:spcPct val="0"/>
                </a:spcBef>
                <a:buFontTx/>
                <a:buNone/>
              </a:pPr>
              <a:t>47</a:t>
            </a:fld>
            <a:endParaRPr lang="en-US" altLang="en-US" sz="1200">
              <a:solidFill>
                <a:srgbClr val="898989"/>
              </a:solidFill>
            </a:endParaRPr>
          </a:p>
        </p:txBody>
      </p:sp>
    </p:spTree>
    <p:extLst>
      <p:ext uri="{BB962C8B-B14F-4D97-AF65-F5344CB8AC3E}">
        <p14:creationId xmlns:p14="http://schemas.microsoft.com/office/powerpoint/2010/main" val="30529386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a:extLst>
              <a:ext uri="{FF2B5EF4-FFF2-40B4-BE49-F238E27FC236}">
                <a16:creationId xmlns:a16="http://schemas.microsoft.com/office/drawing/2014/main" id="{044FBC6C-AF8F-4A6B-AF9C-9D6128C6880C}"/>
              </a:ext>
            </a:extLst>
          </p:cNvPr>
          <p:cNvSpPr>
            <a:spLocks noGrp="1"/>
          </p:cNvSpPr>
          <p:nvPr>
            <p:ph type="title"/>
          </p:nvPr>
        </p:nvSpPr>
        <p:spPr>
          <a:xfrm>
            <a:off x="457200" y="2762250"/>
            <a:ext cx="8229600" cy="1143000"/>
          </a:xfrm>
        </p:spPr>
        <p:txBody>
          <a:bodyPr/>
          <a:lstStyle/>
          <a:p>
            <a:pPr eaLnBrk="1" hangingPunct="1"/>
            <a:r>
              <a:rPr lang="fr-FR" altLang="sr-Latn-RS" sz="4000" b="1" dirty="0">
                <a:solidFill>
                  <a:srgbClr val="000000"/>
                </a:solidFill>
              </a:rPr>
              <a:t>Quatrième partie </a:t>
            </a:r>
            <a:br>
              <a:rPr lang="fr-FR" altLang="sr-Latn-RS" sz="4000" b="1" dirty="0">
                <a:solidFill>
                  <a:srgbClr val="000000"/>
                </a:solidFill>
              </a:rPr>
            </a:br>
            <a:r>
              <a:rPr lang="fr-FR" altLang="sr-Latn-RS" sz="4000" b="1" dirty="0">
                <a:solidFill>
                  <a:srgbClr val="000000"/>
                </a:solidFill>
              </a:rPr>
              <a:t>Rédaction des ordonnances</a:t>
            </a:r>
            <a:endParaRPr lang="en-GB" altLang="sr-Latn-RS" sz="4000" b="1" dirty="0"/>
          </a:p>
        </p:txBody>
      </p:sp>
      <p:pic>
        <p:nvPicPr>
          <p:cNvPr id="99331" name="Picture 3">
            <a:extLst>
              <a:ext uri="{FF2B5EF4-FFF2-40B4-BE49-F238E27FC236}">
                <a16:creationId xmlns:a16="http://schemas.microsoft.com/office/drawing/2014/main" id="{454FD860-EE42-4618-B9EC-DDAFC7CFBFAD}"/>
              </a:ext>
            </a:extLst>
          </p:cNvPr>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6786563" y="4643438"/>
            <a:ext cx="1962150" cy="1766887"/>
          </a:xfrm>
        </p:spPr>
      </p:pic>
      <p:sp>
        <p:nvSpPr>
          <p:cNvPr id="99332" name="Slide Number Placeholder 1">
            <a:extLst>
              <a:ext uri="{FF2B5EF4-FFF2-40B4-BE49-F238E27FC236}">
                <a16:creationId xmlns:a16="http://schemas.microsoft.com/office/drawing/2014/main" id="{D01621B2-147A-402A-A492-CCC254162D9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CB900DA3-66E4-4EF6-A3F5-9EE32CD157D6}" type="slidenum">
              <a:rPr lang="en-US" altLang="fr-FR" sz="1200" smtClean="0">
                <a:solidFill>
                  <a:srgbClr val="898989"/>
                </a:solidFill>
              </a:rPr>
              <a:pPr>
                <a:spcBef>
                  <a:spcPct val="0"/>
                </a:spcBef>
                <a:buFontTx/>
                <a:buNone/>
              </a:pPr>
              <a:t>48</a:t>
            </a:fld>
            <a:endParaRPr lang="en-US" altLang="fr-FR" sz="1200">
              <a:solidFill>
                <a:srgbClr val="898989"/>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81E0B5DD-CA27-4A43-BB86-0A66593F4849}"/>
              </a:ext>
            </a:extLst>
          </p:cNvPr>
          <p:cNvSpPr>
            <a:spLocks noGrp="1"/>
          </p:cNvSpPr>
          <p:nvPr>
            <p:ph type="title"/>
          </p:nvPr>
        </p:nvSpPr>
        <p:spPr>
          <a:xfrm>
            <a:off x="350838" y="168275"/>
            <a:ext cx="8229600" cy="1143000"/>
          </a:xfrm>
        </p:spPr>
        <p:txBody>
          <a:bodyPr/>
          <a:lstStyle/>
          <a:p>
            <a:pPr eaLnBrk="1" hangingPunct="1"/>
            <a:r>
              <a:rPr lang="en-GB" altLang="sr-Latn-RS" b="1" dirty="0"/>
              <a:t>Ordonnances &amp; </a:t>
            </a:r>
            <a:r>
              <a:rPr lang="en-GB" altLang="sr-Latn-RS" b="1" dirty="0" err="1"/>
              <a:t>autorisations</a:t>
            </a:r>
            <a:endParaRPr lang="en-GB" altLang="sr-Latn-RS" b="1" dirty="0"/>
          </a:p>
        </p:txBody>
      </p:sp>
      <p:sp>
        <p:nvSpPr>
          <p:cNvPr id="93187" name="Rectangle 3">
            <a:extLst>
              <a:ext uri="{FF2B5EF4-FFF2-40B4-BE49-F238E27FC236}">
                <a16:creationId xmlns:a16="http://schemas.microsoft.com/office/drawing/2014/main" id="{FD966975-6070-40C9-B2D2-F1ABBB52E15F}"/>
              </a:ext>
            </a:extLst>
          </p:cNvPr>
          <p:cNvSpPr txBox="1">
            <a:spLocks/>
          </p:cNvSpPr>
          <p:nvPr/>
        </p:nvSpPr>
        <p:spPr bwMode="auto">
          <a:xfrm>
            <a:off x="457200" y="1185863"/>
            <a:ext cx="8229600" cy="517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algn="just" eaLnBrk="1" hangingPunct="1">
              <a:buFont typeface="Arial" panose="020B0604020202020204" pitchFamily="34" charset="0"/>
              <a:buNone/>
              <a:defRPr/>
            </a:pPr>
            <a:endParaRPr lang="en-GB" altLang="sr-Latn-RS" sz="2000" dirty="0"/>
          </a:p>
          <a:p>
            <a:pPr algn="just" eaLnBrk="1" hangingPunct="1">
              <a:defRPr/>
            </a:pPr>
            <a:r>
              <a:rPr lang="fr-FR" altLang="sr-Latn-RS" sz="3000" dirty="0"/>
              <a:t>Après examen d'une requête ou audition d'une demande de mesures d'enquête, </a:t>
            </a:r>
            <a:r>
              <a:rPr lang="fr-FR" altLang="sr-Latn-RS" sz="3000" b="1" dirty="0">
                <a:solidFill>
                  <a:srgbClr val="FF0000"/>
                </a:solidFill>
              </a:rPr>
              <a:t>l'autorité compétente </a:t>
            </a:r>
            <a:r>
              <a:rPr lang="fr-FR" altLang="sr-Latn-RS" sz="3000" dirty="0"/>
              <a:t>peut </a:t>
            </a:r>
            <a:r>
              <a:rPr lang="fr-FR" altLang="sr-Latn-RS" sz="3000" b="1" dirty="0">
                <a:solidFill>
                  <a:srgbClr val="FF0000"/>
                </a:solidFill>
              </a:rPr>
              <a:t>délivrer une autorisation </a:t>
            </a:r>
          </a:p>
          <a:p>
            <a:pPr algn="just" eaLnBrk="1" hangingPunct="1">
              <a:defRPr/>
            </a:pPr>
            <a:endParaRPr lang="fr-FR" altLang="sr-Latn-RS" sz="3000" dirty="0"/>
          </a:p>
          <a:p>
            <a:pPr algn="just" eaLnBrk="1" hangingPunct="1">
              <a:defRPr/>
            </a:pPr>
            <a:r>
              <a:rPr lang="fr-FR" altLang="sr-Latn-RS" sz="3000" dirty="0"/>
              <a:t>Certaines juridictions exigent des </a:t>
            </a:r>
            <a:r>
              <a:rPr lang="fr-FR" altLang="sr-Latn-RS" sz="3000" b="1" dirty="0">
                <a:solidFill>
                  <a:srgbClr val="FF0000"/>
                </a:solidFill>
              </a:rPr>
              <a:t>ordonnances écrites, </a:t>
            </a:r>
            <a:r>
              <a:rPr lang="fr-FR" altLang="sr-Latn-RS" sz="3000" dirty="0"/>
              <a:t>d'autres des </a:t>
            </a:r>
            <a:r>
              <a:rPr lang="fr-FR" altLang="sr-Latn-RS" sz="3000" b="1" dirty="0">
                <a:solidFill>
                  <a:srgbClr val="FF0000"/>
                </a:solidFill>
              </a:rPr>
              <a:t>autorisations verbales</a:t>
            </a:r>
            <a:endParaRPr lang="fr-FR" altLang="sr-Latn-RS" sz="3000" dirty="0"/>
          </a:p>
          <a:p>
            <a:pPr algn="just" eaLnBrk="1" hangingPunct="1">
              <a:defRPr/>
            </a:pPr>
            <a:endParaRPr lang="fr-FR" altLang="sr-Latn-RS" sz="3000" dirty="0"/>
          </a:p>
          <a:p>
            <a:pPr algn="just" eaLnBrk="1" hangingPunct="1">
              <a:defRPr/>
            </a:pPr>
            <a:r>
              <a:rPr lang="fr-FR" altLang="sr-Latn-RS" sz="3000" dirty="0"/>
              <a:t>Les ordonnances écrites et les autorisations verbales sont </a:t>
            </a:r>
            <a:r>
              <a:rPr lang="fr-FR" altLang="sr-Latn-RS" sz="3000" b="1" dirty="0">
                <a:solidFill>
                  <a:srgbClr val="FF0000"/>
                </a:solidFill>
              </a:rPr>
              <a:t>soumises à l'article 15 de la Convention de Budapest</a:t>
            </a:r>
          </a:p>
          <a:p>
            <a:pPr algn="just" eaLnBrk="1" hangingPunct="1">
              <a:defRPr/>
            </a:pPr>
            <a:endParaRPr lang="en-GB" altLang="sr-Latn-RS" sz="3000" dirty="0"/>
          </a:p>
        </p:txBody>
      </p:sp>
      <p:sp>
        <p:nvSpPr>
          <p:cNvPr id="101380" name="Slide Number Placeholder 1">
            <a:extLst>
              <a:ext uri="{FF2B5EF4-FFF2-40B4-BE49-F238E27FC236}">
                <a16:creationId xmlns:a16="http://schemas.microsoft.com/office/drawing/2014/main" id="{6B714A20-0A48-4AED-9F0A-5FA6F9D32BE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14812FA0-C562-4E16-B25C-4E1073B42B92}" type="slidenum">
              <a:rPr lang="en-US" altLang="en-US" sz="1200" smtClean="0">
                <a:solidFill>
                  <a:srgbClr val="898989"/>
                </a:solidFill>
              </a:rPr>
              <a:pPr>
                <a:spcBef>
                  <a:spcPct val="0"/>
                </a:spcBef>
                <a:buFontTx/>
                <a:buNone/>
              </a:pPr>
              <a:t>49</a:t>
            </a:fld>
            <a:endParaRPr lang="en-US" altLang="en-US" sz="1200">
              <a:solidFill>
                <a:srgbClr val="898989"/>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2F6A1951-88DC-4C0F-AC29-5AD34910F442}"/>
              </a:ext>
            </a:extLst>
          </p:cNvPr>
          <p:cNvSpPr>
            <a:spLocks noGrp="1"/>
          </p:cNvSpPr>
          <p:nvPr>
            <p:ph type="title"/>
          </p:nvPr>
        </p:nvSpPr>
        <p:spPr>
          <a:xfrm>
            <a:off x="350838" y="203200"/>
            <a:ext cx="8229600" cy="1143000"/>
          </a:xfrm>
        </p:spPr>
        <p:txBody>
          <a:bodyPr/>
          <a:lstStyle/>
          <a:p>
            <a:pPr eaLnBrk="1" hangingPunct="1"/>
            <a:r>
              <a:rPr lang="en-GB" altLang="sr-Latn-RS" b="1" dirty="0"/>
              <a:t>Supervision </a:t>
            </a:r>
            <a:r>
              <a:rPr lang="en-GB" altLang="sr-Latn-RS" b="1" dirty="0" err="1"/>
              <a:t>judiciaire</a:t>
            </a:r>
            <a:r>
              <a:rPr lang="en-GB" altLang="sr-Latn-RS" b="1" dirty="0"/>
              <a:t> et </a:t>
            </a:r>
            <a:br>
              <a:rPr lang="en-GB" altLang="sr-Latn-RS" b="1" dirty="0"/>
            </a:br>
            <a:r>
              <a:rPr lang="en-GB" altLang="sr-Latn-RS" b="1" dirty="0"/>
              <a:t>audiences dans </a:t>
            </a:r>
            <a:r>
              <a:rPr lang="en-GB" altLang="sr-Latn-RS" b="1" dirty="0" err="1"/>
              <a:t>certains</a:t>
            </a:r>
            <a:r>
              <a:rPr lang="en-GB" altLang="sr-Latn-RS" b="1" dirty="0"/>
              <a:t> pays </a:t>
            </a:r>
          </a:p>
        </p:txBody>
      </p:sp>
      <p:sp>
        <p:nvSpPr>
          <p:cNvPr id="11267" name="Rectangle 3">
            <a:extLst>
              <a:ext uri="{FF2B5EF4-FFF2-40B4-BE49-F238E27FC236}">
                <a16:creationId xmlns:a16="http://schemas.microsoft.com/office/drawing/2014/main" id="{D877573F-CCBF-4FAD-86D3-D0DEBAE07F5D}"/>
              </a:ext>
            </a:extLst>
          </p:cNvPr>
          <p:cNvSpPr txBox="1">
            <a:spLocks/>
          </p:cNvSpPr>
          <p:nvPr/>
        </p:nvSpPr>
        <p:spPr bwMode="auto">
          <a:xfrm>
            <a:off x="457200" y="1752600"/>
            <a:ext cx="8229600" cy="407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r>
              <a:rPr lang="fr-FR" altLang="sr-Latn-RS" dirty="0"/>
              <a:t>Certains pays exigent que les demandes soient entendues par une autorité compétente indépendante </a:t>
            </a:r>
          </a:p>
          <a:p>
            <a:pPr algn="just" eaLnBrk="1" hangingPunct="1"/>
            <a:endParaRPr lang="fr-FR" altLang="sr-Latn-RS" dirty="0"/>
          </a:p>
          <a:p>
            <a:pPr algn="just" eaLnBrk="1" hangingPunct="1"/>
            <a:r>
              <a:rPr lang="fr-FR" altLang="sr-Latn-RS" dirty="0"/>
              <a:t>L'autorité compétente est ensuite tenue de préparer une autorisation </a:t>
            </a:r>
            <a:r>
              <a:rPr lang="fr-FR" dirty="0"/>
              <a:t>orale ou écrite</a:t>
            </a:r>
            <a:endParaRPr lang="fr-FR" altLang="sr-Latn-RS" dirty="0"/>
          </a:p>
          <a:p>
            <a:pPr algn="just" eaLnBrk="1" hangingPunct="1"/>
            <a:endParaRPr lang="fr-FR" altLang="sr-Latn-RS" dirty="0"/>
          </a:p>
          <a:p>
            <a:pPr algn="just" eaLnBrk="1" hangingPunct="1"/>
            <a:r>
              <a:rPr lang="fr-FR" altLang="sr-Latn-RS" dirty="0"/>
              <a:t>Sous réserve des garanties prévues à l'article 15</a:t>
            </a:r>
          </a:p>
          <a:p>
            <a:pPr algn="just" eaLnBrk="1" hangingPunct="1"/>
            <a:endParaRPr lang="en-GB" altLang="sr-Latn-RS" dirty="0"/>
          </a:p>
          <a:p>
            <a:pPr algn="just" eaLnBrk="1" hangingPunct="1"/>
            <a:endParaRPr lang="en-GB" altLang="sr-Latn-RS" b="1" dirty="0">
              <a:solidFill>
                <a:srgbClr val="FF0000"/>
              </a:solidFill>
            </a:endParaRPr>
          </a:p>
        </p:txBody>
      </p:sp>
      <p:sp>
        <p:nvSpPr>
          <p:cNvPr id="11268" name="Espace réservé du numéro de diapositive 1">
            <a:extLst>
              <a:ext uri="{FF2B5EF4-FFF2-40B4-BE49-F238E27FC236}">
                <a16:creationId xmlns:a16="http://schemas.microsoft.com/office/drawing/2014/main" id="{BCCDFE8A-2416-42B7-AAE4-2F545D93D5C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a:solidFill>
                  <a:srgbClr val="898989"/>
                </a:solidFill>
              </a:rPr>
              <a:t>!</a:t>
            </a:r>
            <a:fld id="{3F0A5DDF-E70A-4AA5-9513-B712E6CA972A}" type="slidenum">
              <a:rPr lang="en-US" altLang="en-US" sz="1200" smtClean="0">
                <a:solidFill>
                  <a:srgbClr val="898989"/>
                </a:solidFill>
              </a:rPr>
              <a:pPr>
                <a:spcBef>
                  <a:spcPct val="0"/>
                </a:spcBef>
                <a:buFontTx/>
                <a:buNone/>
              </a:pPr>
              <a:t>5</a:t>
            </a:fld>
            <a:endParaRPr lang="en-US" altLang="en-US" sz="1200">
              <a:solidFill>
                <a:srgbClr val="898989"/>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C6F0A181-0FF3-4048-8BE2-A01ADD83E26F}"/>
              </a:ext>
            </a:extLst>
          </p:cNvPr>
          <p:cNvSpPr>
            <a:spLocks noGrp="1"/>
          </p:cNvSpPr>
          <p:nvPr>
            <p:ph type="title"/>
          </p:nvPr>
        </p:nvSpPr>
        <p:spPr>
          <a:xfrm>
            <a:off x="350838" y="168275"/>
            <a:ext cx="8229600" cy="1143000"/>
          </a:xfrm>
        </p:spPr>
        <p:txBody>
          <a:bodyPr/>
          <a:lstStyle/>
          <a:p>
            <a:pPr eaLnBrk="1" hangingPunct="1"/>
            <a:r>
              <a:rPr lang="en-GB" altLang="sr-Latn-RS" b="1" dirty="0" err="1"/>
              <a:t>Personne</a:t>
            </a:r>
            <a:r>
              <a:rPr lang="en-GB" altLang="sr-Latn-RS" b="1" dirty="0"/>
              <a:t>/</a:t>
            </a:r>
            <a:r>
              <a:rPr lang="en-GB" altLang="sr-Latn-RS" b="1" dirty="0" err="1"/>
              <a:t>entité</a:t>
            </a:r>
            <a:r>
              <a:rPr lang="en-GB" altLang="sr-Latn-RS" b="1" dirty="0"/>
              <a:t> </a:t>
            </a:r>
            <a:r>
              <a:rPr lang="en-GB" altLang="sr-Latn-RS" b="1" dirty="0" err="1"/>
              <a:t>visée</a:t>
            </a:r>
            <a:r>
              <a:rPr lang="en-GB" altLang="sr-Latn-RS" b="1" dirty="0"/>
              <a:t> (</a:t>
            </a:r>
            <a:r>
              <a:rPr lang="en-GB" altLang="sr-Latn-RS" b="1" dirty="0" err="1"/>
              <a:t>Sujet</a:t>
            </a:r>
            <a:r>
              <a:rPr lang="en-GB" altLang="sr-Latn-RS" b="1" dirty="0"/>
              <a:t>)</a:t>
            </a:r>
          </a:p>
        </p:txBody>
      </p:sp>
      <p:sp>
        <p:nvSpPr>
          <p:cNvPr id="103427" name="Rectangle 3">
            <a:extLst>
              <a:ext uri="{FF2B5EF4-FFF2-40B4-BE49-F238E27FC236}">
                <a16:creationId xmlns:a16="http://schemas.microsoft.com/office/drawing/2014/main" id="{8699B623-31A8-4CFD-9CAC-EB25D12AA23F}"/>
              </a:ext>
            </a:extLst>
          </p:cNvPr>
          <p:cNvSpPr txBox="1">
            <a:spLocks/>
          </p:cNvSpPr>
          <p:nvPr/>
        </p:nvSpPr>
        <p:spPr bwMode="auto">
          <a:xfrm>
            <a:off x="457200" y="1185863"/>
            <a:ext cx="82296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lvl="0" indent="0" algn="just" eaLnBrk="1" hangingPunct="1">
              <a:spcBef>
                <a:spcPct val="0"/>
              </a:spcBef>
              <a:buNone/>
            </a:pPr>
            <a:r>
              <a:rPr lang="en-GB" altLang="sr-Latn-RS" sz="2800" dirty="0" err="1">
                <a:solidFill>
                  <a:prstClr val="black"/>
                </a:solidFill>
                <a:latin typeface="Arial" panose="020B0604020202020204" pitchFamily="34" charset="0"/>
              </a:rPr>
              <a:t>Sujet</a:t>
            </a:r>
            <a:r>
              <a:rPr lang="en-GB" altLang="sr-Latn-RS" sz="2800" dirty="0">
                <a:solidFill>
                  <a:prstClr val="black"/>
                </a:solidFill>
                <a:latin typeface="Arial" panose="020B0604020202020204" pitchFamily="34" charset="0"/>
              </a:rPr>
              <a:t> = </a:t>
            </a:r>
            <a:r>
              <a:rPr lang="fr-FR" altLang="sr-Latn-RS" sz="2800" b="1" dirty="0">
                <a:solidFill>
                  <a:srgbClr val="FF0000"/>
                </a:solidFill>
                <a:latin typeface="Arial" panose="020B0604020202020204" pitchFamily="34" charset="0"/>
              </a:rPr>
              <a:t>personne/entité visée par l'autorisation</a:t>
            </a:r>
            <a:endParaRPr lang="en-GB" altLang="sr-Latn-RS" sz="2800" b="1" dirty="0">
              <a:solidFill>
                <a:srgbClr val="FF0000"/>
              </a:solidFill>
              <a:latin typeface="Arial" panose="020B0604020202020204" pitchFamily="34" charset="0"/>
            </a:endParaRPr>
          </a:p>
          <a:p>
            <a:pPr marL="0" lvl="0" indent="0" algn="just" eaLnBrk="1" hangingPunct="1">
              <a:spcBef>
                <a:spcPct val="0"/>
              </a:spcBef>
              <a:buNone/>
            </a:pPr>
            <a:r>
              <a:rPr lang="en-GB" altLang="sr-Latn-RS" sz="2800" b="1" dirty="0" err="1">
                <a:solidFill>
                  <a:srgbClr val="FF0000"/>
                </a:solidFill>
                <a:latin typeface="Arial" panose="020B0604020202020204" pitchFamily="34" charset="0"/>
              </a:rPr>
              <a:t>Spécifier</a:t>
            </a:r>
            <a:r>
              <a:rPr lang="en-GB" altLang="sr-Latn-RS" sz="2800" b="1" dirty="0">
                <a:solidFill>
                  <a:srgbClr val="FF0000"/>
                </a:solidFill>
                <a:latin typeface="Arial" panose="020B0604020202020204" pitchFamily="34" charset="0"/>
              </a:rPr>
              <a:t> le </a:t>
            </a:r>
            <a:r>
              <a:rPr lang="en-GB" altLang="sr-Latn-RS" sz="2800" b="1" dirty="0" err="1">
                <a:solidFill>
                  <a:srgbClr val="FF0000"/>
                </a:solidFill>
                <a:latin typeface="Arial" panose="020B0604020202020204" pitchFamily="34" charset="0"/>
              </a:rPr>
              <a:t>sujet</a:t>
            </a:r>
            <a:r>
              <a:rPr lang="en-GB" altLang="sr-Latn-RS" sz="2800" b="1" dirty="0">
                <a:solidFill>
                  <a:srgbClr val="FF0000"/>
                </a:solidFill>
                <a:latin typeface="Arial" panose="020B0604020202020204" pitchFamily="34" charset="0"/>
              </a:rPr>
              <a:t> </a:t>
            </a:r>
            <a:r>
              <a:rPr lang="en-GB" altLang="sr-Latn-RS" sz="2800" dirty="0">
                <a:solidFill>
                  <a:prstClr val="black"/>
                </a:solidFill>
                <a:latin typeface="Arial" panose="020B0604020202020204" pitchFamily="34" charset="0"/>
              </a:rPr>
              <a:t>– </a:t>
            </a:r>
            <a:r>
              <a:rPr lang="en-GB" altLang="sr-Latn-RS" sz="2800" dirty="0" err="1">
                <a:solidFill>
                  <a:prstClr val="black"/>
                </a:solidFill>
                <a:latin typeface="Arial" panose="020B0604020202020204" pitchFamily="34" charset="0"/>
              </a:rPr>
              <a:t>en</a:t>
            </a:r>
            <a:r>
              <a:rPr lang="en-GB" altLang="sr-Latn-RS" sz="2800" dirty="0">
                <a:solidFill>
                  <a:prstClr val="black"/>
                </a:solidFill>
                <a:latin typeface="Arial" panose="020B0604020202020204" pitchFamily="34" charset="0"/>
              </a:rPr>
              <a:t> </a:t>
            </a:r>
            <a:r>
              <a:rPr lang="en-GB" altLang="sr-Latn-RS" sz="2800" dirty="0" err="1">
                <a:solidFill>
                  <a:prstClr val="black"/>
                </a:solidFill>
                <a:latin typeface="Arial" panose="020B0604020202020204" pitchFamily="34" charset="0"/>
              </a:rPr>
              <a:t>général</a:t>
            </a:r>
            <a:r>
              <a:rPr lang="en-GB" altLang="sr-Latn-RS" sz="2800" dirty="0">
                <a:solidFill>
                  <a:prstClr val="black"/>
                </a:solidFill>
                <a:latin typeface="Arial" panose="020B0604020202020204" pitchFamily="34" charset="0"/>
              </a:rPr>
              <a:t> :</a:t>
            </a:r>
          </a:p>
          <a:p>
            <a:pPr algn="just" eaLnBrk="1" hangingPunct="1"/>
            <a:endParaRPr lang="en-GB" altLang="sr-Latn-RS" sz="2800" dirty="0"/>
          </a:p>
          <a:p>
            <a:pPr algn="just" eaLnBrk="1" hangingPunct="1"/>
            <a:endParaRPr lang="en-GB" altLang="sr-Latn-RS" sz="2800" dirty="0"/>
          </a:p>
          <a:p>
            <a:pPr algn="just" eaLnBrk="1" hangingPunct="1"/>
            <a:endParaRPr lang="en-GB" altLang="sr-Latn-RS" sz="2800" dirty="0"/>
          </a:p>
          <a:p>
            <a:pPr algn="just" eaLnBrk="1" hangingPunct="1"/>
            <a:endParaRPr lang="en-GB" altLang="sr-Latn-RS" sz="2800" dirty="0"/>
          </a:p>
          <a:p>
            <a:pPr algn="just" eaLnBrk="1" hangingPunct="1"/>
            <a:endParaRPr lang="en-GB" altLang="sr-Latn-RS" sz="2800" dirty="0"/>
          </a:p>
          <a:p>
            <a:pPr algn="just" eaLnBrk="1" hangingPunct="1"/>
            <a:endParaRPr lang="en-GB" altLang="sr-Latn-RS" sz="2800" dirty="0"/>
          </a:p>
          <a:p>
            <a:pPr algn="just" eaLnBrk="1" hangingPunct="1"/>
            <a:endParaRPr lang="en-GB" altLang="sr-Latn-RS" sz="2000" dirty="0"/>
          </a:p>
          <a:p>
            <a:pPr algn="just" eaLnBrk="1" hangingPunct="1"/>
            <a:r>
              <a:rPr lang="fr-FR" altLang="sr-Latn-RS" sz="2400" dirty="0"/>
              <a:t>La demande autorisée de </a:t>
            </a:r>
            <a:r>
              <a:rPr lang="fr-FR" altLang="sr-Latn-RS" sz="2400" b="1" dirty="0">
                <a:solidFill>
                  <a:srgbClr val="FF0000"/>
                </a:solidFill>
              </a:rPr>
              <a:t>divulgation partielle des données relatives au trafic </a:t>
            </a:r>
            <a:r>
              <a:rPr lang="fr-FR" altLang="sr-Latn-RS" sz="2400" dirty="0"/>
              <a:t>peut généralement être adressée à </a:t>
            </a:r>
            <a:r>
              <a:rPr lang="fr-FR" altLang="sr-Latn-RS" sz="2400" b="1" dirty="0">
                <a:solidFill>
                  <a:srgbClr val="FF0000"/>
                </a:solidFill>
              </a:rPr>
              <a:t>tous les fournisseurs de services </a:t>
            </a:r>
            <a:r>
              <a:rPr lang="fr-FR" altLang="sr-Latn-RS" sz="2400" dirty="0"/>
              <a:t>concernés</a:t>
            </a:r>
            <a:endParaRPr lang="en-GB" altLang="sr-Latn-RS" sz="2400" dirty="0"/>
          </a:p>
        </p:txBody>
      </p:sp>
      <p:sp>
        <p:nvSpPr>
          <p:cNvPr id="103428" name="Rectangle 3">
            <a:extLst>
              <a:ext uri="{FF2B5EF4-FFF2-40B4-BE49-F238E27FC236}">
                <a16:creationId xmlns:a16="http://schemas.microsoft.com/office/drawing/2014/main" id="{3DDC0641-B2B5-482A-8CAF-CB69ABFD450D}"/>
              </a:ext>
            </a:extLst>
          </p:cNvPr>
          <p:cNvSpPr txBox="1">
            <a:spLocks/>
          </p:cNvSpPr>
          <p:nvPr/>
        </p:nvSpPr>
        <p:spPr bwMode="auto">
          <a:xfrm>
            <a:off x="-173038" y="2190750"/>
            <a:ext cx="4918076" cy="300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1" eaLnBrk="1" hangingPunct="1"/>
            <a:r>
              <a:rPr lang="fr-FR" altLang="sr-Latn-RS" sz="2400" b="1" dirty="0">
                <a:solidFill>
                  <a:srgbClr val="FF0000"/>
                </a:solidFill>
              </a:rPr>
              <a:t>le fournisseur de services </a:t>
            </a:r>
            <a:r>
              <a:rPr lang="fr-FR" altLang="sr-Latn-RS" sz="2400" dirty="0"/>
              <a:t>en cas de :</a:t>
            </a:r>
            <a:endParaRPr lang="en-GB" altLang="sr-Latn-RS" sz="2400" dirty="0"/>
          </a:p>
          <a:p>
            <a:pPr lvl="2" algn="just" eaLnBrk="1" hangingPunct="1"/>
            <a:r>
              <a:rPr lang="fr-FR" altLang="sr-Latn-RS" dirty="0"/>
              <a:t>divulgation partielle</a:t>
            </a:r>
          </a:p>
          <a:p>
            <a:pPr lvl="2" algn="just" eaLnBrk="1" hangingPunct="1"/>
            <a:r>
              <a:rPr lang="fr-FR" altLang="sr-Latn-RS" dirty="0"/>
              <a:t>injonctions de produire</a:t>
            </a:r>
          </a:p>
          <a:p>
            <a:pPr lvl="2" algn="just" eaLnBrk="1" hangingPunct="1"/>
            <a:r>
              <a:rPr lang="en-GB" altLang="sr-Latn-RS" dirty="0" err="1"/>
              <a:t>perquisition</a:t>
            </a:r>
            <a:r>
              <a:rPr lang="en-GB" altLang="sr-Latn-RS" dirty="0"/>
              <a:t> &amp; </a:t>
            </a:r>
            <a:r>
              <a:rPr lang="en-GB" altLang="sr-Latn-RS" dirty="0" err="1"/>
              <a:t>saisie</a:t>
            </a:r>
            <a:endParaRPr lang="en-GB" altLang="sr-Latn-RS" dirty="0"/>
          </a:p>
          <a:p>
            <a:pPr lvl="2" algn="just" eaLnBrk="1" hangingPunct="1"/>
            <a:r>
              <a:rPr lang="fr-FR" altLang="sr-Latn-RS" dirty="0"/>
              <a:t>collecte en temps réel des données relatives au trafic</a:t>
            </a:r>
          </a:p>
          <a:p>
            <a:pPr lvl="2" algn="just" eaLnBrk="1" hangingPunct="1"/>
            <a:r>
              <a:rPr lang="fr-FR" altLang="sr-Latn-RS" dirty="0"/>
              <a:t>interception de données relatives au contenu</a:t>
            </a:r>
            <a:endParaRPr lang="en-GB" altLang="sr-Latn-RS" dirty="0"/>
          </a:p>
        </p:txBody>
      </p:sp>
      <p:sp>
        <p:nvSpPr>
          <p:cNvPr id="103429" name="Rectangle 3">
            <a:extLst>
              <a:ext uri="{FF2B5EF4-FFF2-40B4-BE49-F238E27FC236}">
                <a16:creationId xmlns:a16="http://schemas.microsoft.com/office/drawing/2014/main" id="{E8496F07-209D-4676-99B3-647668E915AE}"/>
              </a:ext>
            </a:extLst>
          </p:cNvPr>
          <p:cNvSpPr txBox="1">
            <a:spLocks/>
          </p:cNvSpPr>
          <p:nvPr/>
        </p:nvSpPr>
        <p:spPr bwMode="auto">
          <a:xfrm>
            <a:off x="4416425" y="2190750"/>
            <a:ext cx="4727575" cy="300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1" eaLnBrk="1" hangingPunct="1"/>
            <a:r>
              <a:rPr lang="fr-FR" altLang="sr-Latn-RS" sz="2400" b="1" dirty="0">
                <a:solidFill>
                  <a:srgbClr val="FF0000"/>
                </a:solidFill>
              </a:rPr>
              <a:t>toute personne qui détient ou contrôle des données informatiques en cas de :</a:t>
            </a:r>
            <a:endParaRPr lang="en-GB" altLang="sr-Latn-RS" sz="2400" dirty="0"/>
          </a:p>
          <a:p>
            <a:pPr lvl="2" algn="just" eaLnBrk="1" hangingPunct="1"/>
            <a:r>
              <a:rPr lang="fr-FR" altLang="sr-Latn-RS" dirty="0"/>
              <a:t>divulgation partielle</a:t>
            </a:r>
          </a:p>
          <a:p>
            <a:pPr lvl="2" algn="just" eaLnBrk="1" hangingPunct="1"/>
            <a:r>
              <a:rPr lang="fr-FR" altLang="sr-Latn-RS" dirty="0"/>
              <a:t>injonctions de produire</a:t>
            </a:r>
          </a:p>
          <a:p>
            <a:pPr lvl="2" algn="just" eaLnBrk="1" hangingPunct="1"/>
            <a:r>
              <a:rPr lang="en-GB" altLang="sr-Latn-RS" dirty="0" err="1"/>
              <a:t>perquisition</a:t>
            </a:r>
            <a:r>
              <a:rPr lang="en-GB" altLang="sr-Latn-RS" dirty="0"/>
              <a:t> &amp; </a:t>
            </a:r>
            <a:r>
              <a:rPr lang="en-GB" altLang="sr-Latn-RS" dirty="0" err="1"/>
              <a:t>saisie</a:t>
            </a:r>
            <a:endParaRPr lang="en-GB" altLang="sr-Latn-RS" dirty="0"/>
          </a:p>
        </p:txBody>
      </p:sp>
      <p:sp>
        <p:nvSpPr>
          <p:cNvPr id="103430" name="Slide Number Placeholder 1">
            <a:extLst>
              <a:ext uri="{FF2B5EF4-FFF2-40B4-BE49-F238E27FC236}">
                <a16:creationId xmlns:a16="http://schemas.microsoft.com/office/drawing/2014/main" id="{4602AFC7-B502-4ECB-BEBA-B143F898EFC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246CA9A5-53F1-4A24-8400-86F626875587}" type="slidenum">
              <a:rPr lang="en-US" altLang="en-US" sz="1200" smtClean="0">
                <a:solidFill>
                  <a:srgbClr val="898989"/>
                </a:solidFill>
              </a:rPr>
              <a:pPr>
                <a:spcBef>
                  <a:spcPct val="0"/>
                </a:spcBef>
                <a:buFontTx/>
                <a:buNone/>
              </a:pPr>
              <a:t>50</a:t>
            </a:fld>
            <a:endParaRPr lang="en-US" altLang="en-US" sz="1200">
              <a:solidFill>
                <a:srgbClr val="898989"/>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7AA1A569-F720-4BBE-B9BA-75CBC226D7B1}"/>
              </a:ext>
            </a:extLst>
          </p:cNvPr>
          <p:cNvSpPr>
            <a:spLocks noGrp="1"/>
          </p:cNvSpPr>
          <p:nvPr>
            <p:ph type="title"/>
          </p:nvPr>
        </p:nvSpPr>
        <p:spPr>
          <a:xfrm>
            <a:off x="350838" y="168275"/>
            <a:ext cx="8229600" cy="1143000"/>
          </a:xfrm>
        </p:spPr>
        <p:txBody>
          <a:bodyPr/>
          <a:lstStyle/>
          <a:p>
            <a:pPr eaLnBrk="1" hangingPunct="1"/>
            <a:r>
              <a:rPr lang="fr-FR" altLang="en-US" b="1" dirty="0"/>
              <a:t>Cas pratique </a:t>
            </a:r>
            <a:r>
              <a:rPr lang="fr-FR" altLang="sr-Latn-RS" b="1" dirty="0"/>
              <a:t>: entité visée (sujet)</a:t>
            </a:r>
            <a:br>
              <a:rPr lang="fr-FR" altLang="sr-Latn-RS" b="1" dirty="0"/>
            </a:br>
            <a:endParaRPr lang="en-GB" altLang="sr-Latn-RS" b="1" dirty="0"/>
          </a:p>
        </p:txBody>
      </p:sp>
      <p:sp>
        <p:nvSpPr>
          <p:cNvPr id="105475" name="Slide Number Placeholder 1">
            <a:extLst>
              <a:ext uri="{FF2B5EF4-FFF2-40B4-BE49-F238E27FC236}">
                <a16:creationId xmlns:a16="http://schemas.microsoft.com/office/drawing/2014/main" id="{DAEE17F4-0C08-4623-81A1-EEEC28EC22B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524F660B-A493-48CB-AC04-ADC9FF0BBB32}" type="slidenum">
              <a:rPr lang="en-US" altLang="en-US" sz="1200" smtClean="0">
                <a:solidFill>
                  <a:srgbClr val="898989"/>
                </a:solidFill>
              </a:rPr>
              <a:pPr>
                <a:spcBef>
                  <a:spcPct val="0"/>
                </a:spcBef>
                <a:buFontTx/>
                <a:buNone/>
              </a:pPr>
              <a:t>51</a:t>
            </a:fld>
            <a:endParaRPr lang="en-US" altLang="en-US" sz="1200">
              <a:solidFill>
                <a:srgbClr val="898989"/>
              </a:solidFill>
            </a:endParaRPr>
          </a:p>
        </p:txBody>
      </p:sp>
      <p:sp>
        <p:nvSpPr>
          <p:cNvPr id="105476" name="TextBox 1">
            <a:extLst>
              <a:ext uri="{FF2B5EF4-FFF2-40B4-BE49-F238E27FC236}">
                <a16:creationId xmlns:a16="http://schemas.microsoft.com/office/drawing/2014/main" id="{67570046-9F0A-46BB-A1C8-C65C4AF9233E}"/>
              </a:ext>
            </a:extLst>
          </p:cNvPr>
          <p:cNvSpPr txBox="1">
            <a:spLocks noChangeArrowheads="1"/>
          </p:cNvSpPr>
          <p:nvPr/>
        </p:nvSpPr>
        <p:spPr bwMode="auto">
          <a:xfrm>
            <a:off x="0" y="2001838"/>
            <a:ext cx="91440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3500" b="1" dirty="0" err="1">
                <a:solidFill>
                  <a:srgbClr val="FF0000"/>
                </a:solidFill>
                <a:latin typeface="Arial" panose="020B0604020202020204" pitchFamily="34" charset="0"/>
              </a:rPr>
              <a:t>Succursale</a:t>
            </a:r>
            <a:r>
              <a:rPr lang="en-US" altLang="en-US" sz="3500" b="1" dirty="0">
                <a:solidFill>
                  <a:srgbClr val="FF0000"/>
                </a:solidFill>
                <a:latin typeface="Arial" panose="020B0604020202020204" pitchFamily="34" charset="0"/>
              </a:rPr>
              <a:t> </a:t>
            </a:r>
            <a:r>
              <a:rPr lang="en-US" altLang="en-US" sz="3500" b="1" dirty="0" err="1">
                <a:solidFill>
                  <a:srgbClr val="FF0000"/>
                </a:solidFill>
                <a:latin typeface="Arial" panose="020B0604020202020204" pitchFamily="34" charset="0"/>
              </a:rPr>
              <a:t>d'Ostland</a:t>
            </a:r>
            <a:r>
              <a:rPr lang="en-US" altLang="en-US" sz="3500" b="1" dirty="0">
                <a:solidFill>
                  <a:srgbClr val="FF0000"/>
                </a:solidFill>
                <a:latin typeface="Arial" panose="020B0604020202020204" pitchFamily="34" charset="0"/>
              </a:rPr>
              <a:t> </a:t>
            </a:r>
            <a:endParaRPr lang="en-US" altLang="en-US" sz="3500" dirty="0">
              <a:solidFill>
                <a:srgbClr val="FF0000"/>
              </a:solidFill>
              <a:latin typeface="Arial" panose="020B0604020202020204" pitchFamily="34" charset="0"/>
            </a:endParaRPr>
          </a:p>
          <a:p>
            <a:pPr algn="ctr">
              <a:spcBef>
                <a:spcPct val="0"/>
              </a:spcBef>
              <a:buFontTx/>
              <a:buNone/>
            </a:pPr>
            <a:r>
              <a:rPr lang="en-US" altLang="en-US" sz="3500" b="1" dirty="0">
                <a:solidFill>
                  <a:srgbClr val="FF0000"/>
                </a:solidFill>
                <a:latin typeface="Arial" panose="020B0604020202020204" pitchFamily="34" charset="0"/>
              </a:rPr>
              <a:t>Docklands Securities Bank of Norland</a:t>
            </a:r>
          </a:p>
          <a:p>
            <a:pPr algn="ctr">
              <a:spcBef>
                <a:spcPct val="0"/>
              </a:spcBef>
              <a:buFontTx/>
              <a:buNone/>
            </a:pPr>
            <a:r>
              <a:rPr lang="en-US" altLang="en-US" sz="3500" dirty="0">
                <a:latin typeface="Arial" panose="020B0604020202020204" pitchFamily="34" charset="0"/>
              </a:rPr>
              <a:t>1</a:t>
            </a:r>
            <a:r>
              <a:rPr lang="en-US" altLang="en-US" sz="3500" baseline="30000" dirty="0">
                <a:latin typeface="Arial" panose="020B0604020202020204" pitchFamily="34" charset="0"/>
              </a:rPr>
              <a:t>er</a:t>
            </a:r>
            <a:r>
              <a:rPr lang="en-US" altLang="en-US" sz="3500" dirty="0">
                <a:latin typeface="Arial" panose="020B0604020202020204" pitchFamily="34" charset="0"/>
              </a:rPr>
              <a:t> </a:t>
            </a:r>
            <a:r>
              <a:rPr lang="en-US" altLang="en-US" sz="3500" dirty="0" err="1">
                <a:latin typeface="Arial" panose="020B0604020202020204" pitchFamily="34" charset="0"/>
              </a:rPr>
              <a:t>étage</a:t>
            </a:r>
            <a:endParaRPr lang="en-US" altLang="en-US" sz="3500" dirty="0">
              <a:latin typeface="Arial" panose="020B0604020202020204" pitchFamily="34" charset="0"/>
            </a:endParaRPr>
          </a:p>
          <a:p>
            <a:pPr algn="ctr">
              <a:spcBef>
                <a:spcPct val="0"/>
              </a:spcBef>
              <a:buFontTx/>
              <a:buNone/>
            </a:pPr>
            <a:r>
              <a:rPr lang="en-US" altLang="en-US" sz="3500" dirty="0">
                <a:latin typeface="Arial" panose="020B0604020202020204" pitchFamily="34" charset="0"/>
              </a:rPr>
              <a:t>123 </a:t>
            </a:r>
            <a:r>
              <a:rPr lang="en-US" altLang="en-US" sz="3500" dirty="0" err="1">
                <a:latin typeface="Arial" panose="020B0604020202020204" pitchFamily="34" charset="0"/>
              </a:rPr>
              <a:t>Ostland</a:t>
            </a:r>
            <a:r>
              <a:rPr lang="en-US" altLang="en-US" sz="3500" dirty="0">
                <a:latin typeface="Arial" panose="020B0604020202020204" pitchFamily="34" charset="0"/>
              </a:rPr>
              <a:t> Street</a:t>
            </a:r>
          </a:p>
          <a:p>
            <a:pPr algn="ctr">
              <a:spcBef>
                <a:spcPct val="0"/>
              </a:spcBef>
              <a:buFontTx/>
              <a:buNone/>
            </a:pPr>
            <a:r>
              <a:rPr lang="en-US" altLang="en-US" sz="3500" dirty="0" err="1">
                <a:latin typeface="Arial" panose="020B0604020202020204" pitchFamily="34" charset="0"/>
              </a:rPr>
              <a:t>Ostland</a:t>
            </a:r>
            <a:r>
              <a:rPr lang="en-US" altLang="en-US" sz="3500" dirty="0">
                <a:latin typeface="Arial" panose="020B0604020202020204" pitchFamily="34" charset="0"/>
              </a:rPr>
              <a:t> City</a:t>
            </a:r>
          </a:p>
          <a:p>
            <a:pPr algn="ctr">
              <a:spcBef>
                <a:spcPct val="0"/>
              </a:spcBef>
              <a:buFontTx/>
              <a:buNone/>
            </a:pPr>
            <a:r>
              <a:rPr lang="en-US" altLang="en-US" sz="3500" dirty="0" err="1">
                <a:latin typeface="Arial" panose="020B0604020202020204" pitchFamily="34" charset="0"/>
              </a:rPr>
              <a:t>Ostland</a:t>
            </a:r>
            <a:r>
              <a:rPr lang="en-US" altLang="en-US" sz="3500" dirty="0">
                <a:latin typeface="Arial" panose="020B0604020202020204" pitchFamily="34" charset="0"/>
              </a:rPr>
              <a:t> 23985 </a:t>
            </a:r>
            <a:endParaRPr lang="en-GB" altLang="en-US" sz="3500" dirty="0">
              <a:latin typeface="Arial" panose="020B0604020202020204"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39D68855-0C3F-43AC-BBBF-8AB2B0EB2824}"/>
              </a:ext>
            </a:extLst>
          </p:cNvPr>
          <p:cNvSpPr>
            <a:spLocks noGrp="1"/>
          </p:cNvSpPr>
          <p:nvPr>
            <p:ph type="title"/>
          </p:nvPr>
        </p:nvSpPr>
        <p:spPr>
          <a:xfrm>
            <a:off x="350838" y="317500"/>
            <a:ext cx="8229600" cy="1143000"/>
          </a:xfrm>
        </p:spPr>
        <p:txBody>
          <a:bodyPr/>
          <a:lstStyle/>
          <a:p>
            <a:pPr eaLnBrk="1" hangingPunct="1"/>
            <a:r>
              <a:rPr lang="en-GB" altLang="sr-Latn-RS" b="1" dirty="0" err="1"/>
              <a:t>Données</a:t>
            </a:r>
            <a:r>
              <a:rPr lang="en-GB" altLang="sr-Latn-RS" b="1" dirty="0"/>
              <a:t>/communications </a:t>
            </a:r>
            <a:r>
              <a:rPr lang="en-GB" altLang="sr-Latn-RS" b="1" dirty="0" err="1"/>
              <a:t>visées</a:t>
            </a:r>
            <a:r>
              <a:rPr lang="en-GB" altLang="sr-Latn-RS" b="1" dirty="0"/>
              <a:t> (</a:t>
            </a:r>
            <a:r>
              <a:rPr lang="en-GB" altLang="sr-Latn-RS" b="1" dirty="0" err="1"/>
              <a:t>objet</a:t>
            </a:r>
            <a:r>
              <a:rPr lang="en-GB" altLang="sr-Latn-RS" b="1" dirty="0"/>
              <a:t>)</a:t>
            </a:r>
          </a:p>
        </p:txBody>
      </p:sp>
      <p:sp>
        <p:nvSpPr>
          <p:cNvPr id="107523" name="Rectangle 3">
            <a:extLst>
              <a:ext uri="{FF2B5EF4-FFF2-40B4-BE49-F238E27FC236}">
                <a16:creationId xmlns:a16="http://schemas.microsoft.com/office/drawing/2014/main" id="{9C1C855C-2C89-4897-B7EF-029CDFC0A73F}"/>
              </a:ext>
            </a:extLst>
          </p:cNvPr>
          <p:cNvSpPr txBox="1">
            <a:spLocks/>
          </p:cNvSpPr>
          <p:nvPr/>
        </p:nvSpPr>
        <p:spPr bwMode="auto">
          <a:xfrm>
            <a:off x="457200" y="1311275"/>
            <a:ext cx="8229600"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r>
              <a:rPr lang="en-GB" altLang="sr-Latn-RS" sz="3000" dirty="0" err="1"/>
              <a:t>Objet</a:t>
            </a:r>
            <a:r>
              <a:rPr lang="en-GB" altLang="sr-Latn-RS" sz="3000" dirty="0"/>
              <a:t> = </a:t>
            </a:r>
            <a:r>
              <a:rPr lang="fr-FR" altLang="sr-Latn-RS" sz="3000" b="1" dirty="0">
                <a:solidFill>
                  <a:srgbClr val="FF0000"/>
                </a:solidFill>
              </a:rPr>
              <a:t>données/communications visées par l'</a:t>
            </a:r>
            <a:r>
              <a:rPr lang="en-GB" altLang="sr-Latn-RS" sz="3000" b="1" dirty="0" err="1">
                <a:solidFill>
                  <a:srgbClr val="FF0000"/>
                </a:solidFill>
              </a:rPr>
              <a:t>autorisation</a:t>
            </a:r>
            <a:endParaRPr lang="en-GB" altLang="sr-Latn-RS" sz="3000" b="1" dirty="0">
              <a:solidFill>
                <a:srgbClr val="FF0000"/>
              </a:solidFill>
            </a:endParaRPr>
          </a:p>
          <a:p>
            <a:pPr algn="just" eaLnBrk="1" hangingPunct="1"/>
            <a:r>
              <a:rPr lang="fr-FR" altLang="sr-Latn-RS" sz="3000" dirty="0"/>
              <a:t>Les pouvoirs procéduraux prévus dans la Convention de Budapest ne peuvent être exercés qu'en relation avec des </a:t>
            </a:r>
            <a:r>
              <a:rPr lang="fr-FR" altLang="sr-Latn-RS" sz="3000" b="1" dirty="0">
                <a:solidFill>
                  <a:srgbClr val="FF0000"/>
                </a:solidFill>
              </a:rPr>
              <a:t>données informatiques/ communications spécifiques</a:t>
            </a:r>
            <a:endParaRPr lang="fr-FR" altLang="sr-Latn-RS" sz="3000" dirty="0"/>
          </a:p>
          <a:p>
            <a:pPr algn="just" eaLnBrk="1" hangingPunct="1"/>
            <a:r>
              <a:rPr lang="en-GB" altLang="sr-Latn-RS" sz="3000" dirty="0" err="1"/>
              <a:t>L'autorisation</a:t>
            </a:r>
            <a:r>
              <a:rPr lang="en-GB" altLang="sr-Latn-RS" sz="3000" dirty="0"/>
              <a:t> </a:t>
            </a:r>
            <a:r>
              <a:rPr lang="fr-FR" altLang="sr-Latn-RS" sz="3000" dirty="0"/>
              <a:t>doit </a:t>
            </a:r>
            <a:r>
              <a:rPr lang="fr-FR" altLang="sr-Latn-RS" sz="3000" b="1" dirty="0">
                <a:solidFill>
                  <a:srgbClr val="FF0000"/>
                </a:solidFill>
              </a:rPr>
              <a:t>spécifier </a:t>
            </a:r>
            <a:r>
              <a:rPr lang="fr-FR" altLang="sr-Latn-RS" sz="3000" dirty="0"/>
              <a:t>les données, système(s) informatique(s) ou support(s) informatique(s) de stockage de données ou communications qui feront l'objet du pouvoir exercé</a:t>
            </a:r>
            <a:endParaRPr lang="en-GB" altLang="sr-Latn-RS" sz="3000" dirty="0"/>
          </a:p>
        </p:txBody>
      </p:sp>
      <p:sp>
        <p:nvSpPr>
          <p:cNvPr id="107524" name="Slide Number Placeholder 1">
            <a:extLst>
              <a:ext uri="{FF2B5EF4-FFF2-40B4-BE49-F238E27FC236}">
                <a16:creationId xmlns:a16="http://schemas.microsoft.com/office/drawing/2014/main" id="{0FBEA1D7-E38C-4F8A-A25B-651EA8AC318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39AF1880-B4AD-42B0-AF5A-C19322925674}" type="slidenum">
              <a:rPr lang="en-US" altLang="en-US" sz="1200" smtClean="0">
                <a:solidFill>
                  <a:srgbClr val="898989"/>
                </a:solidFill>
              </a:rPr>
              <a:pPr>
                <a:spcBef>
                  <a:spcPct val="0"/>
                </a:spcBef>
                <a:buFontTx/>
                <a:buNone/>
              </a:pPr>
              <a:t>52</a:t>
            </a:fld>
            <a:endParaRPr lang="en-US" altLang="en-US" sz="1200">
              <a:solidFill>
                <a:srgbClr val="898989"/>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60105FA7-6A50-4823-B8A6-B16BAE5D3654}"/>
              </a:ext>
            </a:extLst>
          </p:cNvPr>
          <p:cNvSpPr>
            <a:spLocks noGrp="1"/>
          </p:cNvSpPr>
          <p:nvPr>
            <p:ph type="title"/>
          </p:nvPr>
        </p:nvSpPr>
        <p:spPr>
          <a:xfrm>
            <a:off x="350838" y="168275"/>
            <a:ext cx="8229600" cy="1143000"/>
          </a:xfrm>
        </p:spPr>
        <p:txBody>
          <a:bodyPr/>
          <a:lstStyle/>
          <a:p>
            <a:pPr eaLnBrk="1" hangingPunct="1"/>
            <a:r>
              <a:rPr lang="fr-FR" altLang="en-US" b="1" dirty="0"/>
              <a:t>Cas pratique </a:t>
            </a:r>
            <a:r>
              <a:rPr lang="fr-FR" altLang="sr-Latn-RS" b="1" dirty="0"/>
              <a:t>: données visées</a:t>
            </a:r>
            <a:endParaRPr lang="en-GB" altLang="sr-Latn-RS" b="1" dirty="0"/>
          </a:p>
        </p:txBody>
      </p:sp>
      <p:sp>
        <p:nvSpPr>
          <p:cNvPr id="109571" name="Slide Number Placeholder 1">
            <a:extLst>
              <a:ext uri="{FF2B5EF4-FFF2-40B4-BE49-F238E27FC236}">
                <a16:creationId xmlns:a16="http://schemas.microsoft.com/office/drawing/2014/main" id="{47964A5E-E681-46BE-94F7-08F602DC065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FDC28304-E8E9-46D4-B671-5FB1A87D66CA}" type="slidenum">
              <a:rPr lang="en-US" altLang="en-US" sz="1200" smtClean="0">
                <a:solidFill>
                  <a:srgbClr val="898989"/>
                </a:solidFill>
              </a:rPr>
              <a:pPr>
                <a:spcBef>
                  <a:spcPct val="0"/>
                </a:spcBef>
                <a:buFontTx/>
                <a:buNone/>
              </a:pPr>
              <a:t>53</a:t>
            </a:fld>
            <a:endParaRPr lang="en-US" altLang="en-US" sz="1200">
              <a:solidFill>
                <a:srgbClr val="898989"/>
              </a:solidFill>
            </a:endParaRPr>
          </a:p>
        </p:txBody>
      </p:sp>
      <p:sp>
        <p:nvSpPr>
          <p:cNvPr id="2" name="TextBox 1">
            <a:extLst>
              <a:ext uri="{FF2B5EF4-FFF2-40B4-BE49-F238E27FC236}">
                <a16:creationId xmlns:a16="http://schemas.microsoft.com/office/drawing/2014/main" id="{CFF93EDD-9EAD-4A61-8866-8D32C5FBD104}"/>
              </a:ext>
            </a:extLst>
          </p:cNvPr>
          <p:cNvSpPr txBox="1"/>
          <p:nvPr/>
        </p:nvSpPr>
        <p:spPr>
          <a:xfrm>
            <a:off x="350838" y="1479550"/>
            <a:ext cx="8140700" cy="5170646"/>
          </a:xfrm>
          <a:prstGeom prst="rect">
            <a:avLst/>
          </a:prstGeom>
          <a:noFill/>
        </p:spPr>
        <p:txBody>
          <a:bodyPr>
            <a:spAutoFit/>
          </a:bodyPr>
          <a:lstStyle/>
          <a:p>
            <a:pPr algn="just">
              <a:defRPr/>
            </a:pPr>
            <a:r>
              <a:rPr lang="en-US" sz="3000" dirty="0" err="1">
                <a:latin typeface="+mj-lt"/>
              </a:rPr>
              <a:t>Exemples</a:t>
            </a:r>
            <a:r>
              <a:rPr lang="en-US" sz="3000" dirty="0">
                <a:latin typeface="+mj-lt"/>
              </a:rPr>
              <a:t> :</a:t>
            </a:r>
          </a:p>
          <a:p>
            <a:pPr marL="457200" indent="-457200" algn="just">
              <a:buFontTx/>
              <a:buAutoNum type="arabicPeriod"/>
              <a:defRPr/>
            </a:pPr>
            <a:r>
              <a:rPr lang="fr-FR" sz="3000" dirty="0">
                <a:latin typeface="+mj-lt"/>
              </a:rPr>
              <a:t>Données informatiques stockées sur l'ordinateur de marque Western, numéro de série 0123012-S1234911, concernant le titulaire du compte bancaire numéro 23568974 ; </a:t>
            </a:r>
          </a:p>
          <a:p>
            <a:pPr marL="457200" indent="-457200" algn="just">
              <a:buFontTx/>
              <a:buAutoNum type="arabicPeriod"/>
              <a:defRPr/>
            </a:pPr>
            <a:r>
              <a:rPr lang="fr-FR" sz="3000" dirty="0">
                <a:latin typeface="+mj-lt"/>
              </a:rPr>
              <a:t>Données informatiques stockées sur l'ordinateur de marque Western, numéro de série 0123012-S1234911, concernant les logs IP d'individus qui ont accédé au compte bancaire numéro 23568974 au moyen d'un système informatique depuis le 28 septembre 2017 à 00 h 01 ;</a:t>
            </a:r>
            <a:endParaRPr lang="en-GB" sz="3000" dirty="0">
              <a:latin typeface="+mj-lt"/>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098F8B57-31E1-4339-BEE3-0158E6F618C0}"/>
              </a:ext>
            </a:extLst>
          </p:cNvPr>
          <p:cNvSpPr>
            <a:spLocks noGrp="1"/>
          </p:cNvSpPr>
          <p:nvPr>
            <p:ph type="title"/>
          </p:nvPr>
        </p:nvSpPr>
        <p:spPr>
          <a:xfrm>
            <a:off x="350838" y="317500"/>
            <a:ext cx="8229600" cy="1143000"/>
          </a:xfrm>
        </p:spPr>
        <p:txBody>
          <a:bodyPr/>
          <a:lstStyle/>
          <a:p>
            <a:pPr eaLnBrk="1" hangingPunct="1"/>
            <a:r>
              <a:rPr lang="en-GB" altLang="sr-Latn-RS" b="1" dirty="0"/>
              <a:t>Champ </a:t>
            </a:r>
            <a:r>
              <a:rPr lang="en-GB" altLang="sr-Latn-RS" b="1" dirty="0" err="1"/>
              <a:t>d'application</a:t>
            </a:r>
            <a:r>
              <a:rPr lang="en-GB" altLang="sr-Latn-RS" b="1" dirty="0"/>
              <a:t> du </a:t>
            </a:r>
            <a:r>
              <a:rPr lang="en-GB" altLang="sr-Latn-RS" b="1" dirty="0" err="1"/>
              <a:t>pouvoir</a:t>
            </a:r>
            <a:r>
              <a:rPr lang="en-GB" altLang="sr-Latn-RS" b="1" dirty="0"/>
              <a:t> </a:t>
            </a:r>
          </a:p>
        </p:txBody>
      </p:sp>
      <p:sp>
        <p:nvSpPr>
          <p:cNvPr id="111619" name="Rectangle 3">
            <a:extLst>
              <a:ext uri="{FF2B5EF4-FFF2-40B4-BE49-F238E27FC236}">
                <a16:creationId xmlns:a16="http://schemas.microsoft.com/office/drawing/2014/main" id="{C3834487-9F32-457C-B648-60379D2EF7E7}"/>
              </a:ext>
            </a:extLst>
          </p:cNvPr>
          <p:cNvSpPr txBox="1">
            <a:spLocks/>
          </p:cNvSpPr>
          <p:nvPr/>
        </p:nvSpPr>
        <p:spPr bwMode="auto">
          <a:xfrm>
            <a:off x="457200" y="1311275"/>
            <a:ext cx="8229600"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r>
              <a:rPr lang="en-GB" altLang="sr-Latn-RS" sz="2800" dirty="0"/>
              <a:t>Champ </a:t>
            </a:r>
            <a:r>
              <a:rPr lang="en-GB" altLang="sr-Latn-RS" sz="2800" dirty="0" err="1"/>
              <a:t>d'application</a:t>
            </a:r>
            <a:r>
              <a:rPr lang="en-GB" altLang="sr-Latn-RS" sz="2800" dirty="0"/>
              <a:t> = </a:t>
            </a:r>
            <a:r>
              <a:rPr lang="en-GB" altLang="sr-Latn-RS" sz="2800" b="1" dirty="0" err="1">
                <a:solidFill>
                  <a:srgbClr val="FF0000"/>
                </a:solidFill>
              </a:rPr>
              <a:t>étendue</a:t>
            </a:r>
            <a:r>
              <a:rPr lang="en-GB" altLang="sr-Latn-RS" sz="2800" b="1" dirty="0">
                <a:solidFill>
                  <a:srgbClr val="FF0000"/>
                </a:solidFill>
              </a:rPr>
              <a:t> du </a:t>
            </a:r>
            <a:r>
              <a:rPr lang="en-GB" altLang="sr-Latn-RS" sz="2800" b="1" dirty="0" err="1">
                <a:solidFill>
                  <a:srgbClr val="FF0000"/>
                </a:solidFill>
              </a:rPr>
              <a:t>pouvoir</a:t>
            </a:r>
            <a:endParaRPr lang="en-GB" altLang="sr-Latn-RS" sz="2800" b="1" dirty="0">
              <a:solidFill>
                <a:srgbClr val="FF0000"/>
              </a:solidFill>
            </a:endParaRPr>
          </a:p>
          <a:p>
            <a:pPr algn="just" eaLnBrk="1" hangingPunct="1"/>
            <a:r>
              <a:rPr lang="fr-FR" altLang="sr-Latn-RS" sz="2800" dirty="0"/>
              <a:t>Il doit être </a:t>
            </a:r>
            <a:r>
              <a:rPr lang="fr-FR" altLang="sr-Latn-RS" sz="2800" b="1" dirty="0">
                <a:solidFill>
                  <a:srgbClr val="FF0000"/>
                </a:solidFill>
              </a:rPr>
              <a:t>précisé dans l'autorisation</a:t>
            </a:r>
            <a:endParaRPr lang="en-GB" altLang="sr-Latn-RS" sz="2800" dirty="0"/>
          </a:p>
          <a:p>
            <a:pPr algn="just" eaLnBrk="1" hangingPunct="1"/>
            <a:r>
              <a:rPr lang="en-GB" altLang="sr-Latn-RS" sz="2800" dirty="0" err="1"/>
              <a:t>Exemple</a:t>
            </a:r>
            <a:r>
              <a:rPr lang="en-GB" altLang="sr-Latn-RS" sz="2800" dirty="0"/>
              <a:t> :</a:t>
            </a:r>
          </a:p>
          <a:p>
            <a:pPr lvl="1" algn="just" eaLnBrk="1" hangingPunct="1"/>
            <a:r>
              <a:rPr lang="fr-FR" altLang="sr-Latn-RS" dirty="0"/>
              <a:t>l'autorisation de saisie ou d'obtention d'une façon similaire d'un système informatique peut aussi prévoir de :</a:t>
            </a:r>
          </a:p>
          <a:p>
            <a:pPr lvl="2" algn="just" eaLnBrk="1" hangingPunct="1"/>
            <a:r>
              <a:rPr lang="fr-FR" altLang="sr-Latn-RS" sz="2600" dirty="0"/>
              <a:t>réaliser et conserver une copie des données informatiques ;</a:t>
            </a:r>
          </a:p>
          <a:p>
            <a:pPr lvl="2" algn="just" eaLnBrk="1" hangingPunct="1"/>
            <a:r>
              <a:rPr lang="fr-FR" altLang="sr-Latn-RS" sz="2600" dirty="0"/>
              <a:t>préserver l'intégrité des données informatiques stockées ;</a:t>
            </a:r>
          </a:p>
          <a:p>
            <a:pPr lvl="2" algn="just" eaLnBrk="1" hangingPunct="1"/>
            <a:r>
              <a:rPr lang="fr-FR" altLang="sr-Latn-RS" sz="2600" dirty="0"/>
              <a:t>rendre inaccessibles ou enlever les données informatiques stockées</a:t>
            </a:r>
          </a:p>
        </p:txBody>
      </p:sp>
      <p:sp>
        <p:nvSpPr>
          <p:cNvPr id="111620" name="Slide Number Placeholder 1">
            <a:extLst>
              <a:ext uri="{FF2B5EF4-FFF2-40B4-BE49-F238E27FC236}">
                <a16:creationId xmlns:a16="http://schemas.microsoft.com/office/drawing/2014/main" id="{E99FBADF-5FD9-48B8-AFA0-2837381AB5D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7360A924-5841-4EFB-8037-6BF388B5B55B}" type="slidenum">
              <a:rPr lang="en-US" altLang="en-US" sz="1200" smtClean="0">
                <a:solidFill>
                  <a:srgbClr val="898989"/>
                </a:solidFill>
              </a:rPr>
              <a:pPr>
                <a:spcBef>
                  <a:spcPct val="0"/>
                </a:spcBef>
                <a:buFontTx/>
                <a:buNone/>
              </a:pPr>
              <a:t>54</a:t>
            </a:fld>
            <a:endParaRPr lang="en-US" altLang="en-US" sz="1200">
              <a:solidFill>
                <a:srgbClr val="898989"/>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10ACAA8C-8FA5-4AB5-AC21-1B0C84B176D0}"/>
              </a:ext>
            </a:extLst>
          </p:cNvPr>
          <p:cNvSpPr>
            <a:spLocks noGrp="1"/>
          </p:cNvSpPr>
          <p:nvPr>
            <p:ph type="title"/>
          </p:nvPr>
        </p:nvSpPr>
        <p:spPr>
          <a:xfrm>
            <a:off x="350838" y="344487"/>
            <a:ext cx="8229600" cy="1143000"/>
          </a:xfrm>
        </p:spPr>
        <p:txBody>
          <a:bodyPr/>
          <a:lstStyle/>
          <a:p>
            <a:pPr eaLnBrk="1" hangingPunct="1"/>
            <a:r>
              <a:rPr lang="fr-FR" altLang="en-US" b="1" dirty="0"/>
              <a:t>Cas pratique </a:t>
            </a:r>
            <a:r>
              <a:rPr lang="fr-FR" altLang="sr-Latn-RS" b="1" dirty="0"/>
              <a:t>: champ d'application du pouvoir</a:t>
            </a:r>
            <a:br>
              <a:rPr lang="fr-FR" altLang="sr-Latn-RS" b="1" dirty="0"/>
            </a:br>
            <a:endParaRPr lang="en-GB" altLang="sr-Latn-RS" b="1" dirty="0"/>
          </a:p>
        </p:txBody>
      </p:sp>
      <p:sp>
        <p:nvSpPr>
          <p:cNvPr id="113667" name="Slide Number Placeholder 1">
            <a:extLst>
              <a:ext uri="{FF2B5EF4-FFF2-40B4-BE49-F238E27FC236}">
                <a16:creationId xmlns:a16="http://schemas.microsoft.com/office/drawing/2014/main" id="{78E94E92-D6B4-4CEC-8BE1-F33046B9FD2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E5916CA7-BDBE-4684-B53B-4CA88084A921}" type="slidenum">
              <a:rPr lang="en-US" altLang="en-US" sz="1200" smtClean="0">
                <a:solidFill>
                  <a:srgbClr val="898989"/>
                </a:solidFill>
              </a:rPr>
              <a:pPr>
                <a:spcBef>
                  <a:spcPct val="0"/>
                </a:spcBef>
                <a:buFontTx/>
                <a:buNone/>
              </a:pPr>
              <a:t>55</a:t>
            </a:fld>
            <a:endParaRPr lang="en-US" altLang="en-US" sz="1200">
              <a:solidFill>
                <a:srgbClr val="898989"/>
              </a:solidFill>
            </a:endParaRPr>
          </a:p>
        </p:txBody>
      </p:sp>
      <p:sp>
        <p:nvSpPr>
          <p:cNvPr id="2" name="TextBox 1">
            <a:extLst>
              <a:ext uri="{FF2B5EF4-FFF2-40B4-BE49-F238E27FC236}">
                <a16:creationId xmlns:a16="http://schemas.microsoft.com/office/drawing/2014/main" id="{CFF93EDD-9EAD-4A61-8866-8D32C5FBD104}"/>
              </a:ext>
            </a:extLst>
          </p:cNvPr>
          <p:cNvSpPr txBox="1"/>
          <p:nvPr/>
        </p:nvSpPr>
        <p:spPr>
          <a:xfrm>
            <a:off x="350838" y="1479550"/>
            <a:ext cx="8140700" cy="6001643"/>
          </a:xfrm>
          <a:prstGeom prst="rect">
            <a:avLst/>
          </a:prstGeom>
          <a:noFill/>
        </p:spPr>
        <p:txBody>
          <a:bodyPr>
            <a:spAutoFit/>
          </a:bodyPr>
          <a:lstStyle/>
          <a:p>
            <a:pPr algn="just">
              <a:defRPr/>
            </a:pPr>
            <a:r>
              <a:rPr lang="en-US" sz="3200" dirty="0" err="1">
                <a:latin typeface="+mj-lt"/>
              </a:rPr>
              <a:t>Exemples</a:t>
            </a:r>
            <a:r>
              <a:rPr lang="en-US" sz="3200" dirty="0">
                <a:latin typeface="+mj-lt"/>
              </a:rPr>
              <a:t> :</a:t>
            </a:r>
          </a:p>
          <a:p>
            <a:pPr marL="342900" indent="-342900">
              <a:buFontTx/>
              <a:buAutoNum type="arabicPeriod"/>
              <a:defRPr/>
            </a:pPr>
            <a:endParaRPr lang="en-US" sz="3200" dirty="0">
              <a:latin typeface="+mj-lt"/>
            </a:endParaRPr>
          </a:p>
          <a:p>
            <a:pPr marL="342900" indent="-342900">
              <a:buFontTx/>
              <a:buAutoNum type="arabicPeriod"/>
              <a:defRPr/>
            </a:pPr>
            <a:r>
              <a:rPr lang="fr-FR" sz="3200" dirty="0">
                <a:latin typeface="+mj-lt"/>
              </a:rPr>
              <a:t>créer et conserver des images des données informatiques obtenues </a:t>
            </a:r>
          </a:p>
          <a:p>
            <a:pPr marL="342900" indent="-342900">
              <a:buFontTx/>
              <a:buAutoNum type="arabicPeriod"/>
              <a:defRPr/>
            </a:pPr>
            <a:endParaRPr lang="fr-FR" sz="3200" dirty="0">
              <a:latin typeface="+mj-lt"/>
            </a:endParaRPr>
          </a:p>
          <a:p>
            <a:pPr marL="342900" indent="-342900">
              <a:buFontTx/>
              <a:buAutoNum type="arabicPeriod"/>
              <a:defRPr/>
            </a:pPr>
            <a:r>
              <a:rPr lang="fr-FR" sz="3200" dirty="0">
                <a:latin typeface="+mj-lt"/>
              </a:rPr>
              <a:t>conserver l'intégrité des données informatiques dans le serveur principal</a:t>
            </a:r>
          </a:p>
          <a:p>
            <a:pPr marL="342900" indent="-342900">
              <a:buFontTx/>
              <a:buAutoNum type="arabicPeriod"/>
              <a:defRPr/>
            </a:pPr>
            <a:endParaRPr lang="fr-FR" sz="3200" dirty="0">
              <a:latin typeface="+mj-lt"/>
            </a:endParaRPr>
          </a:p>
          <a:p>
            <a:pPr marL="342900" indent="-342900">
              <a:buFontTx/>
              <a:buAutoNum type="arabicPeriod"/>
              <a:defRPr/>
            </a:pPr>
            <a:r>
              <a:rPr lang="fr-FR" sz="3200" dirty="0">
                <a:latin typeface="+mj-lt"/>
              </a:rPr>
              <a:t>rendre inaccessibles les pages d'accès numérique au compte bancaire numéro 23568974</a:t>
            </a:r>
          </a:p>
          <a:p>
            <a:pPr marL="342900" indent="-342900">
              <a:buFontTx/>
              <a:buAutoNum type="arabicPeriod"/>
              <a:defRPr/>
            </a:pPr>
            <a:endParaRPr lang="en-US" sz="3200" dirty="0">
              <a:latin typeface="+mj-lt"/>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C4EE4C6C-CEED-415F-9D17-B53388444E3D}"/>
              </a:ext>
            </a:extLst>
          </p:cNvPr>
          <p:cNvSpPr>
            <a:spLocks noGrp="1"/>
          </p:cNvSpPr>
          <p:nvPr>
            <p:ph type="title"/>
          </p:nvPr>
        </p:nvSpPr>
        <p:spPr>
          <a:xfrm>
            <a:off x="350838" y="12700"/>
            <a:ext cx="8229600" cy="1143000"/>
          </a:xfrm>
        </p:spPr>
        <p:txBody>
          <a:bodyPr/>
          <a:lstStyle/>
          <a:p>
            <a:pPr eaLnBrk="1" hangingPunct="1"/>
            <a:r>
              <a:rPr lang="en-GB" altLang="sr-Latn-RS" b="1" dirty="0" err="1"/>
              <a:t>Durée</a:t>
            </a:r>
            <a:endParaRPr lang="en-GB" altLang="sr-Latn-RS" b="1" dirty="0"/>
          </a:p>
        </p:txBody>
      </p:sp>
      <p:sp>
        <p:nvSpPr>
          <p:cNvPr id="115715" name="Rectangle 3">
            <a:extLst>
              <a:ext uri="{FF2B5EF4-FFF2-40B4-BE49-F238E27FC236}">
                <a16:creationId xmlns:a16="http://schemas.microsoft.com/office/drawing/2014/main" id="{4BC004D6-9C61-4382-9D26-FBA2615628E8}"/>
              </a:ext>
            </a:extLst>
          </p:cNvPr>
          <p:cNvSpPr txBox="1">
            <a:spLocks/>
          </p:cNvSpPr>
          <p:nvPr/>
        </p:nvSpPr>
        <p:spPr bwMode="auto">
          <a:xfrm>
            <a:off x="481013" y="1006475"/>
            <a:ext cx="7969250"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r>
              <a:rPr lang="fr-FR" altLang="sr-Latn-RS" sz="2800" dirty="0"/>
              <a:t>Le</a:t>
            </a:r>
            <a:r>
              <a:rPr lang="fr-FR" altLang="sr-Latn-RS" sz="2800" b="1" dirty="0">
                <a:solidFill>
                  <a:srgbClr val="FF0000"/>
                </a:solidFill>
              </a:rPr>
              <a:t> moment </a:t>
            </a:r>
            <a:r>
              <a:rPr lang="fr-FR" altLang="sr-Latn-RS" sz="2800" dirty="0"/>
              <a:t>où un pouvoir peut être exercé, sa </a:t>
            </a:r>
            <a:r>
              <a:rPr lang="fr-FR" altLang="sr-Latn-RS" sz="2800" b="1" dirty="0">
                <a:solidFill>
                  <a:srgbClr val="FF0000"/>
                </a:solidFill>
              </a:rPr>
              <a:t>durée </a:t>
            </a:r>
            <a:r>
              <a:rPr lang="en-GB" altLang="sr-Latn-RS" sz="2800" dirty="0"/>
              <a:t>&amp;</a:t>
            </a:r>
            <a:r>
              <a:rPr lang="fr-FR" altLang="sr-Latn-RS" sz="2800" dirty="0"/>
              <a:t> sa</a:t>
            </a:r>
            <a:r>
              <a:rPr lang="fr-FR" altLang="sr-Latn-RS" sz="2800" b="1" dirty="0">
                <a:solidFill>
                  <a:srgbClr val="FF0000"/>
                </a:solidFill>
              </a:rPr>
              <a:t> fréquence </a:t>
            </a:r>
            <a:r>
              <a:rPr lang="fr-FR" altLang="sr-Latn-RS" sz="2800" dirty="0"/>
              <a:t>doivent être </a:t>
            </a:r>
            <a:r>
              <a:rPr lang="fr-FR" altLang="sr-Latn-RS" sz="2800" b="1" dirty="0">
                <a:solidFill>
                  <a:srgbClr val="FF0000"/>
                </a:solidFill>
              </a:rPr>
              <a:t>précisés  </a:t>
            </a:r>
          </a:p>
          <a:p>
            <a:pPr algn="just" eaLnBrk="1" hangingPunct="1"/>
            <a:r>
              <a:rPr lang="en-GB" altLang="sr-Latn-RS" sz="2800" dirty="0" err="1"/>
              <a:t>Exemples</a:t>
            </a:r>
            <a:r>
              <a:rPr lang="en-GB" altLang="sr-Latn-RS" sz="2800" dirty="0"/>
              <a:t> :</a:t>
            </a:r>
          </a:p>
          <a:p>
            <a:pPr lvl="1" algn="just" eaLnBrk="1" hangingPunct="1"/>
            <a:r>
              <a:rPr lang="fr-FR" altLang="sr-Latn-RS" b="1" dirty="0">
                <a:solidFill>
                  <a:srgbClr val="FF0000"/>
                </a:solidFill>
              </a:rPr>
              <a:t>collecte en temps réel de données relatives au trafic </a:t>
            </a:r>
            <a:r>
              <a:rPr lang="fr-FR" altLang="sr-Latn-RS" dirty="0"/>
              <a:t>: associée à une communication spécifique à un moment donné</a:t>
            </a:r>
          </a:p>
          <a:p>
            <a:pPr lvl="1" algn="just" eaLnBrk="1" hangingPunct="1"/>
            <a:r>
              <a:rPr lang="fr-FR" altLang="sr-Latn-RS" b="1" dirty="0">
                <a:solidFill>
                  <a:srgbClr val="FF0000"/>
                </a:solidFill>
              </a:rPr>
              <a:t>interception de données relatives au contenu : </a:t>
            </a:r>
            <a:r>
              <a:rPr lang="fr-FR" altLang="sr-Latn-RS" dirty="0"/>
              <a:t>pour les 3 premières communications entre X et Y, de 9 heures à midi</a:t>
            </a:r>
          </a:p>
          <a:p>
            <a:pPr lvl="1" algn="just" eaLnBrk="1" hangingPunct="1"/>
            <a:r>
              <a:rPr lang="fr-FR" altLang="sr-Latn-RS" b="1" dirty="0">
                <a:solidFill>
                  <a:srgbClr val="FF0000"/>
                </a:solidFill>
              </a:rPr>
              <a:t>saisie : </a:t>
            </a:r>
            <a:r>
              <a:rPr lang="fr-FR" altLang="sr-Latn-RS" dirty="0"/>
              <a:t>date/heure de la saisie</a:t>
            </a:r>
          </a:p>
          <a:p>
            <a:pPr algn="just" eaLnBrk="1" hangingPunct="1"/>
            <a:r>
              <a:rPr lang="fr-FR" altLang="sr-Latn-RS" sz="2800" dirty="0"/>
              <a:t>Dispositif &amp; motifs pour le </a:t>
            </a:r>
            <a:r>
              <a:rPr lang="fr-FR" altLang="sr-Latn-RS" sz="2800" b="1" dirty="0">
                <a:solidFill>
                  <a:srgbClr val="FF0000"/>
                </a:solidFill>
              </a:rPr>
              <a:t>renouvellement de l'ordonnance</a:t>
            </a:r>
            <a:endParaRPr lang="en-GB" altLang="sr-Latn-RS" sz="2800" b="1" dirty="0">
              <a:solidFill>
                <a:srgbClr val="FF0000"/>
              </a:solidFill>
            </a:endParaRPr>
          </a:p>
        </p:txBody>
      </p:sp>
      <p:sp>
        <p:nvSpPr>
          <p:cNvPr id="115716" name="Slide Number Placeholder 1">
            <a:extLst>
              <a:ext uri="{FF2B5EF4-FFF2-40B4-BE49-F238E27FC236}">
                <a16:creationId xmlns:a16="http://schemas.microsoft.com/office/drawing/2014/main" id="{BE11CDD9-E5D3-4AA1-8065-878F13F0635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20BCCFCD-CA71-4467-9222-22EC17008573}" type="slidenum">
              <a:rPr lang="en-US" altLang="en-US" sz="1200" smtClean="0">
                <a:solidFill>
                  <a:srgbClr val="898989"/>
                </a:solidFill>
              </a:rPr>
              <a:pPr>
                <a:spcBef>
                  <a:spcPct val="0"/>
                </a:spcBef>
                <a:buFontTx/>
                <a:buNone/>
              </a:pPr>
              <a:t>56</a:t>
            </a:fld>
            <a:endParaRPr lang="en-US" altLang="en-US" sz="1200">
              <a:solidFill>
                <a:srgbClr val="898989"/>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1E84C3B2-EF0A-4B08-944F-326CA9D9D555}"/>
              </a:ext>
            </a:extLst>
          </p:cNvPr>
          <p:cNvSpPr>
            <a:spLocks noGrp="1"/>
          </p:cNvSpPr>
          <p:nvPr>
            <p:ph type="title"/>
          </p:nvPr>
        </p:nvSpPr>
        <p:spPr>
          <a:xfrm>
            <a:off x="350838" y="12700"/>
            <a:ext cx="8229600" cy="1143000"/>
          </a:xfrm>
        </p:spPr>
        <p:txBody>
          <a:bodyPr/>
          <a:lstStyle/>
          <a:p>
            <a:pPr eaLnBrk="1" hangingPunct="1"/>
            <a:r>
              <a:rPr lang="fr-FR" altLang="en-US" b="1" dirty="0"/>
              <a:t>Cas pratique </a:t>
            </a:r>
            <a:r>
              <a:rPr lang="en-GB" altLang="sr-Latn-RS" b="1" dirty="0"/>
              <a:t>: </a:t>
            </a:r>
            <a:r>
              <a:rPr lang="en-GB" altLang="sr-Latn-RS" b="1" dirty="0" err="1"/>
              <a:t>durée</a:t>
            </a:r>
            <a:endParaRPr lang="en-GB" altLang="sr-Latn-RS" b="1" dirty="0"/>
          </a:p>
        </p:txBody>
      </p:sp>
      <p:sp>
        <p:nvSpPr>
          <p:cNvPr id="117763" name="Rectangle 3">
            <a:extLst>
              <a:ext uri="{FF2B5EF4-FFF2-40B4-BE49-F238E27FC236}">
                <a16:creationId xmlns:a16="http://schemas.microsoft.com/office/drawing/2014/main" id="{F998CC9E-5FEB-4C8C-A7F6-FAA962575F58}"/>
              </a:ext>
            </a:extLst>
          </p:cNvPr>
          <p:cNvSpPr txBox="1">
            <a:spLocks/>
          </p:cNvSpPr>
          <p:nvPr/>
        </p:nvSpPr>
        <p:spPr bwMode="auto">
          <a:xfrm>
            <a:off x="481013" y="1155700"/>
            <a:ext cx="7969250"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r>
              <a:rPr lang="fr-FR" altLang="en-US" dirty="0"/>
              <a:t>Saisie à effectuer du 11 octobre 2017 à 20 h 00 jusqu'au 12 octobre 2017 à 8 h 00.</a:t>
            </a:r>
          </a:p>
          <a:p>
            <a:pPr algn="just" eaLnBrk="1" hangingPunct="1"/>
            <a:endParaRPr lang="fr-FR" altLang="en-US" dirty="0"/>
          </a:p>
          <a:p>
            <a:pPr algn="just" eaLnBrk="1" hangingPunct="1"/>
            <a:r>
              <a:rPr lang="fr-FR" altLang="en-US" dirty="0"/>
              <a:t>Durée de la saisie – 12 heures </a:t>
            </a:r>
          </a:p>
          <a:p>
            <a:pPr algn="just" eaLnBrk="1" hangingPunct="1"/>
            <a:endParaRPr lang="fr-FR" altLang="en-US" dirty="0"/>
          </a:p>
          <a:p>
            <a:pPr algn="just" eaLnBrk="1" hangingPunct="1"/>
            <a:r>
              <a:rPr lang="fr-FR" altLang="en-US" dirty="0"/>
              <a:t>L'accès numérique au compte bancaire sera indisponible pendant deux semaines à compter de la date de la saisie</a:t>
            </a:r>
          </a:p>
          <a:p>
            <a:pPr algn="just" eaLnBrk="1" hangingPunct="1"/>
            <a:endParaRPr lang="en-US" altLang="en-US" dirty="0"/>
          </a:p>
          <a:p>
            <a:pPr algn="just" eaLnBrk="1" hangingPunct="1"/>
            <a:endParaRPr lang="en-US" altLang="en-US" dirty="0"/>
          </a:p>
        </p:txBody>
      </p:sp>
      <p:sp>
        <p:nvSpPr>
          <p:cNvPr id="117764" name="Slide Number Placeholder 1">
            <a:extLst>
              <a:ext uri="{FF2B5EF4-FFF2-40B4-BE49-F238E27FC236}">
                <a16:creationId xmlns:a16="http://schemas.microsoft.com/office/drawing/2014/main" id="{F6D587E0-D03F-4A3B-AC70-55CA2AA1AA4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3CBEC385-F0B1-411B-B39B-246FCEB5D801}" type="slidenum">
              <a:rPr lang="en-US" altLang="en-US" sz="1200" smtClean="0">
                <a:solidFill>
                  <a:srgbClr val="898989"/>
                </a:solidFill>
              </a:rPr>
              <a:pPr>
                <a:spcBef>
                  <a:spcPct val="0"/>
                </a:spcBef>
                <a:buFontTx/>
                <a:buNone/>
              </a:pPr>
              <a:t>57</a:t>
            </a:fld>
            <a:endParaRPr lang="en-US" altLang="en-US" sz="1200">
              <a:solidFill>
                <a:srgbClr val="898989"/>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A2DB1E0E-7887-434F-B967-2A8C2179BB9D}"/>
              </a:ext>
            </a:extLst>
          </p:cNvPr>
          <p:cNvSpPr>
            <a:spLocks noGrp="1"/>
          </p:cNvSpPr>
          <p:nvPr>
            <p:ph type="title"/>
          </p:nvPr>
        </p:nvSpPr>
        <p:spPr>
          <a:xfrm>
            <a:off x="457200" y="168275"/>
            <a:ext cx="8229600" cy="1143000"/>
          </a:xfrm>
        </p:spPr>
        <p:txBody>
          <a:bodyPr/>
          <a:lstStyle/>
          <a:p>
            <a:pPr eaLnBrk="1" hangingPunct="1"/>
            <a:r>
              <a:rPr lang="en-GB" altLang="sr-Latn-RS" b="1" dirty="0" err="1"/>
              <a:t>Dispositif</a:t>
            </a:r>
            <a:r>
              <a:rPr lang="en-GB" altLang="sr-Latn-RS" b="1" dirty="0"/>
              <a:t> de mise </a:t>
            </a:r>
            <a:r>
              <a:rPr lang="en-GB" altLang="sr-Latn-RS" b="1" dirty="0" err="1"/>
              <a:t>en</a:t>
            </a:r>
            <a:r>
              <a:rPr lang="en-GB" altLang="sr-Latn-RS" b="1" dirty="0"/>
              <a:t> </a:t>
            </a:r>
            <a:r>
              <a:rPr lang="fr-FR" altLang="fr-FR" b="1" dirty="0"/>
              <a:t>œuvre</a:t>
            </a:r>
            <a:r>
              <a:rPr lang="en-GB" altLang="sr-Latn-RS" b="1" dirty="0"/>
              <a:t> </a:t>
            </a:r>
          </a:p>
        </p:txBody>
      </p:sp>
      <p:sp>
        <p:nvSpPr>
          <p:cNvPr id="119811" name="Rectangle 3">
            <a:extLst>
              <a:ext uri="{FF2B5EF4-FFF2-40B4-BE49-F238E27FC236}">
                <a16:creationId xmlns:a16="http://schemas.microsoft.com/office/drawing/2014/main" id="{8260A896-9B87-42B8-BEE5-0F8B16175D40}"/>
              </a:ext>
            </a:extLst>
          </p:cNvPr>
          <p:cNvSpPr txBox="1">
            <a:spLocks/>
          </p:cNvSpPr>
          <p:nvPr/>
        </p:nvSpPr>
        <p:spPr bwMode="auto">
          <a:xfrm>
            <a:off x="457200" y="1144588"/>
            <a:ext cx="8229600"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r>
              <a:rPr lang="fr-FR" altLang="sr-Latn-RS" sz="2800" dirty="0"/>
              <a:t>L'ordonnance doit prévoir un dispositif de </a:t>
            </a:r>
            <a:r>
              <a:rPr lang="fr-FR" altLang="sr-Latn-RS" sz="2800" b="1" dirty="0">
                <a:solidFill>
                  <a:srgbClr val="FF0000"/>
                </a:solidFill>
              </a:rPr>
              <a:t>mise en œuvre </a:t>
            </a:r>
            <a:r>
              <a:rPr lang="fr-FR" altLang="sr-Latn-RS" sz="2800" dirty="0"/>
              <a:t>du pouvoir</a:t>
            </a:r>
            <a:endParaRPr lang="en-GB" altLang="sr-Latn-RS" sz="2800" dirty="0"/>
          </a:p>
          <a:p>
            <a:pPr algn="just" eaLnBrk="1" hangingPunct="1"/>
            <a:r>
              <a:rPr lang="en-GB" altLang="sr-Latn-RS" sz="2800" dirty="0"/>
              <a:t>Il </a:t>
            </a:r>
            <a:r>
              <a:rPr lang="fr-FR" altLang="sr-Latn-RS" sz="2800" dirty="0"/>
              <a:t>peut inclure l'une ou plusieurs des mesures suivantes : </a:t>
            </a:r>
            <a:endParaRPr lang="en-GB" altLang="sr-Latn-RS" sz="2800" dirty="0"/>
          </a:p>
          <a:p>
            <a:pPr lvl="1" algn="just" eaLnBrk="1" hangingPunct="1"/>
            <a:r>
              <a:rPr lang="fr-FR" altLang="sr-Latn-RS" dirty="0"/>
              <a:t>obligation du demandeur de </a:t>
            </a:r>
            <a:r>
              <a:rPr lang="fr-FR" altLang="sr-Latn-RS" b="1" dirty="0">
                <a:solidFill>
                  <a:srgbClr val="FF0000"/>
                </a:solidFill>
              </a:rPr>
              <a:t>faire régulièrement rapport </a:t>
            </a:r>
            <a:r>
              <a:rPr lang="fr-FR" altLang="sr-Latn-RS" dirty="0"/>
              <a:t>au tribunal, </a:t>
            </a:r>
            <a:r>
              <a:rPr lang="fr-FR" altLang="sr-Latn-RS" b="1" dirty="0">
                <a:solidFill>
                  <a:srgbClr val="FF0000"/>
                </a:solidFill>
              </a:rPr>
              <a:t>en personne </a:t>
            </a:r>
            <a:r>
              <a:rPr lang="fr-FR" altLang="sr-Latn-RS" dirty="0"/>
              <a:t>ou </a:t>
            </a:r>
            <a:r>
              <a:rPr lang="fr-FR" altLang="sr-Latn-RS" b="1" dirty="0">
                <a:solidFill>
                  <a:srgbClr val="FF0000"/>
                </a:solidFill>
              </a:rPr>
              <a:t>par écrit</a:t>
            </a:r>
          </a:p>
          <a:p>
            <a:pPr lvl="1" algn="just" eaLnBrk="1" hangingPunct="1"/>
            <a:r>
              <a:rPr lang="fr-FR" altLang="sr-Latn-RS" b="1" dirty="0">
                <a:solidFill>
                  <a:srgbClr val="FF0000"/>
                </a:solidFill>
              </a:rPr>
              <a:t>contrôle direct </a:t>
            </a:r>
            <a:r>
              <a:rPr lang="fr-FR" altLang="sr-Latn-RS" dirty="0"/>
              <a:t>de l'exécution du pouvoir par le tribunal </a:t>
            </a:r>
          </a:p>
          <a:p>
            <a:pPr lvl="1" algn="just" eaLnBrk="1" hangingPunct="1"/>
            <a:r>
              <a:rPr lang="fr-FR" altLang="sr-Latn-RS" b="1" dirty="0">
                <a:solidFill>
                  <a:srgbClr val="FF0000"/>
                </a:solidFill>
              </a:rPr>
              <a:t>mise en œuvre automatisée </a:t>
            </a:r>
            <a:r>
              <a:rPr lang="fr-FR" altLang="sr-Latn-RS" dirty="0"/>
              <a:t> (une ordonnance de divulgation partielle peut demander à des fournisseurs de services d'automatiser un service)</a:t>
            </a:r>
            <a:endParaRPr lang="en-GB" altLang="sr-Latn-RS" dirty="0"/>
          </a:p>
          <a:p>
            <a:pPr lvl="1" algn="just" eaLnBrk="1" hangingPunct="1"/>
            <a:endParaRPr lang="en-GB" altLang="sr-Latn-RS" dirty="0"/>
          </a:p>
        </p:txBody>
      </p:sp>
      <p:sp>
        <p:nvSpPr>
          <p:cNvPr id="119812" name="Slide Number Placeholder 1">
            <a:extLst>
              <a:ext uri="{FF2B5EF4-FFF2-40B4-BE49-F238E27FC236}">
                <a16:creationId xmlns:a16="http://schemas.microsoft.com/office/drawing/2014/main" id="{EE397145-CA63-4659-B06B-AE09A3E459E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B8BBBE2D-F046-43E5-9E93-451FEBE61C6C}" type="slidenum">
              <a:rPr lang="en-US" altLang="en-US" sz="1200" smtClean="0">
                <a:solidFill>
                  <a:srgbClr val="898989"/>
                </a:solidFill>
              </a:rPr>
              <a:pPr>
                <a:spcBef>
                  <a:spcPct val="0"/>
                </a:spcBef>
                <a:buFontTx/>
                <a:buNone/>
              </a:pPr>
              <a:t>58</a:t>
            </a:fld>
            <a:endParaRPr lang="en-US" altLang="en-US" sz="1200">
              <a:solidFill>
                <a:srgbClr val="898989"/>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6B18FCD5-8863-4AB4-896D-E92A10186CF2}"/>
              </a:ext>
            </a:extLst>
          </p:cNvPr>
          <p:cNvSpPr>
            <a:spLocks noGrp="1"/>
          </p:cNvSpPr>
          <p:nvPr>
            <p:ph type="title"/>
          </p:nvPr>
        </p:nvSpPr>
        <p:spPr>
          <a:xfrm>
            <a:off x="457200" y="168275"/>
            <a:ext cx="8229600" cy="1143000"/>
          </a:xfrm>
        </p:spPr>
        <p:txBody>
          <a:bodyPr/>
          <a:lstStyle/>
          <a:p>
            <a:pPr eaLnBrk="1" hangingPunct="1"/>
            <a:r>
              <a:rPr lang="en-GB" altLang="sr-Latn-RS" b="1" dirty="0"/>
              <a:t>Exercise du </a:t>
            </a:r>
            <a:r>
              <a:rPr lang="en-GB" altLang="sr-Latn-RS" b="1" dirty="0" err="1"/>
              <a:t>pouvoir</a:t>
            </a:r>
            <a:r>
              <a:rPr lang="en-GB" altLang="sr-Latn-RS" b="1" dirty="0"/>
              <a:t> </a:t>
            </a:r>
          </a:p>
        </p:txBody>
      </p:sp>
      <p:sp>
        <p:nvSpPr>
          <p:cNvPr id="121859" name="Rectangle 3">
            <a:extLst>
              <a:ext uri="{FF2B5EF4-FFF2-40B4-BE49-F238E27FC236}">
                <a16:creationId xmlns:a16="http://schemas.microsoft.com/office/drawing/2014/main" id="{35DD5B69-09DD-4153-BACB-8C62A9DD9027}"/>
              </a:ext>
            </a:extLst>
          </p:cNvPr>
          <p:cNvSpPr txBox="1">
            <a:spLocks/>
          </p:cNvSpPr>
          <p:nvPr/>
        </p:nvSpPr>
        <p:spPr bwMode="auto">
          <a:xfrm>
            <a:off x="457200" y="1144588"/>
            <a:ext cx="8229600"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r>
              <a:rPr lang="en-GB" altLang="sr-Latn-RS" sz="2900" dirty="0" err="1"/>
              <a:t>L'autorisation</a:t>
            </a:r>
            <a:r>
              <a:rPr lang="en-GB" altLang="sr-Latn-RS" sz="2900" dirty="0"/>
              <a:t> </a:t>
            </a:r>
            <a:r>
              <a:rPr lang="en-GB" altLang="sr-Latn-RS" sz="2800" dirty="0" err="1"/>
              <a:t>doit</a:t>
            </a:r>
            <a:r>
              <a:rPr lang="en-GB" altLang="sr-Latn-RS" sz="2800" dirty="0"/>
              <a:t> </a:t>
            </a:r>
            <a:r>
              <a:rPr lang="en-GB" altLang="sr-Latn-RS" sz="2800" dirty="0" err="1"/>
              <a:t>préciser</a:t>
            </a:r>
            <a:r>
              <a:rPr lang="en-GB" altLang="sr-Latn-RS" sz="2800" dirty="0"/>
              <a:t> :</a:t>
            </a:r>
          </a:p>
          <a:p>
            <a:pPr lvl="1" algn="just" eaLnBrk="1" hangingPunct="1"/>
            <a:r>
              <a:rPr lang="fr-FR" altLang="sr-Latn-RS" b="1" dirty="0">
                <a:solidFill>
                  <a:srgbClr val="FF0000"/>
                </a:solidFill>
              </a:rPr>
              <a:t>qui exercera </a:t>
            </a:r>
            <a:r>
              <a:rPr lang="fr-FR" altLang="sr-Latn-RS" dirty="0"/>
              <a:t>le</a:t>
            </a:r>
            <a:r>
              <a:rPr lang="fr-FR" altLang="sr-Latn-RS" b="1" dirty="0">
                <a:solidFill>
                  <a:srgbClr val="FF0000"/>
                </a:solidFill>
              </a:rPr>
              <a:t> </a:t>
            </a:r>
            <a:r>
              <a:rPr lang="fr-FR" altLang="sr-Latn-RS" dirty="0"/>
              <a:t>pouvoir (l'exécuteur)</a:t>
            </a:r>
            <a:endParaRPr lang="en-GB" altLang="sr-Latn-RS" dirty="0"/>
          </a:p>
          <a:p>
            <a:pPr lvl="1" algn="just" eaLnBrk="1" hangingPunct="1"/>
            <a:r>
              <a:rPr lang="en-GB" altLang="sr-Latn-RS" b="1" dirty="0">
                <a:solidFill>
                  <a:srgbClr val="FF0000"/>
                </a:solidFill>
              </a:rPr>
              <a:t>qui </a:t>
            </a:r>
            <a:r>
              <a:rPr lang="en-GB" altLang="sr-Latn-RS" b="1" dirty="0" err="1">
                <a:solidFill>
                  <a:srgbClr val="FF0000"/>
                </a:solidFill>
              </a:rPr>
              <a:t>assistera</a:t>
            </a:r>
            <a:r>
              <a:rPr lang="en-GB" altLang="sr-Latn-RS" b="1" dirty="0">
                <a:solidFill>
                  <a:srgbClr val="FF0000"/>
                </a:solidFill>
              </a:rPr>
              <a:t> </a:t>
            </a:r>
            <a:r>
              <a:rPr lang="en-GB" altLang="sr-Latn-RS" dirty="0" err="1"/>
              <a:t>l'exécuteur</a:t>
            </a:r>
            <a:r>
              <a:rPr lang="en-GB" altLang="sr-Latn-RS" dirty="0"/>
              <a:t> :</a:t>
            </a:r>
          </a:p>
          <a:p>
            <a:pPr lvl="2" algn="just" eaLnBrk="1" hangingPunct="1"/>
            <a:r>
              <a:rPr lang="fr-FR" altLang="sr-Latn-RS" dirty="0"/>
              <a:t>autres membres des </a:t>
            </a:r>
            <a:r>
              <a:rPr lang="fr-FR" altLang="sr-Latn-RS" b="1" dirty="0">
                <a:solidFill>
                  <a:srgbClr val="FF0000"/>
                </a:solidFill>
              </a:rPr>
              <a:t>forces de l'ordre</a:t>
            </a:r>
          </a:p>
          <a:p>
            <a:pPr lvl="2" algn="just" eaLnBrk="1" hangingPunct="1"/>
            <a:r>
              <a:rPr lang="fr-FR" altLang="sr-Latn-RS" b="1" dirty="0">
                <a:solidFill>
                  <a:srgbClr val="FF0000"/>
                </a:solidFill>
              </a:rPr>
              <a:t>experts judiciaires</a:t>
            </a:r>
          </a:p>
          <a:p>
            <a:pPr lvl="2" algn="just" eaLnBrk="1" hangingPunct="1"/>
            <a:r>
              <a:rPr lang="fr-FR" altLang="sr-Latn-RS" b="1" dirty="0">
                <a:solidFill>
                  <a:srgbClr val="FF0000"/>
                </a:solidFill>
              </a:rPr>
              <a:t>autres personnes </a:t>
            </a:r>
            <a:r>
              <a:rPr lang="fr-FR" altLang="sr-Latn-RS" dirty="0"/>
              <a:t>connaissant le fonctionnement des systèmes informatiques/codes d'accès </a:t>
            </a:r>
          </a:p>
          <a:p>
            <a:pPr lvl="2" algn="just" eaLnBrk="1" hangingPunct="1"/>
            <a:r>
              <a:rPr lang="fr-FR" altLang="sr-Latn-RS" dirty="0"/>
              <a:t>si </a:t>
            </a:r>
            <a:r>
              <a:rPr lang="fr-FR" altLang="sr-Latn-RS" b="1" dirty="0">
                <a:solidFill>
                  <a:srgbClr val="FF0000"/>
                </a:solidFill>
              </a:rPr>
              <a:t>l'exercice du pouvoir </a:t>
            </a:r>
            <a:r>
              <a:rPr lang="fr-FR" altLang="sr-Latn-RS" dirty="0"/>
              <a:t>est </a:t>
            </a:r>
            <a:r>
              <a:rPr lang="fr-FR" altLang="sr-Latn-RS" b="1" dirty="0">
                <a:solidFill>
                  <a:srgbClr val="FF0000"/>
                </a:solidFill>
              </a:rPr>
              <a:t>confidentiel</a:t>
            </a:r>
          </a:p>
          <a:p>
            <a:pPr lvl="1" algn="just" eaLnBrk="1" hangingPunct="1"/>
            <a:r>
              <a:rPr lang="fr-FR" altLang="sr-Latn-RS" b="1" dirty="0">
                <a:solidFill>
                  <a:srgbClr val="FF0000"/>
                </a:solidFill>
              </a:rPr>
              <a:t>les exigences à la suite de l'exercice</a:t>
            </a:r>
            <a:r>
              <a:rPr lang="fr-FR" altLang="sr-Latn-RS" dirty="0"/>
              <a:t> du pouvoir (p. ex. faire rapport au tribunal)</a:t>
            </a:r>
          </a:p>
        </p:txBody>
      </p:sp>
      <p:sp>
        <p:nvSpPr>
          <p:cNvPr id="121860" name="Slide Number Placeholder 1">
            <a:extLst>
              <a:ext uri="{FF2B5EF4-FFF2-40B4-BE49-F238E27FC236}">
                <a16:creationId xmlns:a16="http://schemas.microsoft.com/office/drawing/2014/main" id="{184FAC6B-BCFE-474F-BE6B-719CFF553F0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B3E49FD9-46D9-4A80-AEFD-BC35BA53C1D2}" type="slidenum">
              <a:rPr lang="en-US" altLang="en-US" sz="1200" smtClean="0">
                <a:solidFill>
                  <a:srgbClr val="898989"/>
                </a:solidFill>
              </a:rPr>
              <a:pPr>
                <a:spcBef>
                  <a:spcPct val="0"/>
                </a:spcBef>
                <a:buFontTx/>
                <a:buNone/>
              </a:pPr>
              <a:t>59</a:t>
            </a:fld>
            <a:endParaRPr lang="en-US" altLang="en-US" sz="1200">
              <a:solidFill>
                <a:srgbClr val="898989"/>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6639EA80-C3FB-4439-8528-4B4135292922}"/>
              </a:ext>
            </a:extLst>
          </p:cNvPr>
          <p:cNvSpPr>
            <a:spLocks noGrp="1"/>
          </p:cNvSpPr>
          <p:nvPr>
            <p:ph type="title"/>
          </p:nvPr>
        </p:nvSpPr>
        <p:spPr>
          <a:xfrm>
            <a:off x="350838" y="381000"/>
            <a:ext cx="8229600" cy="933450"/>
          </a:xfrm>
        </p:spPr>
        <p:txBody>
          <a:bodyPr/>
          <a:lstStyle/>
          <a:p>
            <a:pPr eaLnBrk="1" hangingPunct="1"/>
            <a:r>
              <a:rPr lang="fr-FR" altLang="sr-Latn-RS" b="1" dirty="0"/>
              <a:t>Autorisation judiciaire sans audience dans d'autres pays</a:t>
            </a:r>
            <a:br>
              <a:rPr lang="fr-FR" altLang="sr-Latn-RS" b="1" dirty="0"/>
            </a:br>
            <a:endParaRPr lang="en-GB" altLang="sr-Latn-RS" b="1" dirty="0"/>
          </a:p>
        </p:txBody>
      </p:sp>
      <p:sp>
        <p:nvSpPr>
          <p:cNvPr id="13315" name="Rectangle 3">
            <a:extLst>
              <a:ext uri="{FF2B5EF4-FFF2-40B4-BE49-F238E27FC236}">
                <a16:creationId xmlns:a16="http://schemas.microsoft.com/office/drawing/2014/main" id="{6C897F59-4652-4744-821F-122B72CF63AA}"/>
              </a:ext>
            </a:extLst>
          </p:cNvPr>
          <p:cNvSpPr txBox="1">
            <a:spLocks/>
          </p:cNvSpPr>
          <p:nvPr/>
        </p:nvSpPr>
        <p:spPr bwMode="auto">
          <a:xfrm>
            <a:off x="350838" y="2016125"/>
            <a:ext cx="822960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r>
              <a:rPr lang="fr-FR" altLang="sr-Latn-RS" dirty="0"/>
              <a:t>Certains pays n'imposent pas d'audience, mais une autorisation spécifique délivrée par une autorité compétente pour certaines mesures coercitives (perquisition ou saisie, y compris les courriels, l'infiltration ou les télécommunications, p. ex.)</a:t>
            </a:r>
          </a:p>
          <a:p>
            <a:pPr algn="just" eaLnBrk="1" hangingPunct="1"/>
            <a:r>
              <a:rPr lang="fr-FR" altLang="sr-Latn-RS" dirty="0"/>
              <a:t>Les garanties et principes de proportionnalité de l'article 15 restent applicables</a:t>
            </a:r>
          </a:p>
        </p:txBody>
      </p:sp>
      <p:sp>
        <p:nvSpPr>
          <p:cNvPr id="13316" name="Espace réservé du numéro de diapositive 1">
            <a:extLst>
              <a:ext uri="{FF2B5EF4-FFF2-40B4-BE49-F238E27FC236}">
                <a16:creationId xmlns:a16="http://schemas.microsoft.com/office/drawing/2014/main" id="{21BDD9BB-7416-4D2D-932F-AF5B88C59BD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dirty="0">
                <a:solidFill>
                  <a:srgbClr val="898989"/>
                </a:solidFill>
              </a:rPr>
              <a:t>!</a:t>
            </a:r>
            <a:fld id="{07F59977-C0D2-440F-B47F-F863855A999A}" type="slidenum">
              <a:rPr lang="en-US" altLang="en-US" sz="1200" smtClean="0">
                <a:solidFill>
                  <a:srgbClr val="898989"/>
                </a:solidFill>
              </a:rPr>
              <a:pPr>
                <a:spcBef>
                  <a:spcPct val="0"/>
                </a:spcBef>
                <a:buFontTx/>
                <a:buNone/>
              </a:pPr>
              <a:t>6</a:t>
            </a:fld>
            <a:endParaRPr lang="en-US" altLang="en-US" sz="1200" dirty="0">
              <a:solidFill>
                <a:srgbClr val="898989"/>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3068AF25-7C8F-455E-B6F2-2775FB57A76D}"/>
              </a:ext>
            </a:extLst>
          </p:cNvPr>
          <p:cNvSpPr>
            <a:spLocks noGrp="1"/>
          </p:cNvSpPr>
          <p:nvPr>
            <p:ph type="title"/>
          </p:nvPr>
        </p:nvSpPr>
        <p:spPr>
          <a:xfrm>
            <a:off x="457200" y="168275"/>
            <a:ext cx="8229600" cy="1143000"/>
          </a:xfrm>
        </p:spPr>
        <p:txBody>
          <a:bodyPr/>
          <a:lstStyle/>
          <a:p>
            <a:pPr eaLnBrk="1" hangingPunct="1"/>
            <a:r>
              <a:rPr lang="en-GB" altLang="sr-Latn-RS" b="1" dirty="0" err="1"/>
              <a:t>Besoin</a:t>
            </a:r>
            <a:r>
              <a:rPr lang="en-GB" altLang="sr-Latn-RS" b="1" dirty="0"/>
              <a:t> </a:t>
            </a:r>
            <a:r>
              <a:rPr lang="en-GB" altLang="sr-Latn-RS" b="1" dirty="0" err="1"/>
              <a:t>d'assistance</a:t>
            </a:r>
            <a:endParaRPr lang="en-GB" altLang="sr-Latn-RS" b="1" dirty="0"/>
          </a:p>
        </p:txBody>
      </p:sp>
      <p:sp>
        <p:nvSpPr>
          <p:cNvPr id="123907" name="Rectangle 3">
            <a:extLst>
              <a:ext uri="{FF2B5EF4-FFF2-40B4-BE49-F238E27FC236}">
                <a16:creationId xmlns:a16="http://schemas.microsoft.com/office/drawing/2014/main" id="{EFEC4CF5-A8B6-4548-8F36-C026483842BA}"/>
              </a:ext>
            </a:extLst>
          </p:cNvPr>
          <p:cNvSpPr txBox="1">
            <a:spLocks/>
          </p:cNvSpPr>
          <p:nvPr/>
        </p:nvSpPr>
        <p:spPr bwMode="auto">
          <a:xfrm>
            <a:off x="457200" y="1144588"/>
            <a:ext cx="8229600"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r>
              <a:rPr lang="en-GB" altLang="sr-Latn-RS" sz="2800" dirty="0" err="1"/>
              <a:t>L'autorisation</a:t>
            </a:r>
            <a:r>
              <a:rPr lang="en-GB" altLang="sr-Latn-RS" sz="2800" dirty="0"/>
              <a:t> </a:t>
            </a:r>
            <a:r>
              <a:rPr lang="en-GB" altLang="sr-Latn-RS" sz="2800" dirty="0" err="1"/>
              <a:t>peut</a:t>
            </a:r>
            <a:r>
              <a:rPr lang="en-GB" altLang="sr-Latn-RS" sz="2800" dirty="0"/>
              <a:t> </a:t>
            </a:r>
            <a:r>
              <a:rPr lang="en-GB" altLang="sr-Latn-RS" sz="2800" dirty="0" err="1"/>
              <a:t>contenir</a:t>
            </a:r>
            <a:r>
              <a:rPr lang="en-GB" altLang="sr-Latn-RS" sz="2800" dirty="0"/>
              <a:t> les </a:t>
            </a:r>
            <a:r>
              <a:rPr lang="en-GB" altLang="sr-Latn-RS" sz="2800" dirty="0" err="1"/>
              <a:t>précisions</a:t>
            </a:r>
            <a:r>
              <a:rPr lang="en-GB" altLang="sr-Latn-RS" sz="2800" dirty="0"/>
              <a:t> </a:t>
            </a:r>
            <a:r>
              <a:rPr lang="en-GB" altLang="sr-Latn-RS" sz="2800" dirty="0" err="1"/>
              <a:t>suivantes</a:t>
            </a:r>
            <a:r>
              <a:rPr lang="en-GB" altLang="sr-Latn-RS" sz="2800" dirty="0"/>
              <a:t> :</a:t>
            </a:r>
          </a:p>
          <a:p>
            <a:pPr lvl="1" algn="just" eaLnBrk="1" hangingPunct="1">
              <a:buFont typeface="Wingdings" panose="05000000000000000000" pitchFamily="2" charset="2"/>
              <a:buChar char="Ø"/>
            </a:pPr>
            <a:r>
              <a:rPr lang="fr-FR" altLang="sr-Latn-RS" dirty="0"/>
              <a:t>si un </a:t>
            </a:r>
            <a:r>
              <a:rPr lang="fr-FR" altLang="sr-Latn-RS" b="1" dirty="0">
                <a:solidFill>
                  <a:srgbClr val="FF0000"/>
                </a:solidFill>
              </a:rPr>
              <a:t>fournisseur de services </a:t>
            </a:r>
            <a:r>
              <a:rPr lang="fr-FR" altLang="sr-Latn-RS" dirty="0"/>
              <a:t>ou une </a:t>
            </a:r>
            <a:r>
              <a:rPr lang="fr-FR" altLang="sr-Latn-RS" b="1" dirty="0">
                <a:solidFill>
                  <a:srgbClr val="FF0000"/>
                </a:solidFill>
              </a:rPr>
              <a:t>autre personne</a:t>
            </a:r>
            <a:r>
              <a:rPr lang="fr-FR" altLang="sr-Latn-RS" dirty="0"/>
              <a:t> doit </a:t>
            </a:r>
            <a:r>
              <a:rPr lang="fr-FR" altLang="sr-Latn-RS" b="1" dirty="0">
                <a:solidFill>
                  <a:srgbClr val="FF0000"/>
                </a:solidFill>
              </a:rPr>
              <a:t>fournir une assistance </a:t>
            </a:r>
            <a:r>
              <a:rPr lang="fr-FR" altLang="sr-Latn-RS" dirty="0"/>
              <a:t>pour</a:t>
            </a:r>
            <a:r>
              <a:rPr lang="fr-FR" altLang="sr-Latn-RS" b="1" dirty="0">
                <a:solidFill>
                  <a:srgbClr val="FF0000"/>
                </a:solidFill>
              </a:rPr>
              <a:t> </a:t>
            </a:r>
            <a:r>
              <a:rPr lang="fr-FR" altLang="sr-Latn-RS" dirty="0"/>
              <a:t>exécuter le pouvoir procédural</a:t>
            </a:r>
          </a:p>
          <a:p>
            <a:pPr lvl="1" algn="just" eaLnBrk="1" hangingPunct="1">
              <a:buFont typeface="Wingdings" panose="05000000000000000000" pitchFamily="2" charset="2"/>
              <a:buChar char="Ø"/>
            </a:pPr>
            <a:r>
              <a:rPr lang="fr-FR" altLang="sr-Latn-RS" dirty="0"/>
              <a:t>des directives aux personnes compétentes pour la </a:t>
            </a:r>
            <a:r>
              <a:rPr lang="fr-FR" altLang="sr-Latn-RS" b="1" dirty="0">
                <a:solidFill>
                  <a:srgbClr val="FF0000"/>
                </a:solidFill>
              </a:rPr>
              <a:t>fourniture</a:t>
            </a:r>
            <a:r>
              <a:rPr lang="fr-FR" altLang="sr-Latn-RS" dirty="0"/>
              <a:t> des </a:t>
            </a:r>
            <a:r>
              <a:rPr lang="fr-FR" altLang="sr-Latn-RS" b="1" dirty="0">
                <a:solidFill>
                  <a:srgbClr val="FF0000"/>
                </a:solidFill>
              </a:rPr>
              <a:t>informations</a:t>
            </a:r>
            <a:r>
              <a:rPr lang="fr-FR" altLang="sr-Latn-RS" dirty="0"/>
              <a:t>, des </a:t>
            </a:r>
            <a:r>
              <a:rPr lang="fr-FR" altLang="sr-Latn-RS" b="1" dirty="0">
                <a:solidFill>
                  <a:srgbClr val="FF0000"/>
                </a:solidFill>
              </a:rPr>
              <a:t>installations</a:t>
            </a:r>
            <a:r>
              <a:rPr lang="fr-FR" altLang="sr-Latn-RS" dirty="0"/>
              <a:t> ou de l'</a:t>
            </a:r>
            <a:r>
              <a:rPr lang="fr-FR" altLang="sr-Latn-RS" b="1" dirty="0">
                <a:solidFill>
                  <a:srgbClr val="FF0000"/>
                </a:solidFill>
              </a:rPr>
              <a:t>assistance </a:t>
            </a:r>
            <a:r>
              <a:rPr lang="fr-FR" altLang="sr-Latn-RS" dirty="0"/>
              <a:t>nécessaires</a:t>
            </a:r>
          </a:p>
          <a:p>
            <a:pPr lvl="1" algn="just" eaLnBrk="1" hangingPunct="1">
              <a:buFont typeface="Wingdings" panose="05000000000000000000" pitchFamily="2" charset="2"/>
              <a:buChar char="Ø"/>
            </a:pPr>
            <a:r>
              <a:rPr lang="fr-FR" altLang="sr-Latn-RS" dirty="0"/>
              <a:t>l'assistance doit être fournie :</a:t>
            </a:r>
            <a:endParaRPr lang="en-US" altLang="sr-Latn-RS" dirty="0"/>
          </a:p>
          <a:p>
            <a:pPr lvl="2" algn="just" eaLnBrk="1" hangingPunct="1">
              <a:buFont typeface="Wingdings" panose="05000000000000000000" pitchFamily="2" charset="2"/>
              <a:buChar char="Ø"/>
            </a:pPr>
            <a:r>
              <a:rPr lang="fr-FR" altLang="sr-Latn-RS" sz="2800" b="1" dirty="0">
                <a:solidFill>
                  <a:srgbClr val="FF0000"/>
                </a:solidFill>
              </a:rPr>
              <a:t>de façon raisonnablement discrète</a:t>
            </a:r>
          </a:p>
          <a:p>
            <a:pPr lvl="2" algn="just" eaLnBrk="1" hangingPunct="1">
              <a:buFont typeface="Wingdings" panose="05000000000000000000" pitchFamily="2" charset="2"/>
              <a:buChar char="Ø"/>
            </a:pPr>
            <a:r>
              <a:rPr lang="fr-FR" altLang="sr-Latn-RS" sz="2800" dirty="0"/>
              <a:t>avec</a:t>
            </a:r>
            <a:r>
              <a:rPr lang="fr-FR" altLang="sr-Latn-RS" sz="2800" b="1" dirty="0">
                <a:solidFill>
                  <a:srgbClr val="FF0000"/>
                </a:solidFill>
              </a:rPr>
              <a:t> un minimum d'ingérence </a:t>
            </a:r>
            <a:r>
              <a:rPr lang="fr-FR" altLang="sr-Latn-RS" sz="2800" dirty="0"/>
              <a:t>dans les services fournis à la partie concernée par la mesure</a:t>
            </a:r>
            <a:endParaRPr lang="en-GB" altLang="sr-Latn-RS" dirty="0"/>
          </a:p>
        </p:txBody>
      </p:sp>
      <p:sp>
        <p:nvSpPr>
          <p:cNvPr id="123908" name="Slide Number Placeholder 1">
            <a:extLst>
              <a:ext uri="{FF2B5EF4-FFF2-40B4-BE49-F238E27FC236}">
                <a16:creationId xmlns:a16="http://schemas.microsoft.com/office/drawing/2014/main" id="{D7661457-EF97-4619-87BC-BC0E80295FE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F3429258-02A0-43F2-9FC2-4EF3900E773E}" type="slidenum">
              <a:rPr lang="en-US" altLang="en-US" sz="1200" smtClean="0">
                <a:solidFill>
                  <a:srgbClr val="898989"/>
                </a:solidFill>
              </a:rPr>
              <a:pPr>
                <a:spcBef>
                  <a:spcPct val="0"/>
                </a:spcBef>
                <a:buFontTx/>
                <a:buNone/>
              </a:pPr>
              <a:t>60</a:t>
            </a:fld>
            <a:endParaRPr lang="en-US" altLang="en-US" sz="1200">
              <a:solidFill>
                <a:srgbClr val="898989"/>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DFB5E0E1-CC53-4FE1-9CC0-9713D52F4BC3}"/>
              </a:ext>
            </a:extLst>
          </p:cNvPr>
          <p:cNvSpPr>
            <a:spLocks noGrp="1"/>
          </p:cNvSpPr>
          <p:nvPr>
            <p:ph type="title"/>
          </p:nvPr>
        </p:nvSpPr>
        <p:spPr>
          <a:xfrm>
            <a:off x="350838" y="333375"/>
            <a:ext cx="8229600" cy="1143000"/>
          </a:xfrm>
        </p:spPr>
        <p:txBody>
          <a:bodyPr/>
          <a:lstStyle/>
          <a:p>
            <a:pPr eaLnBrk="1" hangingPunct="1"/>
            <a:r>
              <a:rPr lang="fr-FR" altLang="en-US" b="1" dirty="0"/>
              <a:t>Cas pratique </a:t>
            </a:r>
            <a:r>
              <a:rPr lang="fr-FR" altLang="sr-Latn-RS" b="1" dirty="0"/>
              <a:t>: exercice du pouvoir &amp; besoin d'assistance</a:t>
            </a:r>
            <a:endParaRPr lang="en-GB" altLang="sr-Latn-RS" b="1" dirty="0"/>
          </a:p>
        </p:txBody>
      </p:sp>
      <p:sp>
        <p:nvSpPr>
          <p:cNvPr id="125955" name="Rectangle 3">
            <a:extLst>
              <a:ext uri="{FF2B5EF4-FFF2-40B4-BE49-F238E27FC236}">
                <a16:creationId xmlns:a16="http://schemas.microsoft.com/office/drawing/2014/main" id="{2EED93C7-051C-455D-AFE0-BF035AA402CD}"/>
              </a:ext>
            </a:extLst>
          </p:cNvPr>
          <p:cNvSpPr txBox="1">
            <a:spLocks/>
          </p:cNvSpPr>
          <p:nvPr/>
        </p:nvSpPr>
        <p:spPr bwMode="auto">
          <a:xfrm>
            <a:off x="611188" y="1682750"/>
            <a:ext cx="7969250"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r>
              <a:rPr lang="fr-FR" altLang="sr-Latn-RS" dirty="0"/>
              <a:t>Expert judiciaire en chef, Police fédérale d'</a:t>
            </a:r>
            <a:r>
              <a:rPr lang="fr-FR" altLang="sr-Latn-RS" dirty="0" err="1"/>
              <a:t>Ostland</a:t>
            </a:r>
            <a:endParaRPr lang="fr-FR" altLang="sr-Latn-RS" dirty="0"/>
          </a:p>
          <a:p>
            <a:pPr algn="just" eaLnBrk="1" hangingPunct="1"/>
            <a:r>
              <a:rPr lang="fr-FR" altLang="sr-Latn-RS" dirty="0"/>
              <a:t>Expert judiciaire adjoint, Police fédérale d'</a:t>
            </a:r>
            <a:r>
              <a:rPr lang="fr-FR" altLang="sr-Latn-RS" dirty="0" err="1"/>
              <a:t>Ostland</a:t>
            </a:r>
            <a:endParaRPr lang="fr-FR" altLang="sr-Latn-RS" dirty="0"/>
          </a:p>
          <a:p>
            <a:pPr algn="just" eaLnBrk="1" hangingPunct="1"/>
            <a:r>
              <a:rPr lang="fr-FR" altLang="sr-Latn-RS" dirty="0"/>
              <a:t>Inspecteur principal, Police fédérale d'Atlantis (saisie suite à la demande d'entraide d'Atlantis)</a:t>
            </a:r>
          </a:p>
          <a:p>
            <a:pPr algn="just" eaLnBrk="1" hangingPunct="1"/>
            <a:r>
              <a:rPr lang="fr-FR" altLang="sr-Latn-RS" dirty="0"/>
              <a:t>Directeur technique de la </a:t>
            </a:r>
            <a:r>
              <a:rPr lang="fr-FR" altLang="sr-Latn-RS" dirty="0" err="1"/>
              <a:t>Docklands</a:t>
            </a:r>
            <a:r>
              <a:rPr lang="fr-FR" altLang="sr-Latn-RS" dirty="0"/>
              <a:t> Securities Bank of </a:t>
            </a:r>
            <a:r>
              <a:rPr lang="fr-FR" altLang="sr-Latn-RS" dirty="0" err="1"/>
              <a:t>Norland</a:t>
            </a:r>
            <a:r>
              <a:rPr lang="fr-FR" altLang="sr-Latn-RS" dirty="0"/>
              <a:t>, succursale d'</a:t>
            </a:r>
            <a:r>
              <a:rPr lang="fr-FR" altLang="sr-Latn-RS" dirty="0" err="1"/>
              <a:t>Ostland</a:t>
            </a:r>
            <a:endParaRPr lang="fr-FR" altLang="sr-Latn-RS" dirty="0"/>
          </a:p>
        </p:txBody>
      </p:sp>
      <p:sp>
        <p:nvSpPr>
          <p:cNvPr id="125956" name="Slide Number Placeholder 1">
            <a:extLst>
              <a:ext uri="{FF2B5EF4-FFF2-40B4-BE49-F238E27FC236}">
                <a16:creationId xmlns:a16="http://schemas.microsoft.com/office/drawing/2014/main" id="{02533FFA-67CA-422D-97B3-C6C83479612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BAA15E6F-813C-4807-B1A9-B1530C406311}" type="slidenum">
              <a:rPr lang="en-US" altLang="en-US" sz="1200" smtClean="0">
                <a:solidFill>
                  <a:srgbClr val="898989"/>
                </a:solidFill>
              </a:rPr>
              <a:pPr>
                <a:spcBef>
                  <a:spcPct val="0"/>
                </a:spcBef>
                <a:buFontTx/>
                <a:buNone/>
              </a:pPr>
              <a:t>61</a:t>
            </a:fld>
            <a:endParaRPr lang="en-US" altLang="en-US" sz="1200">
              <a:solidFill>
                <a:srgbClr val="898989"/>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93B34094-CCAB-4908-880D-991F5AA0C64A}"/>
              </a:ext>
            </a:extLst>
          </p:cNvPr>
          <p:cNvSpPr>
            <a:spLocks noGrp="1"/>
          </p:cNvSpPr>
          <p:nvPr>
            <p:ph type="title"/>
          </p:nvPr>
        </p:nvSpPr>
        <p:spPr>
          <a:xfrm>
            <a:off x="457200" y="168275"/>
            <a:ext cx="8229600" cy="1143000"/>
          </a:xfrm>
        </p:spPr>
        <p:txBody>
          <a:bodyPr/>
          <a:lstStyle/>
          <a:p>
            <a:pPr eaLnBrk="1" hangingPunct="1"/>
            <a:r>
              <a:rPr lang="en-GB" altLang="sr-Latn-RS" b="1" dirty="0" err="1"/>
              <a:t>Autorisation</a:t>
            </a:r>
            <a:r>
              <a:rPr lang="en-GB" altLang="sr-Latn-RS" b="1" dirty="0"/>
              <a:t> </a:t>
            </a:r>
            <a:r>
              <a:rPr lang="en-GB" altLang="sr-Latn-RS" b="1" dirty="0" err="1"/>
              <a:t>provisoire</a:t>
            </a:r>
            <a:endParaRPr lang="en-GB" altLang="sr-Latn-RS" b="1" dirty="0"/>
          </a:p>
        </p:txBody>
      </p:sp>
      <p:sp>
        <p:nvSpPr>
          <p:cNvPr id="128003" name="Rectangle 3">
            <a:extLst>
              <a:ext uri="{FF2B5EF4-FFF2-40B4-BE49-F238E27FC236}">
                <a16:creationId xmlns:a16="http://schemas.microsoft.com/office/drawing/2014/main" id="{18758C2B-B31E-483C-B5AB-84DA79297DF8}"/>
              </a:ext>
            </a:extLst>
          </p:cNvPr>
          <p:cNvSpPr txBox="1">
            <a:spLocks/>
          </p:cNvSpPr>
          <p:nvPr/>
        </p:nvSpPr>
        <p:spPr bwMode="auto">
          <a:xfrm>
            <a:off x="719138" y="1144588"/>
            <a:ext cx="7705725"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r>
              <a:rPr lang="fr-FR" altLang="sr-Latn-RS" sz="3000" b="1" dirty="0">
                <a:solidFill>
                  <a:srgbClr val="FF0000"/>
                </a:solidFill>
              </a:rPr>
              <a:t>En cas d'urgence,</a:t>
            </a:r>
            <a:r>
              <a:rPr lang="fr-FR" altLang="sr-Latn-RS" sz="3000" dirty="0"/>
              <a:t> </a:t>
            </a:r>
            <a:r>
              <a:rPr lang="fr-FR" altLang="sr-Latn-RS" sz="3000" b="1" dirty="0">
                <a:solidFill>
                  <a:srgbClr val="FF0000"/>
                </a:solidFill>
              </a:rPr>
              <a:t>l'autorisation</a:t>
            </a:r>
            <a:r>
              <a:rPr lang="fr-FR" altLang="sr-Latn-RS" sz="3000" dirty="0"/>
              <a:t> peut être délivrée </a:t>
            </a:r>
            <a:r>
              <a:rPr lang="fr-FR" altLang="sr-Latn-RS" sz="3000" b="1" dirty="0">
                <a:solidFill>
                  <a:srgbClr val="FF0000"/>
                </a:solidFill>
              </a:rPr>
              <a:t>provisoirement </a:t>
            </a:r>
            <a:r>
              <a:rPr lang="fr-FR" altLang="sr-Latn-RS" sz="3000" dirty="0"/>
              <a:t>si un complément d'information est requis</a:t>
            </a:r>
            <a:endParaRPr lang="en-GB" altLang="sr-Latn-RS" sz="3000" b="1" dirty="0">
              <a:solidFill>
                <a:srgbClr val="FF0000"/>
              </a:solidFill>
            </a:endParaRPr>
          </a:p>
          <a:p>
            <a:pPr algn="just" eaLnBrk="1" hangingPunct="1"/>
            <a:endParaRPr lang="en-GB" altLang="sr-Latn-RS" sz="3000" dirty="0"/>
          </a:p>
          <a:p>
            <a:pPr algn="just" eaLnBrk="1" hangingPunct="1"/>
            <a:r>
              <a:rPr lang="fr-FR" altLang="sr-Latn-RS" sz="3000" dirty="0"/>
              <a:t>Le pouvoir procédural peut être exercé mais le demandeur devra communiquer les informations indisponibles au stade initial</a:t>
            </a:r>
          </a:p>
          <a:p>
            <a:pPr algn="just" eaLnBrk="1" hangingPunct="1"/>
            <a:endParaRPr lang="en-GB" altLang="sr-Latn-RS" sz="3000" dirty="0"/>
          </a:p>
          <a:p>
            <a:pPr algn="just" eaLnBrk="1" hangingPunct="1"/>
            <a:r>
              <a:rPr lang="fr-FR" altLang="sr-Latn-RS" sz="3000" dirty="0"/>
              <a:t>Le </a:t>
            </a:r>
            <a:r>
              <a:rPr lang="fr-FR" altLang="sr-Latn-RS" sz="3000" b="1" dirty="0">
                <a:solidFill>
                  <a:srgbClr val="FF0000"/>
                </a:solidFill>
              </a:rPr>
              <a:t>maintien</a:t>
            </a:r>
            <a:r>
              <a:rPr lang="fr-FR" altLang="sr-Latn-RS" sz="3000" dirty="0"/>
              <a:t> de l'autorisation provisoire est subordonné à la communication des informations en question</a:t>
            </a:r>
            <a:endParaRPr lang="en-GB" altLang="sr-Latn-RS" sz="3000" dirty="0"/>
          </a:p>
        </p:txBody>
      </p:sp>
      <p:sp>
        <p:nvSpPr>
          <p:cNvPr id="128004" name="Slide Number Placeholder 1">
            <a:extLst>
              <a:ext uri="{FF2B5EF4-FFF2-40B4-BE49-F238E27FC236}">
                <a16:creationId xmlns:a16="http://schemas.microsoft.com/office/drawing/2014/main" id="{9ED36E4B-9432-4622-9B4A-B6DE0CE3A69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64979D7D-E712-4A6A-8F59-503F527F57E1}" type="slidenum">
              <a:rPr lang="en-US" altLang="en-US" sz="1200" smtClean="0">
                <a:solidFill>
                  <a:srgbClr val="898989"/>
                </a:solidFill>
              </a:rPr>
              <a:pPr>
                <a:spcBef>
                  <a:spcPct val="0"/>
                </a:spcBef>
                <a:buFontTx/>
                <a:buNone/>
              </a:pPr>
              <a:t>62</a:t>
            </a:fld>
            <a:endParaRPr lang="en-US" altLang="en-US" sz="1200" dirty="0">
              <a:solidFill>
                <a:srgbClr val="898989"/>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23DC2D32-EF52-416F-A9C0-E51872138C79}"/>
              </a:ext>
            </a:extLst>
          </p:cNvPr>
          <p:cNvSpPr>
            <a:spLocks noGrp="1"/>
          </p:cNvSpPr>
          <p:nvPr>
            <p:ph type="title"/>
          </p:nvPr>
        </p:nvSpPr>
        <p:spPr>
          <a:xfrm>
            <a:off x="350838" y="317500"/>
            <a:ext cx="8229600" cy="1143000"/>
          </a:xfrm>
        </p:spPr>
        <p:txBody>
          <a:bodyPr/>
          <a:lstStyle/>
          <a:p>
            <a:pPr eaLnBrk="1" hangingPunct="1"/>
            <a:r>
              <a:rPr lang="en-GB" altLang="sr-Latn-RS" b="1" dirty="0" err="1"/>
              <a:t>Autres</a:t>
            </a:r>
            <a:r>
              <a:rPr lang="en-GB" altLang="sr-Latn-RS" b="1" dirty="0"/>
              <a:t> </a:t>
            </a:r>
            <a:r>
              <a:rPr lang="en-GB" altLang="sr-Latn-RS" b="1" dirty="0" err="1"/>
              <a:t>formalités</a:t>
            </a:r>
            <a:endParaRPr lang="en-GB" altLang="sr-Latn-RS" b="1" dirty="0"/>
          </a:p>
        </p:txBody>
      </p:sp>
      <p:sp>
        <p:nvSpPr>
          <p:cNvPr id="130051" name="Rectangle 3">
            <a:extLst>
              <a:ext uri="{FF2B5EF4-FFF2-40B4-BE49-F238E27FC236}">
                <a16:creationId xmlns:a16="http://schemas.microsoft.com/office/drawing/2014/main" id="{F3CF762E-71DC-4C0B-91FE-0BA3E3EAA8DB}"/>
              </a:ext>
            </a:extLst>
          </p:cNvPr>
          <p:cNvSpPr txBox="1">
            <a:spLocks/>
          </p:cNvSpPr>
          <p:nvPr/>
        </p:nvSpPr>
        <p:spPr bwMode="auto">
          <a:xfrm>
            <a:off x="457200" y="1484313"/>
            <a:ext cx="8229600" cy="537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r>
              <a:rPr lang="fr-FR" altLang="sr-Latn-RS" dirty="0"/>
              <a:t>Les formalités peuvent varier d'une juridiction à l'autre</a:t>
            </a:r>
            <a:endParaRPr lang="en-GB" altLang="sr-Latn-RS" dirty="0"/>
          </a:p>
          <a:p>
            <a:pPr algn="just" eaLnBrk="1" hangingPunct="1"/>
            <a:r>
              <a:rPr lang="en-GB" altLang="sr-Latn-RS" dirty="0" err="1"/>
              <a:t>Exemples</a:t>
            </a:r>
            <a:r>
              <a:rPr lang="en-GB" altLang="sr-Latn-RS" dirty="0"/>
              <a:t> de </a:t>
            </a:r>
            <a:r>
              <a:rPr lang="en-GB" altLang="sr-Latn-RS" dirty="0" err="1"/>
              <a:t>formalités</a:t>
            </a:r>
            <a:r>
              <a:rPr lang="en-GB" altLang="sr-Latn-RS" dirty="0"/>
              <a:t> dans les jurisdictions </a:t>
            </a:r>
            <a:r>
              <a:rPr lang="en-GB" altLang="sr-Latn-RS" dirty="0" err="1"/>
              <a:t>exigeant</a:t>
            </a:r>
            <a:r>
              <a:rPr lang="en-GB" altLang="sr-Latn-RS" dirty="0"/>
              <a:t> des ordonnances </a:t>
            </a:r>
            <a:r>
              <a:rPr lang="en-GB" altLang="sr-Latn-RS" dirty="0" err="1"/>
              <a:t>écrites</a:t>
            </a:r>
            <a:r>
              <a:rPr lang="en-GB" altLang="sr-Latn-RS" dirty="0"/>
              <a:t> : </a:t>
            </a:r>
          </a:p>
          <a:p>
            <a:pPr lvl="1" algn="just" eaLnBrk="1" hangingPunct="1"/>
            <a:r>
              <a:rPr lang="en-GB" altLang="sr-Latn-RS" dirty="0" err="1"/>
              <a:t>l'ordonnance</a:t>
            </a:r>
            <a:r>
              <a:rPr lang="en-GB" altLang="sr-Latn-RS" dirty="0"/>
              <a:t> </a:t>
            </a:r>
            <a:r>
              <a:rPr lang="en-GB" altLang="sr-Latn-RS" dirty="0" err="1"/>
              <a:t>est</a:t>
            </a:r>
            <a:r>
              <a:rPr lang="en-GB" altLang="sr-Latn-RS" dirty="0"/>
              <a:t> </a:t>
            </a:r>
            <a:r>
              <a:rPr lang="en-GB" altLang="sr-Latn-RS" b="1" dirty="0" err="1">
                <a:solidFill>
                  <a:srgbClr val="FF0000"/>
                </a:solidFill>
              </a:rPr>
              <a:t>signée</a:t>
            </a:r>
            <a:endParaRPr lang="en-GB" altLang="sr-Latn-RS" b="1" dirty="0">
              <a:solidFill>
                <a:srgbClr val="FF0000"/>
              </a:solidFill>
            </a:endParaRPr>
          </a:p>
          <a:p>
            <a:pPr lvl="1" algn="just" eaLnBrk="1" hangingPunct="1"/>
            <a:r>
              <a:rPr lang="en-GB" altLang="sr-Latn-RS" dirty="0" err="1"/>
              <a:t>elle</a:t>
            </a:r>
            <a:r>
              <a:rPr lang="en-GB" altLang="sr-Latn-RS" dirty="0"/>
              <a:t> </a:t>
            </a:r>
            <a:r>
              <a:rPr lang="fr-FR" altLang="sr-Latn-RS" dirty="0"/>
              <a:t>indique la </a:t>
            </a:r>
            <a:r>
              <a:rPr lang="fr-FR" altLang="sr-Latn-RS" b="1" dirty="0">
                <a:solidFill>
                  <a:srgbClr val="FF0000"/>
                </a:solidFill>
              </a:rPr>
              <a:t>date</a:t>
            </a:r>
            <a:r>
              <a:rPr lang="fr-FR" altLang="sr-Latn-RS" dirty="0"/>
              <a:t> et </a:t>
            </a:r>
            <a:r>
              <a:rPr lang="fr-FR" altLang="sr-Latn-RS" b="1" dirty="0">
                <a:solidFill>
                  <a:srgbClr val="FF0000"/>
                </a:solidFill>
              </a:rPr>
              <a:t>l'heure</a:t>
            </a:r>
          </a:p>
          <a:p>
            <a:pPr lvl="1" algn="just" eaLnBrk="1" hangingPunct="1"/>
            <a:r>
              <a:rPr lang="en-GB" altLang="sr-Latn-RS" dirty="0" err="1"/>
              <a:t>elle</a:t>
            </a:r>
            <a:r>
              <a:rPr lang="en-GB" altLang="sr-Latn-RS" dirty="0"/>
              <a:t> </a:t>
            </a:r>
            <a:r>
              <a:rPr lang="fr-FR" altLang="sr-Latn-RS" dirty="0"/>
              <a:t>précise si elle doit être </a:t>
            </a:r>
            <a:r>
              <a:rPr lang="fr-FR" altLang="sr-Latn-RS" b="1" dirty="0">
                <a:solidFill>
                  <a:srgbClr val="FF0000"/>
                </a:solidFill>
              </a:rPr>
              <a:t>rendue publique</a:t>
            </a:r>
            <a:endParaRPr lang="en-GB" altLang="sr-Latn-RS" b="1" dirty="0">
              <a:solidFill>
                <a:srgbClr val="FF0000"/>
              </a:solidFill>
            </a:endParaRPr>
          </a:p>
          <a:p>
            <a:pPr lvl="1" algn="just" eaLnBrk="1" hangingPunct="1"/>
            <a:r>
              <a:rPr lang="en-GB" altLang="sr-Latn-RS" dirty="0" err="1"/>
              <a:t>elle</a:t>
            </a:r>
            <a:r>
              <a:rPr lang="en-GB" altLang="sr-Latn-RS" dirty="0"/>
              <a:t> </a:t>
            </a:r>
            <a:r>
              <a:rPr lang="fr-FR" altLang="sr-Latn-RS" dirty="0"/>
              <a:t>précise le </a:t>
            </a:r>
            <a:r>
              <a:rPr lang="fr-FR" altLang="sr-Latn-RS" b="1" dirty="0">
                <a:solidFill>
                  <a:srgbClr val="FF0000"/>
                </a:solidFill>
              </a:rPr>
              <a:t>numéro de référence</a:t>
            </a:r>
            <a:endParaRPr lang="en-GB" altLang="sr-Latn-RS" b="1" dirty="0">
              <a:solidFill>
                <a:srgbClr val="FF0000"/>
              </a:solidFill>
            </a:endParaRPr>
          </a:p>
          <a:p>
            <a:pPr lvl="1" algn="just" eaLnBrk="1" hangingPunct="1"/>
            <a:r>
              <a:rPr lang="en-GB" altLang="sr-Latn-RS" dirty="0" err="1"/>
              <a:t>elle</a:t>
            </a:r>
            <a:r>
              <a:rPr lang="en-GB" altLang="sr-Latn-RS" dirty="0"/>
              <a:t> </a:t>
            </a:r>
            <a:r>
              <a:rPr lang="fr-FR" altLang="sr-Latn-RS" dirty="0"/>
              <a:t>indique s'il s'agit d'une </a:t>
            </a:r>
            <a:r>
              <a:rPr lang="fr-FR" altLang="sr-Latn-RS" b="1" dirty="0">
                <a:solidFill>
                  <a:srgbClr val="FF0000"/>
                </a:solidFill>
              </a:rPr>
              <a:t>première</a:t>
            </a:r>
            <a:r>
              <a:rPr lang="fr-FR" altLang="sr-Latn-RS" dirty="0"/>
              <a:t> </a:t>
            </a:r>
            <a:r>
              <a:rPr lang="fr-FR" altLang="sr-Latn-RS" b="1" dirty="0">
                <a:solidFill>
                  <a:srgbClr val="FF0000"/>
                </a:solidFill>
              </a:rPr>
              <a:t>ordonnance</a:t>
            </a:r>
            <a:r>
              <a:rPr lang="fr-FR" altLang="sr-Latn-RS" dirty="0"/>
              <a:t> ou d'un </a:t>
            </a:r>
            <a:r>
              <a:rPr lang="fr-FR" altLang="sr-Latn-RS" b="1" dirty="0">
                <a:solidFill>
                  <a:srgbClr val="FF0000"/>
                </a:solidFill>
              </a:rPr>
              <a:t>renouvellement</a:t>
            </a:r>
            <a:endParaRPr lang="en-GB" altLang="sr-Latn-RS" b="1" dirty="0">
              <a:solidFill>
                <a:srgbClr val="FF0000"/>
              </a:solidFill>
            </a:endParaRPr>
          </a:p>
        </p:txBody>
      </p:sp>
      <p:sp>
        <p:nvSpPr>
          <p:cNvPr id="130052" name="Slide Number Placeholder 1">
            <a:extLst>
              <a:ext uri="{FF2B5EF4-FFF2-40B4-BE49-F238E27FC236}">
                <a16:creationId xmlns:a16="http://schemas.microsoft.com/office/drawing/2014/main" id="{FBDA87E3-C13D-47B5-8113-90808D6EC91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a:solidFill>
                  <a:srgbClr val="898989"/>
                </a:solidFill>
              </a:rPr>
              <a:t>!</a:t>
            </a:r>
            <a:fld id="{A0F718EC-838E-4A68-B8A9-34AD2A16B64C}" type="slidenum">
              <a:rPr lang="en-US" altLang="en-US" sz="1200" smtClean="0">
                <a:solidFill>
                  <a:srgbClr val="898989"/>
                </a:solidFill>
              </a:rPr>
              <a:pPr>
                <a:spcBef>
                  <a:spcPct val="0"/>
                </a:spcBef>
                <a:buFontTx/>
                <a:buNone/>
              </a:pPr>
              <a:t>63</a:t>
            </a:fld>
            <a:endParaRPr lang="en-US" altLang="en-US" sz="1200">
              <a:solidFill>
                <a:srgbClr val="898989"/>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a:extLst>
              <a:ext uri="{FF2B5EF4-FFF2-40B4-BE49-F238E27FC236}">
                <a16:creationId xmlns:a16="http://schemas.microsoft.com/office/drawing/2014/main" id="{906B92FA-4D3F-4AFE-B72B-B1BEAF7D50C1}"/>
              </a:ext>
            </a:extLst>
          </p:cNvPr>
          <p:cNvSpPr>
            <a:spLocks noGrp="1"/>
          </p:cNvSpPr>
          <p:nvPr>
            <p:ph type="title"/>
          </p:nvPr>
        </p:nvSpPr>
        <p:spPr>
          <a:xfrm>
            <a:off x="350838" y="317500"/>
            <a:ext cx="8229600" cy="1143000"/>
          </a:xfrm>
        </p:spPr>
        <p:txBody>
          <a:bodyPr/>
          <a:lstStyle/>
          <a:p>
            <a:pPr eaLnBrk="1" hangingPunct="1"/>
            <a:r>
              <a:rPr lang="en-GB" altLang="sr-Latn-RS" b="1" dirty="0" err="1"/>
              <a:t>Accessibilité</a:t>
            </a:r>
            <a:endParaRPr lang="en-GB" altLang="sr-Latn-RS" b="1" dirty="0"/>
          </a:p>
        </p:txBody>
      </p:sp>
      <p:sp>
        <p:nvSpPr>
          <p:cNvPr id="132099" name="Rectangle 3">
            <a:extLst>
              <a:ext uri="{FF2B5EF4-FFF2-40B4-BE49-F238E27FC236}">
                <a16:creationId xmlns:a16="http://schemas.microsoft.com/office/drawing/2014/main" id="{FA280619-5A86-46CE-B2DF-836433EB893B}"/>
              </a:ext>
            </a:extLst>
          </p:cNvPr>
          <p:cNvSpPr txBox="1">
            <a:spLocks/>
          </p:cNvSpPr>
          <p:nvPr/>
        </p:nvSpPr>
        <p:spPr bwMode="auto">
          <a:xfrm>
            <a:off x="457200" y="1311275"/>
            <a:ext cx="8229600"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r>
              <a:rPr lang="en-GB" altLang="sr-Latn-RS" dirty="0" err="1"/>
              <a:t>L'autorisation</a:t>
            </a:r>
            <a:r>
              <a:rPr lang="en-GB" altLang="sr-Latn-RS" dirty="0"/>
              <a:t> </a:t>
            </a:r>
            <a:r>
              <a:rPr lang="fr-FR" altLang="sr-Latn-RS" dirty="0"/>
              <a:t>peut être publique ou privée </a:t>
            </a:r>
            <a:r>
              <a:rPr lang="fr-FR" altLang="sr-Latn-RS" b="1" dirty="0"/>
              <a:t>[je suis perplexe…]</a:t>
            </a:r>
          </a:p>
          <a:p>
            <a:pPr algn="just" eaLnBrk="1" hangingPunct="1"/>
            <a:endParaRPr lang="fr-FR" altLang="sr-Latn-RS" dirty="0"/>
          </a:p>
          <a:p>
            <a:pPr algn="just" eaLnBrk="1" hangingPunct="1"/>
            <a:r>
              <a:rPr lang="fr-FR" altLang="sr-Latn-RS" dirty="0"/>
              <a:t>Elle doit préciser si elle peut être diffusée ou si son accès est restreint</a:t>
            </a:r>
          </a:p>
          <a:p>
            <a:pPr algn="just" eaLnBrk="1" hangingPunct="1"/>
            <a:endParaRPr lang="fr-FR" altLang="sr-Latn-RS" dirty="0"/>
          </a:p>
          <a:p>
            <a:pPr algn="just" eaLnBrk="1" hangingPunct="1"/>
            <a:r>
              <a:rPr lang="fr-FR" altLang="sr-Latn-RS" dirty="0"/>
              <a:t>Le cas échéant, une copie de l'ordonnance doit être remise au Sujet</a:t>
            </a:r>
          </a:p>
          <a:p>
            <a:pPr algn="just" eaLnBrk="1" hangingPunct="1"/>
            <a:endParaRPr lang="en-GB" altLang="sr-Latn-RS" dirty="0"/>
          </a:p>
        </p:txBody>
      </p:sp>
      <p:pic>
        <p:nvPicPr>
          <p:cNvPr id="132100" name="Picture 7" descr="Judge's Gavel Design">
            <a:extLst>
              <a:ext uri="{FF2B5EF4-FFF2-40B4-BE49-F238E27FC236}">
                <a16:creationId xmlns:a16="http://schemas.microsoft.com/office/drawing/2014/main" id="{DBF71C3A-0EFC-49AE-9146-4F9C435F49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5619750"/>
            <a:ext cx="2590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1" name="Picture 13" descr="Image result for locked treasure chest clipart">
            <a:extLst>
              <a:ext uri="{FF2B5EF4-FFF2-40B4-BE49-F238E27FC236}">
                <a16:creationId xmlns:a16="http://schemas.microsoft.com/office/drawing/2014/main" id="{4482152E-D808-4AA4-8A10-9649E3783E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0500" y="5619750"/>
            <a:ext cx="12827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02" name="Slide Number Placeholder 1">
            <a:extLst>
              <a:ext uri="{FF2B5EF4-FFF2-40B4-BE49-F238E27FC236}">
                <a16:creationId xmlns:a16="http://schemas.microsoft.com/office/drawing/2014/main" id="{9DF08BC1-F27C-4847-8A0D-4B5DFF46536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8A2ACF76-F4A2-4C6A-A5D2-058FD3FBDECD}" type="slidenum">
              <a:rPr lang="en-US" altLang="en-US" sz="1200" smtClean="0">
                <a:solidFill>
                  <a:srgbClr val="898989"/>
                </a:solidFill>
              </a:rPr>
              <a:pPr>
                <a:spcBef>
                  <a:spcPct val="0"/>
                </a:spcBef>
                <a:buFontTx/>
                <a:buNone/>
              </a:pPr>
              <a:t>64</a:t>
            </a:fld>
            <a:endParaRPr lang="en-US" altLang="en-US" sz="1200">
              <a:solidFill>
                <a:srgbClr val="898989"/>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3">
            <a:extLst>
              <a:ext uri="{FF2B5EF4-FFF2-40B4-BE49-F238E27FC236}">
                <a16:creationId xmlns:a16="http://schemas.microsoft.com/office/drawing/2014/main" id="{3EA0F639-00DC-4D8E-86A5-0DDA6F98F9D9}"/>
              </a:ext>
            </a:extLst>
          </p:cNvPr>
          <p:cNvSpPr>
            <a:spLocks noGrp="1"/>
          </p:cNvSpPr>
          <p:nvPr>
            <p:ph type="body" idx="1"/>
          </p:nvPr>
        </p:nvSpPr>
        <p:spPr>
          <a:xfrm>
            <a:off x="385763" y="846138"/>
            <a:ext cx="8229600" cy="4525962"/>
          </a:xfrm>
        </p:spPr>
        <p:txBody>
          <a:bodyPr/>
          <a:lstStyle/>
          <a:p>
            <a:pPr algn="ctr" eaLnBrk="1" hangingPunct="1">
              <a:buFont typeface="Arial" panose="020B0604020202020204" pitchFamily="34" charset="0"/>
              <a:buNone/>
            </a:pPr>
            <a:endParaRPr lang="en-GB" altLang="sr-Latn-RS" sz="4800" b="1" dirty="0">
              <a:cs typeface="Times New Roman" panose="02020603050405020304" pitchFamily="18" charset="0"/>
            </a:endParaRPr>
          </a:p>
          <a:p>
            <a:pPr algn="ctr" eaLnBrk="1" hangingPunct="1">
              <a:buFont typeface="Arial" panose="020B0604020202020204" pitchFamily="34" charset="0"/>
              <a:buNone/>
            </a:pPr>
            <a:endParaRPr lang="en-GB" altLang="sr-Latn-RS" sz="4800" b="1" dirty="0">
              <a:cs typeface="Times New Roman" panose="02020603050405020304" pitchFamily="18" charset="0"/>
            </a:endParaRPr>
          </a:p>
          <a:p>
            <a:pPr algn="ctr" eaLnBrk="1" hangingPunct="1">
              <a:buNone/>
            </a:pPr>
            <a:r>
              <a:rPr lang="fr-FR" altLang="sr-Latn-RS" sz="4800" b="1" dirty="0">
                <a:cs typeface="Times New Roman" panose="02020603050405020304" pitchFamily="18" charset="0"/>
              </a:rPr>
              <a:t>Garanties prévues dans les autorisations</a:t>
            </a:r>
            <a:endParaRPr lang="en-GB" altLang="sr-Latn-RS" sz="4800" dirty="0"/>
          </a:p>
        </p:txBody>
      </p:sp>
      <p:sp>
        <p:nvSpPr>
          <p:cNvPr id="134147" name="Slide Number Placeholder 1">
            <a:extLst>
              <a:ext uri="{FF2B5EF4-FFF2-40B4-BE49-F238E27FC236}">
                <a16:creationId xmlns:a16="http://schemas.microsoft.com/office/drawing/2014/main" id="{D8492EAE-27BE-4EE8-889A-CB050AA99E8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CC81479B-FDD3-4DEA-90D1-A693B03C83B0}" type="slidenum">
              <a:rPr lang="en-US" altLang="fr-FR" sz="1200" smtClean="0">
                <a:solidFill>
                  <a:srgbClr val="898989"/>
                </a:solidFill>
              </a:rPr>
              <a:pPr>
                <a:spcBef>
                  <a:spcPct val="0"/>
                </a:spcBef>
                <a:buFontTx/>
                <a:buNone/>
              </a:pPr>
              <a:t>65</a:t>
            </a:fld>
            <a:endParaRPr lang="en-US" altLang="fr-FR" sz="1200">
              <a:solidFill>
                <a:srgbClr val="898989"/>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a:extLst>
              <a:ext uri="{FF2B5EF4-FFF2-40B4-BE49-F238E27FC236}">
                <a16:creationId xmlns:a16="http://schemas.microsoft.com/office/drawing/2014/main" id="{32B4B999-D8D4-4A0D-8A95-EE44F26AEFBC}"/>
              </a:ext>
            </a:extLst>
          </p:cNvPr>
          <p:cNvSpPr>
            <a:spLocks noGrp="1"/>
          </p:cNvSpPr>
          <p:nvPr>
            <p:ph type="title"/>
          </p:nvPr>
        </p:nvSpPr>
        <p:spPr>
          <a:xfrm>
            <a:off x="350838" y="317500"/>
            <a:ext cx="8229600" cy="1143000"/>
          </a:xfrm>
        </p:spPr>
        <p:txBody>
          <a:bodyPr/>
          <a:lstStyle/>
          <a:p>
            <a:pPr eaLnBrk="1" hangingPunct="1"/>
            <a:r>
              <a:rPr lang="en-GB" altLang="sr-Latn-RS" b="1" dirty="0" err="1"/>
              <a:t>Proportionalité</a:t>
            </a:r>
            <a:endParaRPr lang="en-GB" altLang="sr-Latn-RS" b="1" dirty="0"/>
          </a:p>
        </p:txBody>
      </p:sp>
      <p:sp>
        <p:nvSpPr>
          <p:cNvPr id="136195" name="Rectangle 3">
            <a:extLst>
              <a:ext uri="{FF2B5EF4-FFF2-40B4-BE49-F238E27FC236}">
                <a16:creationId xmlns:a16="http://schemas.microsoft.com/office/drawing/2014/main" id="{EBFE89F6-A91C-4DB8-972C-CCED2E588BA0}"/>
              </a:ext>
            </a:extLst>
          </p:cNvPr>
          <p:cNvSpPr txBox="1">
            <a:spLocks/>
          </p:cNvSpPr>
          <p:nvPr/>
        </p:nvSpPr>
        <p:spPr bwMode="auto">
          <a:xfrm>
            <a:off x="457200" y="1311275"/>
            <a:ext cx="8229600"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endParaRPr lang="en-GB" altLang="sr-Latn-RS"/>
          </a:p>
        </p:txBody>
      </p:sp>
      <p:sp>
        <p:nvSpPr>
          <p:cNvPr id="136196" name="Rectangle 3">
            <a:extLst>
              <a:ext uri="{FF2B5EF4-FFF2-40B4-BE49-F238E27FC236}">
                <a16:creationId xmlns:a16="http://schemas.microsoft.com/office/drawing/2014/main" id="{711111AD-AC56-4ADA-9532-B84D47B33DA0}"/>
              </a:ext>
            </a:extLst>
          </p:cNvPr>
          <p:cNvSpPr txBox="1">
            <a:spLocks/>
          </p:cNvSpPr>
          <p:nvPr/>
        </p:nvSpPr>
        <p:spPr bwMode="auto">
          <a:xfrm>
            <a:off x="457200" y="18383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r>
              <a:rPr lang="fr-FR" altLang="sr-Latn-RS" dirty="0"/>
              <a:t>Veiller à ce que l'autorisation soit </a:t>
            </a:r>
            <a:r>
              <a:rPr lang="fr-FR" altLang="sr-Latn-RS" b="1" dirty="0">
                <a:solidFill>
                  <a:srgbClr val="FF0000"/>
                </a:solidFill>
              </a:rPr>
              <a:t>motivée</a:t>
            </a:r>
            <a:r>
              <a:rPr lang="fr-FR" altLang="sr-Latn-RS" dirty="0"/>
              <a:t> s'agissant de la prise en compte :</a:t>
            </a:r>
          </a:p>
          <a:p>
            <a:pPr lvl="1" algn="just" eaLnBrk="1" hangingPunct="1"/>
            <a:r>
              <a:rPr lang="fr-FR" altLang="sr-Latn-RS" dirty="0"/>
              <a:t>des droits des </a:t>
            </a:r>
            <a:r>
              <a:rPr lang="fr-FR" altLang="sr-Latn-RS" b="1" dirty="0">
                <a:solidFill>
                  <a:srgbClr val="FF0000"/>
                </a:solidFill>
              </a:rPr>
              <a:t>autorités de répression et poursuites  </a:t>
            </a:r>
            <a:r>
              <a:rPr lang="fr-FR" altLang="sr-Latn-RS" dirty="0"/>
              <a:t>;</a:t>
            </a:r>
          </a:p>
          <a:p>
            <a:pPr lvl="1" algn="just" eaLnBrk="1" hangingPunct="1"/>
            <a:r>
              <a:rPr lang="fr-FR" altLang="sr-Latn-RS" dirty="0"/>
              <a:t>des droits des </a:t>
            </a:r>
            <a:r>
              <a:rPr lang="fr-FR" altLang="sr-Latn-RS" b="1" dirty="0">
                <a:solidFill>
                  <a:srgbClr val="FF0000"/>
                </a:solidFill>
              </a:rPr>
              <a:t>personnes faisant l'objet de l'enquête</a:t>
            </a:r>
            <a:r>
              <a:rPr lang="fr-FR" altLang="sr-Latn-RS" dirty="0"/>
              <a:t> ;</a:t>
            </a:r>
          </a:p>
          <a:p>
            <a:pPr lvl="1" algn="just" eaLnBrk="1" hangingPunct="1"/>
            <a:r>
              <a:rPr lang="fr-FR" altLang="sr-Latn-RS" dirty="0"/>
              <a:t>des droits des </a:t>
            </a:r>
            <a:r>
              <a:rPr lang="fr-FR" altLang="sr-Latn-RS" b="1" dirty="0">
                <a:solidFill>
                  <a:srgbClr val="FF0000"/>
                </a:solidFill>
              </a:rPr>
              <a:t>tiers</a:t>
            </a:r>
            <a:r>
              <a:rPr lang="fr-FR" altLang="sr-Latn-RS" dirty="0"/>
              <a:t> concernés par le pouvoir procédural exercé</a:t>
            </a:r>
            <a:endParaRPr lang="en-GB" altLang="sr-Latn-RS" sz="3200" dirty="0"/>
          </a:p>
        </p:txBody>
      </p:sp>
      <p:sp>
        <p:nvSpPr>
          <p:cNvPr id="136197" name="Slide Number Placeholder 1">
            <a:extLst>
              <a:ext uri="{FF2B5EF4-FFF2-40B4-BE49-F238E27FC236}">
                <a16:creationId xmlns:a16="http://schemas.microsoft.com/office/drawing/2014/main" id="{498C6901-BB86-4DB1-B8E4-0AE155824C4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2252B4A5-A01B-4CB8-B08C-BB3028991E57}" type="slidenum">
              <a:rPr lang="en-US" altLang="en-US" sz="1200" smtClean="0">
                <a:solidFill>
                  <a:srgbClr val="898989"/>
                </a:solidFill>
              </a:rPr>
              <a:pPr>
                <a:spcBef>
                  <a:spcPct val="0"/>
                </a:spcBef>
                <a:buFontTx/>
                <a:buNone/>
              </a:pPr>
              <a:t>66</a:t>
            </a:fld>
            <a:endParaRPr lang="en-US" altLang="en-US" sz="1200">
              <a:solidFill>
                <a:srgbClr val="898989"/>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a:extLst>
              <a:ext uri="{FF2B5EF4-FFF2-40B4-BE49-F238E27FC236}">
                <a16:creationId xmlns:a16="http://schemas.microsoft.com/office/drawing/2014/main" id="{32B4B999-D8D4-4A0D-8A95-EE44F26AEFBC}"/>
              </a:ext>
            </a:extLst>
          </p:cNvPr>
          <p:cNvSpPr>
            <a:spLocks noGrp="1"/>
          </p:cNvSpPr>
          <p:nvPr>
            <p:ph type="title"/>
          </p:nvPr>
        </p:nvSpPr>
        <p:spPr>
          <a:xfrm>
            <a:off x="350838" y="317500"/>
            <a:ext cx="8229600" cy="1143000"/>
          </a:xfrm>
        </p:spPr>
        <p:txBody>
          <a:bodyPr/>
          <a:lstStyle/>
          <a:p>
            <a:pPr eaLnBrk="1" hangingPunct="1"/>
            <a:r>
              <a:rPr lang="en-GB" altLang="sr-Latn-RS" b="1" dirty="0" err="1"/>
              <a:t>Proportionalité</a:t>
            </a:r>
            <a:endParaRPr lang="en-GB" altLang="sr-Latn-RS" b="1" dirty="0"/>
          </a:p>
        </p:txBody>
      </p:sp>
      <p:sp>
        <p:nvSpPr>
          <p:cNvPr id="136195" name="Rectangle 3">
            <a:extLst>
              <a:ext uri="{FF2B5EF4-FFF2-40B4-BE49-F238E27FC236}">
                <a16:creationId xmlns:a16="http://schemas.microsoft.com/office/drawing/2014/main" id="{EBFE89F6-A91C-4DB8-972C-CCED2E588BA0}"/>
              </a:ext>
            </a:extLst>
          </p:cNvPr>
          <p:cNvSpPr txBox="1">
            <a:spLocks/>
          </p:cNvSpPr>
          <p:nvPr/>
        </p:nvSpPr>
        <p:spPr bwMode="auto">
          <a:xfrm>
            <a:off x="457200" y="1311275"/>
            <a:ext cx="8229600"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endParaRPr lang="en-GB" altLang="sr-Latn-RS"/>
          </a:p>
        </p:txBody>
      </p:sp>
      <p:sp>
        <p:nvSpPr>
          <p:cNvPr id="136196" name="Rectangle 3">
            <a:extLst>
              <a:ext uri="{FF2B5EF4-FFF2-40B4-BE49-F238E27FC236}">
                <a16:creationId xmlns:a16="http://schemas.microsoft.com/office/drawing/2014/main" id="{711111AD-AC56-4ADA-9532-B84D47B33DA0}"/>
              </a:ext>
            </a:extLst>
          </p:cNvPr>
          <p:cNvSpPr txBox="1">
            <a:spLocks/>
          </p:cNvSpPr>
          <p:nvPr/>
        </p:nvSpPr>
        <p:spPr bwMode="auto">
          <a:xfrm>
            <a:off x="457200" y="1460501"/>
            <a:ext cx="8229600" cy="490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algn="ctr" eaLnBrk="1" hangingPunct="1">
              <a:buNone/>
            </a:pPr>
            <a:r>
              <a:rPr lang="en-US" altLang="sr-Latn-RS" b="1" dirty="0" err="1"/>
              <a:t>Utilité</a:t>
            </a:r>
            <a:r>
              <a:rPr lang="en-US" altLang="sr-Latn-RS" b="1" dirty="0"/>
              <a:t> pour </a:t>
            </a:r>
            <a:r>
              <a:rPr lang="en-US" altLang="sr-Latn-RS" b="1" dirty="0" err="1"/>
              <a:t>l'enquête</a:t>
            </a:r>
            <a:endParaRPr lang="en-US" altLang="sr-Latn-RS" b="1" dirty="0"/>
          </a:p>
          <a:p>
            <a:pPr marL="0" indent="0" algn="ctr" eaLnBrk="1" hangingPunct="1">
              <a:buNone/>
            </a:pPr>
            <a:r>
              <a:rPr lang="en-US" altLang="sr-Latn-RS" b="1" dirty="0">
                <a:solidFill>
                  <a:srgbClr val="FF0000"/>
                </a:solidFill>
              </a:rPr>
              <a:t>versus</a:t>
            </a:r>
          </a:p>
          <a:p>
            <a:pPr marL="0" indent="0" algn="ctr" eaLnBrk="1" hangingPunct="1">
              <a:buNone/>
            </a:pPr>
            <a:r>
              <a:rPr lang="en-US" altLang="sr-Latn-RS" b="1" dirty="0" err="1"/>
              <a:t>répercussions</a:t>
            </a:r>
            <a:r>
              <a:rPr lang="en-US" altLang="sr-Latn-RS" b="1" dirty="0"/>
              <a:t> : </a:t>
            </a:r>
            <a:endParaRPr lang="en-GB" altLang="sr-Latn-RS" sz="3200" b="1" dirty="0"/>
          </a:p>
          <a:p>
            <a:pPr algn="ctr" eaLnBrk="1" hangingPunct="1"/>
            <a:r>
              <a:rPr lang="fr-FR" altLang="sr-Latn-RS" sz="2800" dirty="0"/>
              <a:t>sur la vie privée du titulaire du compte bancaire</a:t>
            </a:r>
          </a:p>
          <a:p>
            <a:pPr algn="ctr" eaLnBrk="1" hangingPunct="1"/>
            <a:r>
              <a:rPr lang="fr-FR" altLang="sr-Latn-RS" sz="2800" dirty="0"/>
              <a:t>sur les activités de la succursale d'</a:t>
            </a:r>
            <a:r>
              <a:rPr lang="fr-FR" altLang="sr-Latn-RS" sz="2800" dirty="0" err="1"/>
              <a:t>Ostland</a:t>
            </a:r>
            <a:endParaRPr lang="fr-FR" altLang="sr-Latn-RS" sz="2800" dirty="0"/>
          </a:p>
          <a:p>
            <a:pPr algn="ctr" eaLnBrk="1" hangingPunct="1"/>
            <a:r>
              <a:rPr lang="fr-FR" altLang="sr-Latn-RS" sz="2800" dirty="0"/>
              <a:t>la perte des 200 000 € payés à la United Bank Printing par la </a:t>
            </a:r>
            <a:r>
              <a:rPr lang="fr-FR" altLang="sr-Latn-RS" sz="2800" dirty="0" err="1"/>
              <a:t>Federal</a:t>
            </a:r>
            <a:r>
              <a:rPr lang="fr-FR" altLang="sr-Latn-RS" sz="2800" dirty="0"/>
              <a:t> Bank of Atlantis</a:t>
            </a:r>
          </a:p>
          <a:p>
            <a:pPr algn="ctr" eaLnBrk="1" hangingPunct="1"/>
            <a:r>
              <a:rPr lang="fr-FR" altLang="sr-Latn-RS" sz="2800" dirty="0"/>
              <a:t>sur les autres clients de la succursale d'</a:t>
            </a:r>
            <a:r>
              <a:rPr lang="fr-FR" altLang="sr-Latn-RS" sz="2800" dirty="0" err="1"/>
              <a:t>Ostland</a:t>
            </a:r>
            <a:r>
              <a:rPr lang="fr-FR" altLang="sr-Latn-RS" sz="2800" dirty="0"/>
              <a:t> </a:t>
            </a:r>
            <a:endParaRPr lang="en-US" altLang="sr-Latn-RS" sz="2800" dirty="0"/>
          </a:p>
        </p:txBody>
      </p:sp>
      <p:sp>
        <p:nvSpPr>
          <p:cNvPr id="136197" name="Slide Number Placeholder 1">
            <a:extLst>
              <a:ext uri="{FF2B5EF4-FFF2-40B4-BE49-F238E27FC236}">
                <a16:creationId xmlns:a16="http://schemas.microsoft.com/office/drawing/2014/main" id="{498C6901-BB86-4DB1-B8E4-0AE155824C4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2252B4A5-A01B-4CB8-B08C-BB3028991E57}" type="slidenum">
              <a:rPr lang="en-US" altLang="en-US" sz="1200" smtClean="0">
                <a:solidFill>
                  <a:srgbClr val="898989"/>
                </a:solidFill>
              </a:rPr>
              <a:pPr>
                <a:spcBef>
                  <a:spcPct val="0"/>
                </a:spcBef>
                <a:buFontTx/>
                <a:buNone/>
              </a:pPr>
              <a:t>67</a:t>
            </a:fld>
            <a:endParaRPr lang="en-US" altLang="en-US" sz="1200">
              <a:solidFill>
                <a:srgbClr val="898989"/>
              </a:solidFill>
            </a:endParaRPr>
          </a:p>
        </p:txBody>
      </p:sp>
    </p:spTree>
    <p:extLst>
      <p:ext uri="{BB962C8B-B14F-4D97-AF65-F5344CB8AC3E}">
        <p14:creationId xmlns:p14="http://schemas.microsoft.com/office/powerpoint/2010/main" val="18431591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a:extLst>
              <a:ext uri="{FF2B5EF4-FFF2-40B4-BE49-F238E27FC236}">
                <a16:creationId xmlns:a16="http://schemas.microsoft.com/office/drawing/2014/main" id="{E6A50700-304A-4EDE-9BE5-317CB9ABC91D}"/>
              </a:ext>
            </a:extLst>
          </p:cNvPr>
          <p:cNvSpPr>
            <a:spLocks noGrp="1"/>
          </p:cNvSpPr>
          <p:nvPr>
            <p:ph type="title"/>
          </p:nvPr>
        </p:nvSpPr>
        <p:spPr>
          <a:xfrm>
            <a:off x="350838" y="317500"/>
            <a:ext cx="8229600" cy="1143000"/>
          </a:xfrm>
        </p:spPr>
        <p:txBody>
          <a:bodyPr/>
          <a:lstStyle/>
          <a:p>
            <a:pPr eaLnBrk="1" hangingPunct="1"/>
            <a:r>
              <a:rPr lang="fr-FR" altLang="sr-Latn-RS" b="1" dirty="0"/>
              <a:t>Protections pendant l'exercice des pouvoirs</a:t>
            </a:r>
            <a:endParaRPr lang="en-GB" altLang="sr-Latn-RS" b="1" dirty="0"/>
          </a:p>
        </p:txBody>
      </p:sp>
      <p:sp>
        <p:nvSpPr>
          <p:cNvPr id="138243" name="Rectangle 3">
            <a:extLst>
              <a:ext uri="{FF2B5EF4-FFF2-40B4-BE49-F238E27FC236}">
                <a16:creationId xmlns:a16="http://schemas.microsoft.com/office/drawing/2014/main" id="{1FB9B85D-A7E4-4070-BE32-BE20909AC67E}"/>
              </a:ext>
            </a:extLst>
          </p:cNvPr>
          <p:cNvSpPr txBox="1">
            <a:spLocks/>
          </p:cNvSpPr>
          <p:nvPr/>
        </p:nvSpPr>
        <p:spPr bwMode="auto">
          <a:xfrm>
            <a:off x="457200" y="1311275"/>
            <a:ext cx="8229600"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endParaRPr lang="en-GB" altLang="sr-Latn-RS"/>
          </a:p>
        </p:txBody>
      </p:sp>
      <p:sp>
        <p:nvSpPr>
          <p:cNvPr id="138244" name="Rectangle 3">
            <a:extLst>
              <a:ext uri="{FF2B5EF4-FFF2-40B4-BE49-F238E27FC236}">
                <a16:creationId xmlns:a16="http://schemas.microsoft.com/office/drawing/2014/main" id="{97F7950D-6C43-4393-85C1-E7632EEA2B1E}"/>
              </a:ext>
            </a:extLst>
          </p:cNvPr>
          <p:cNvSpPr txBox="1">
            <a:spLocks/>
          </p:cNvSpPr>
          <p:nvPr/>
        </p:nvSpPr>
        <p:spPr bwMode="auto">
          <a:xfrm>
            <a:off x="457200" y="18383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r>
              <a:rPr lang="en-GB" altLang="sr-Latn-RS" dirty="0"/>
              <a:t>Champ </a:t>
            </a:r>
            <a:r>
              <a:rPr lang="en-GB" altLang="sr-Latn-RS" dirty="0" err="1"/>
              <a:t>d'application</a:t>
            </a:r>
            <a:r>
              <a:rPr lang="en-GB" altLang="sr-Latn-RS" dirty="0"/>
              <a:t> </a:t>
            </a:r>
            <a:r>
              <a:rPr lang="en-GB" altLang="sr-Latn-RS" dirty="0" err="1"/>
              <a:t>limité</a:t>
            </a:r>
            <a:endParaRPr lang="en-GB" altLang="sr-Latn-RS" dirty="0"/>
          </a:p>
          <a:p>
            <a:pPr algn="just" eaLnBrk="1" hangingPunct="1"/>
            <a:r>
              <a:rPr lang="en-GB" altLang="sr-Latn-RS" dirty="0" err="1"/>
              <a:t>Durée</a:t>
            </a:r>
            <a:r>
              <a:rPr lang="en-GB" altLang="sr-Latn-RS" dirty="0"/>
              <a:t> </a:t>
            </a:r>
            <a:r>
              <a:rPr lang="en-GB" altLang="sr-Latn-RS" dirty="0" err="1"/>
              <a:t>limitée</a:t>
            </a:r>
            <a:endParaRPr lang="en-GB" altLang="sr-Latn-RS" dirty="0"/>
          </a:p>
          <a:p>
            <a:pPr algn="just" eaLnBrk="1" hangingPunct="1"/>
            <a:r>
              <a:rPr lang="fr-FR" altLang="sr-Latn-RS" dirty="0"/>
              <a:t>Émission d'un avis (post-mise en œuvre</a:t>
            </a:r>
            <a:r>
              <a:rPr lang="en-GB" altLang="sr-Latn-RS" dirty="0"/>
              <a:t>)</a:t>
            </a:r>
          </a:p>
          <a:p>
            <a:pPr algn="just" eaLnBrk="1" hangingPunct="1"/>
            <a:r>
              <a:rPr lang="en-GB" altLang="sr-Latn-RS" dirty="0" err="1"/>
              <a:t>Présence</a:t>
            </a:r>
            <a:r>
              <a:rPr lang="en-GB" altLang="sr-Latn-RS" dirty="0"/>
              <a:t> de </a:t>
            </a:r>
            <a:r>
              <a:rPr lang="en-GB" altLang="sr-Latn-RS" dirty="0" err="1"/>
              <a:t>personnes</a:t>
            </a:r>
            <a:r>
              <a:rPr lang="en-GB" altLang="sr-Latn-RS" dirty="0"/>
              <a:t> </a:t>
            </a:r>
            <a:r>
              <a:rPr lang="en-GB" altLang="sr-Latn-RS" dirty="0" err="1"/>
              <a:t>neutres</a:t>
            </a:r>
            <a:r>
              <a:rPr lang="en-GB" altLang="sr-Latn-RS" dirty="0"/>
              <a:t> :</a:t>
            </a:r>
          </a:p>
          <a:p>
            <a:pPr lvl="1" algn="just" eaLnBrk="1" hangingPunct="1"/>
            <a:r>
              <a:rPr lang="fr-FR" altLang="sr-Latn-RS" dirty="0"/>
              <a:t>experts désignés par le tribunal</a:t>
            </a:r>
          </a:p>
          <a:p>
            <a:pPr lvl="1" algn="just" eaLnBrk="1" hangingPunct="1"/>
            <a:r>
              <a:rPr lang="fr-FR" altLang="sr-Latn-RS" dirty="0"/>
              <a:t>magistrats</a:t>
            </a:r>
          </a:p>
          <a:p>
            <a:pPr algn="just" eaLnBrk="1" hangingPunct="1"/>
            <a:r>
              <a:rPr lang="fr-FR" altLang="sr-Latn-RS" dirty="0"/>
              <a:t>Au besoin, aviser les personnes concernées que des mesures ont été prises</a:t>
            </a:r>
          </a:p>
        </p:txBody>
      </p:sp>
      <p:sp>
        <p:nvSpPr>
          <p:cNvPr id="138245" name="Slide Number Placeholder 1">
            <a:extLst>
              <a:ext uri="{FF2B5EF4-FFF2-40B4-BE49-F238E27FC236}">
                <a16:creationId xmlns:a16="http://schemas.microsoft.com/office/drawing/2014/main" id="{CCD6187F-88E6-490E-A678-A36ACFE4BBB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AA086D67-2F97-41AF-9966-6E45186665F4}" type="slidenum">
              <a:rPr lang="en-US" altLang="en-US" sz="1200" smtClean="0">
                <a:solidFill>
                  <a:srgbClr val="898989"/>
                </a:solidFill>
              </a:rPr>
              <a:pPr>
                <a:spcBef>
                  <a:spcPct val="0"/>
                </a:spcBef>
                <a:buFontTx/>
                <a:buNone/>
              </a:pPr>
              <a:t>68</a:t>
            </a:fld>
            <a:endParaRPr lang="en-US" altLang="en-US" sz="1200">
              <a:solidFill>
                <a:srgbClr val="898989"/>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a:extLst>
              <a:ext uri="{FF2B5EF4-FFF2-40B4-BE49-F238E27FC236}">
                <a16:creationId xmlns:a16="http://schemas.microsoft.com/office/drawing/2014/main" id="{ADBF51D3-CA12-4BD0-8708-793DAA0F0581}"/>
              </a:ext>
            </a:extLst>
          </p:cNvPr>
          <p:cNvSpPr>
            <a:spLocks noGrp="1"/>
          </p:cNvSpPr>
          <p:nvPr>
            <p:ph type="title"/>
          </p:nvPr>
        </p:nvSpPr>
        <p:spPr>
          <a:xfrm>
            <a:off x="350838" y="317500"/>
            <a:ext cx="8229600" cy="1143000"/>
          </a:xfrm>
        </p:spPr>
        <p:txBody>
          <a:bodyPr/>
          <a:lstStyle/>
          <a:p>
            <a:pPr eaLnBrk="1" hangingPunct="1"/>
            <a:r>
              <a:rPr lang="fr-FR" altLang="sr-Latn-RS" b="1" dirty="0"/>
              <a:t>Protection de la vie privée</a:t>
            </a:r>
            <a:endParaRPr lang="en-GB" altLang="sr-Latn-RS" b="1" dirty="0"/>
          </a:p>
        </p:txBody>
      </p:sp>
      <p:sp>
        <p:nvSpPr>
          <p:cNvPr id="140291" name="Rectangle 3">
            <a:extLst>
              <a:ext uri="{FF2B5EF4-FFF2-40B4-BE49-F238E27FC236}">
                <a16:creationId xmlns:a16="http://schemas.microsoft.com/office/drawing/2014/main" id="{ABBBCE43-0875-44D8-B76F-9355950CB14A}"/>
              </a:ext>
            </a:extLst>
          </p:cNvPr>
          <p:cNvSpPr txBox="1">
            <a:spLocks/>
          </p:cNvSpPr>
          <p:nvPr/>
        </p:nvSpPr>
        <p:spPr bwMode="auto">
          <a:xfrm>
            <a:off x="457200" y="1311275"/>
            <a:ext cx="8229600"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endParaRPr lang="en-GB" altLang="sr-Latn-RS"/>
          </a:p>
        </p:txBody>
      </p:sp>
      <p:sp>
        <p:nvSpPr>
          <p:cNvPr id="140292" name="Rectangle 3">
            <a:extLst>
              <a:ext uri="{FF2B5EF4-FFF2-40B4-BE49-F238E27FC236}">
                <a16:creationId xmlns:a16="http://schemas.microsoft.com/office/drawing/2014/main" id="{467913AE-CD6D-47B1-9364-42323BCF7C55}"/>
              </a:ext>
            </a:extLst>
          </p:cNvPr>
          <p:cNvSpPr txBox="1">
            <a:spLocks/>
          </p:cNvSpPr>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r>
              <a:rPr lang="fr-FR" altLang="sr-Latn-RS" sz="3000" b="1" dirty="0">
                <a:solidFill>
                  <a:srgbClr val="FF0000"/>
                </a:solidFill>
              </a:rPr>
              <a:t>Restreindre</a:t>
            </a:r>
            <a:r>
              <a:rPr lang="fr-FR" altLang="sr-Latn-RS" sz="3000" dirty="0"/>
              <a:t> </a:t>
            </a:r>
            <a:r>
              <a:rPr lang="fr-FR" altLang="sr-Latn-RS" sz="3000" b="1" dirty="0">
                <a:solidFill>
                  <a:srgbClr val="FF0000"/>
                </a:solidFill>
              </a:rPr>
              <a:t>ou</a:t>
            </a:r>
            <a:r>
              <a:rPr lang="fr-FR" altLang="sr-Latn-RS" sz="3000" dirty="0"/>
              <a:t> </a:t>
            </a:r>
            <a:r>
              <a:rPr lang="fr-FR" altLang="sr-Latn-RS" sz="3000" b="1" dirty="0">
                <a:solidFill>
                  <a:srgbClr val="FF0000"/>
                </a:solidFill>
              </a:rPr>
              <a:t>limiter l'accès </a:t>
            </a:r>
            <a:r>
              <a:rPr lang="fr-FR" altLang="sr-Latn-RS" sz="3000" dirty="0"/>
              <a:t>aux données informatiques ou communications obtenues à un nombre limité de personnes</a:t>
            </a:r>
          </a:p>
          <a:p>
            <a:pPr algn="just" eaLnBrk="1" hangingPunct="1"/>
            <a:r>
              <a:rPr lang="fr-FR" altLang="sr-Latn-RS" sz="3000" dirty="0"/>
              <a:t>Demander la </a:t>
            </a:r>
            <a:r>
              <a:rPr lang="fr-FR" altLang="sr-Latn-RS" sz="3000" b="1" dirty="0">
                <a:solidFill>
                  <a:srgbClr val="FF0000"/>
                </a:solidFill>
              </a:rPr>
              <a:t>conservation limitée </a:t>
            </a:r>
            <a:r>
              <a:rPr lang="fr-FR" altLang="sr-Latn-RS" sz="3000" dirty="0"/>
              <a:t>des données informatiques ou des communications et seulement dans la mesure nécessaire</a:t>
            </a:r>
          </a:p>
          <a:p>
            <a:pPr algn="just" eaLnBrk="1" hangingPunct="1"/>
            <a:r>
              <a:rPr lang="fr-FR" altLang="sr-Latn-RS" sz="3000" b="1" dirty="0">
                <a:solidFill>
                  <a:srgbClr val="FF0000"/>
                </a:solidFill>
              </a:rPr>
              <a:t>Retour ou destruction des copies </a:t>
            </a:r>
            <a:r>
              <a:rPr lang="fr-FR" altLang="sr-Latn-RS" sz="3000" dirty="0"/>
              <a:t>des données une fois qu'elles ne sont </a:t>
            </a:r>
            <a:r>
              <a:rPr lang="fr-FR" altLang="sr-Latn-RS" sz="3000" b="1" dirty="0">
                <a:solidFill>
                  <a:srgbClr val="FF0000"/>
                </a:solidFill>
              </a:rPr>
              <a:t>plus nécessaires</a:t>
            </a:r>
            <a:endParaRPr lang="fr-FR" altLang="sr-Latn-RS" sz="3000" dirty="0"/>
          </a:p>
          <a:p>
            <a:pPr algn="just" eaLnBrk="1" hangingPunct="1"/>
            <a:r>
              <a:rPr lang="fr-FR" altLang="sr-Latn-RS" sz="3000" dirty="0"/>
              <a:t>Recours à des </a:t>
            </a:r>
            <a:r>
              <a:rPr lang="fr-FR" altLang="sr-Latn-RS" sz="3000" b="1" dirty="0">
                <a:solidFill>
                  <a:srgbClr val="FF0000"/>
                </a:solidFill>
              </a:rPr>
              <a:t>systèmes automatisés</a:t>
            </a:r>
            <a:r>
              <a:rPr lang="fr-FR" altLang="sr-Latn-RS" sz="3000" dirty="0"/>
              <a:t>, en particulier pour intercepter les données relatives au contenu</a:t>
            </a:r>
            <a:endParaRPr lang="en-GB" altLang="sr-Latn-RS" sz="3000" dirty="0"/>
          </a:p>
          <a:p>
            <a:pPr algn="just" eaLnBrk="1" hangingPunct="1"/>
            <a:endParaRPr lang="en-GB" altLang="sr-Latn-RS" dirty="0"/>
          </a:p>
        </p:txBody>
      </p:sp>
      <p:sp>
        <p:nvSpPr>
          <p:cNvPr id="140293" name="Slide Number Placeholder 1">
            <a:extLst>
              <a:ext uri="{FF2B5EF4-FFF2-40B4-BE49-F238E27FC236}">
                <a16:creationId xmlns:a16="http://schemas.microsoft.com/office/drawing/2014/main" id="{2F9CB67A-BCDB-4AC7-95FD-C3F0116319F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49E10297-0620-4AE0-BBC8-F6116DF1D5B5}" type="slidenum">
              <a:rPr lang="en-US" altLang="en-US" sz="1200" smtClean="0">
                <a:solidFill>
                  <a:srgbClr val="898989"/>
                </a:solidFill>
              </a:rPr>
              <a:pPr>
                <a:spcBef>
                  <a:spcPct val="0"/>
                </a:spcBef>
                <a:buFontTx/>
                <a:buNone/>
              </a:pPr>
              <a:t>69</a:t>
            </a:fld>
            <a:endParaRPr lang="en-US" altLang="en-US" sz="1200">
              <a:solidFill>
                <a:srgbClr val="898989"/>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9F427328-2F53-42D2-BAEE-A19FFDB6DF7F}"/>
              </a:ext>
            </a:extLst>
          </p:cNvPr>
          <p:cNvSpPr>
            <a:spLocks noGrp="1"/>
          </p:cNvSpPr>
          <p:nvPr>
            <p:ph type="title"/>
          </p:nvPr>
        </p:nvSpPr>
        <p:spPr>
          <a:xfrm>
            <a:off x="350838" y="176213"/>
            <a:ext cx="8229600" cy="1143000"/>
          </a:xfrm>
        </p:spPr>
        <p:txBody>
          <a:bodyPr/>
          <a:lstStyle/>
          <a:p>
            <a:pPr eaLnBrk="1" hangingPunct="1"/>
            <a:r>
              <a:rPr lang="en-GB" altLang="sr-Latn-RS" b="1" dirty="0"/>
              <a:t>Conditions &amp; </a:t>
            </a:r>
            <a:r>
              <a:rPr lang="en-GB" altLang="sr-Latn-RS" b="1" dirty="0" err="1"/>
              <a:t>sauvegardes</a:t>
            </a:r>
            <a:endParaRPr lang="en-GB" altLang="sr-Latn-RS" b="1" dirty="0"/>
          </a:p>
        </p:txBody>
      </p:sp>
      <p:sp>
        <p:nvSpPr>
          <p:cNvPr id="15363" name="Rectangle 3">
            <a:extLst>
              <a:ext uri="{FF2B5EF4-FFF2-40B4-BE49-F238E27FC236}">
                <a16:creationId xmlns:a16="http://schemas.microsoft.com/office/drawing/2014/main" id="{2A55F784-977F-44F6-8474-2780DC456896}"/>
              </a:ext>
            </a:extLst>
          </p:cNvPr>
          <p:cNvSpPr txBox="1">
            <a:spLocks/>
          </p:cNvSpPr>
          <p:nvPr/>
        </p:nvSpPr>
        <p:spPr bwMode="auto">
          <a:xfrm>
            <a:off x="457200" y="131921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r>
              <a:rPr lang="fr-FR" altLang="sr-Latn-RS" sz="2800" dirty="0"/>
              <a:t>Les conditions et les garanties prévues à l'article 15 s'appliquent à l’examen des demandes</a:t>
            </a:r>
            <a:endParaRPr lang="en-GB" altLang="sr-Latn-RS" sz="2800" dirty="0"/>
          </a:p>
          <a:p>
            <a:pPr algn="just" eaLnBrk="1" hangingPunct="1"/>
            <a:endParaRPr lang="en-GB" altLang="sr-Latn-RS" sz="2800" dirty="0"/>
          </a:p>
          <a:p>
            <a:pPr algn="just" eaLnBrk="1" hangingPunct="1"/>
            <a:r>
              <a:rPr lang="fr-FR" altLang="sr-Latn-RS" sz="2800" dirty="0"/>
              <a:t>L'intérêt des</a:t>
            </a:r>
            <a:r>
              <a:rPr lang="fr-FR" altLang="sr-Latn-RS" sz="2800" b="1" dirty="0">
                <a:solidFill>
                  <a:srgbClr val="FF0000"/>
                </a:solidFill>
              </a:rPr>
              <a:t> services répressifs </a:t>
            </a:r>
            <a:r>
              <a:rPr lang="fr-FR" altLang="sr-Latn-RS" sz="2800" dirty="0"/>
              <a:t>doit être </a:t>
            </a:r>
            <a:r>
              <a:rPr lang="fr-FR" altLang="sr-Latn-RS" sz="2800" b="1" dirty="0">
                <a:solidFill>
                  <a:srgbClr val="FF0000"/>
                </a:solidFill>
              </a:rPr>
              <a:t>concilié</a:t>
            </a:r>
            <a:r>
              <a:rPr lang="fr-FR" altLang="sr-Latn-RS" sz="2800" dirty="0"/>
              <a:t> avec le respect des </a:t>
            </a:r>
            <a:r>
              <a:rPr lang="fr-FR" altLang="sr-Latn-RS" sz="2800" b="1" dirty="0">
                <a:solidFill>
                  <a:srgbClr val="FF0000"/>
                </a:solidFill>
              </a:rPr>
              <a:t>droits fondamentaux</a:t>
            </a:r>
            <a:endParaRPr lang="en-GB" altLang="sr-Latn-RS" sz="2800" dirty="0"/>
          </a:p>
          <a:p>
            <a:pPr algn="just" eaLnBrk="1" hangingPunct="1"/>
            <a:endParaRPr lang="en-GB" altLang="sr-Latn-RS" sz="2800" dirty="0"/>
          </a:p>
          <a:p>
            <a:pPr algn="just" eaLnBrk="1" hangingPunct="1"/>
            <a:r>
              <a:rPr lang="fr-FR" altLang="sr-Latn-RS" sz="2800" dirty="0"/>
              <a:t>Ces sauvegardes peuvent intégrer </a:t>
            </a:r>
            <a:r>
              <a:rPr lang="en-GB" altLang="sr-Latn-RS" sz="2800" dirty="0"/>
              <a:t>:</a:t>
            </a:r>
          </a:p>
          <a:p>
            <a:pPr lvl="1" algn="just" eaLnBrk="1" hangingPunct="1"/>
            <a:r>
              <a:rPr lang="fr-FR" altLang="sr-Latn-RS" dirty="0"/>
              <a:t>le principe de </a:t>
            </a:r>
            <a:r>
              <a:rPr lang="fr-FR" altLang="sr-Latn-RS" b="1" dirty="0">
                <a:solidFill>
                  <a:srgbClr val="FF0000"/>
                </a:solidFill>
              </a:rPr>
              <a:t>proportionnalité</a:t>
            </a:r>
          </a:p>
          <a:p>
            <a:pPr lvl="1" algn="just" eaLnBrk="1" hangingPunct="1"/>
            <a:r>
              <a:rPr lang="fr-FR" altLang="sr-Latn-RS" dirty="0"/>
              <a:t>les droits des </a:t>
            </a:r>
            <a:r>
              <a:rPr lang="fr-FR" altLang="sr-Latn-RS" b="1" dirty="0">
                <a:solidFill>
                  <a:srgbClr val="FF0000"/>
                </a:solidFill>
              </a:rPr>
              <a:t>tiers</a:t>
            </a:r>
          </a:p>
          <a:p>
            <a:pPr lvl="1" algn="just" eaLnBrk="1" hangingPunct="1"/>
            <a:r>
              <a:rPr lang="fr-FR" altLang="sr-Latn-RS" dirty="0"/>
              <a:t>l'exigence de </a:t>
            </a:r>
            <a:r>
              <a:rPr lang="fr-FR" altLang="sr-Latn-RS" b="1" dirty="0">
                <a:solidFill>
                  <a:srgbClr val="FF0000"/>
                </a:solidFill>
              </a:rPr>
              <a:t>motifs</a:t>
            </a:r>
          </a:p>
          <a:p>
            <a:pPr lvl="1" algn="just" eaLnBrk="1" hangingPunct="1"/>
            <a:r>
              <a:rPr lang="fr-FR" altLang="sr-Latn-RS" dirty="0"/>
              <a:t>la limitation du </a:t>
            </a:r>
            <a:r>
              <a:rPr lang="fr-FR" altLang="sr-Latn-RS" b="1" dirty="0">
                <a:solidFill>
                  <a:srgbClr val="FF0000"/>
                </a:solidFill>
              </a:rPr>
              <a:t>champ d'application</a:t>
            </a:r>
          </a:p>
        </p:txBody>
      </p:sp>
      <p:sp>
        <p:nvSpPr>
          <p:cNvPr id="15364" name="Slide Number Placeholder 1">
            <a:extLst>
              <a:ext uri="{FF2B5EF4-FFF2-40B4-BE49-F238E27FC236}">
                <a16:creationId xmlns:a16="http://schemas.microsoft.com/office/drawing/2014/main" id="{118ED4DD-2D9C-4B2F-84F2-5A2DBF61EDA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A45CD7C9-7708-4A29-8CE8-CD7ED87966FC}" type="slidenum">
              <a:rPr lang="en-US" altLang="en-US" sz="1200" smtClean="0">
                <a:solidFill>
                  <a:srgbClr val="898989"/>
                </a:solidFill>
              </a:rPr>
              <a:pPr>
                <a:spcBef>
                  <a:spcPct val="0"/>
                </a:spcBef>
                <a:buFontTx/>
                <a:buNone/>
              </a:pPr>
              <a:t>7</a:t>
            </a:fld>
            <a:endParaRPr lang="en-US" altLang="en-US" sz="1200">
              <a:solidFill>
                <a:srgbClr val="898989"/>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a:extLst>
              <a:ext uri="{FF2B5EF4-FFF2-40B4-BE49-F238E27FC236}">
                <a16:creationId xmlns:a16="http://schemas.microsoft.com/office/drawing/2014/main" id="{7F165EB1-17F7-4178-A54C-FA3C95EC274B}"/>
              </a:ext>
            </a:extLst>
          </p:cNvPr>
          <p:cNvSpPr>
            <a:spLocks noGrp="1"/>
          </p:cNvSpPr>
          <p:nvPr>
            <p:ph type="title"/>
          </p:nvPr>
        </p:nvSpPr>
        <p:spPr>
          <a:xfrm>
            <a:off x="350838" y="317500"/>
            <a:ext cx="8229600" cy="1143000"/>
          </a:xfrm>
        </p:spPr>
        <p:txBody>
          <a:bodyPr/>
          <a:lstStyle/>
          <a:p>
            <a:pPr eaLnBrk="1" hangingPunct="1"/>
            <a:r>
              <a:rPr lang="fr-FR" altLang="en-US" b="1" dirty="0"/>
              <a:t>Cas pratique </a:t>
            </a:r>
            <a:r>
              <a:rPr lang="en-GB" altLang="sr-Latn-RS" b="1" dirty="0"/>
              <a:t>: </a:t>
            </a:r>
            <a:r>
              <a:rPr lang="fr-FR" altLang="sr-Latn-RS" b="1" dirty="0"/>
              <a:t>protection de la vie privée</a:t>
            </a:r>
            <a:endParaRPr lang="en-GB" altLang="sr-Latn-RS" b="1" dirty="0"/>
          </a:p>
        </p:txBody>
      </p:sp>
      <p:sp>
        <p:nvSpPr>
          <p:cNvPr id="142339" name="Rectangle 3">
            <a:extLst>
              <a:ext uri="{FF2B5EF4-FFF2-40B4-BE49-F238E27FC236}">
                <a16:creationId xmlns:a16="http://schemas.microsoft.com/office/drawing/2014/main" id="{82DC86B0-B983-470D-A77A-40941CD08DF8}"/>
              </a:ext>
            </a:extLst>
          </p:cNvPr>
          <p:cNvSpPr txBox="1">
            <a:spLocks/>
          </p:cNvSpPr>
          <p:nvPr/>
        </p:nvSpPr>
        <p:spPr bwMode="auto">
          <a:xfrm>
            <a:off x="457200" y="1311275"/>
            <a:ext cx="8229600"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endParaRPr lang="en-GB" altLang="sr-Latn-RS"/>
          </a:p>
        </p:txBody>
      </p:sp>
      <p:sp>
        <p:nvSpPr>
          <p:cNvPr id="142340" name="Rectangle 3">
            <a:extLst>
              <a:ext uri="{FF2B5EF4-FFF2-40B4-BE49-F238E27FC236}">
                <a16:creationId xmlns:a16="http://schemas.microsoft.com/office/drawing/2014/main" id="{DE86D755-E720-41BB-9F2F-30A656A9F4B1}"/>
              </a:ext>
            </a:extLst>
          </p:cNvPr>
          <p:cNvSpPr txBox="1">
            <a:spLocks/>
          </p:cNvSpPr>
          <p:nvPr/>
        </p:nvSpPr>
        <p:spPr bwMode="auto">
          <a:xfrm>
            <a:off x="457200" y="1540419"/>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r>
              <a:rPr lang="en-US" altLang="sr-Latn-RS" dirty="0" err="1"/>
              <a:t>Accès</a:t>
            </a:r>
            <a:r>
              <a:rPr lang="en-US" altLang="sr-Latn-RS" dirty="0"/>
              <a:t> aux </a:t>
            </a:r>
            <a:r>
              <a:rPr lang="en-US" altLang="sr-Latn-RS" dirty="0" err="1"/>
              <a:t>données</a:t>
            </a:r>
            <a:r>
              <a:rPr lang="en-US" altLang="sr-Latn-RS" dirty="0"/>
              <a:t> </a:t>
            </a:r>
            <a:r>
              <a:rPr lang="en-US" altLang="sr-Latn-RS" dirty="0" err="1"/>
              <a:t>informatiques</a:t>
            </a:r>
            <a:r>
              <a:rPr lang="en-US" altLang="sr-Latn-RS" dirty="0"/>
              <a:t> </a:t>
            </a:r>
            <a:r>
              <a:rPr lang="en-US" altLang="sr-Latn-RS" dirty="0" err="1"/>
              <a:t>obtenues</a:t>
            </a:r>
            <a:r>
              <a:rPr lang="en-US" altLang="sr-Latn-RS" dirty="0"/>
              <a:t> : </a:t>
            </a:r>
          </a:p>
          <a:p>
            <a:pPr lvl="1" algn="just" eaLnBrk="1" hangingPunct="1"/>
            <a:r>
              <a:rPr lang="fr-FR" altLang="sr-Latn-RS" sz="3200" dirty="0"/>
              <a:t>Autorité centrale d'Atlantis (à la condition que la confidentialité soit préservée, sauf devant un tribunal)</a:t>
            </a:r>
          </a:p>
          <a:p>
            <a:pPr lvl="1" algn="just" eaLnBrk="1" hangingPunct="1"/>
            <a:r>
              <a:rPr lang="fr-FR" altLang="sr-Latn-RS" sz="3200" dirty="0"/>
              <a:t>Police fédérale d'Atlantis (ne doit pas divulguer, sauf devant un tribunal)</a:t>
            </a:r>
          </a:p>
          <a:p>
            <a:pPr lvl="1" algn="just" eaLnBrk="1" hangingPunct="1"/>
            <a:r>
              <a:rPr lang="en-US" altLang="sr-Latn-RS" sz="3200" dirty="0"/>
              <a:t>Atlantis Federal Police (may not disclose except in court)</a:t>
            </a:r>
            <a:endParaRPr lang="en-US" altLang="sr-Latn-RS" dirty="0"/>
          </a:p>
          <a:p>
            <a:pPr algn="just" eaLnBrk="1" hangingPunct="1"/>
            <a:r>
              <a:rPr lang="fr-FR" altLang="sr-Latn-RS" dirty="0"/>
              <a:t>Destruction de l'image une fois qu'elle n'est plus nécessaire</a:t>
            </a:r>
            <a:endParaRPr lang="en-US" altLang="sr-Latn-RS" dirty="0"/>
          </a:p>
          <a:p>
            <a:pPr lvl="1" algn="just" eaLnBrk="1" hangingPunct="1"/>
            <a:endParaRPr lang="en-US" altLang="sr-Latn-RS" sz="3200" dirty="0"/>
          </a:p>
        </p:txBody>
      </p:sp>
      <p:sp>
        <p:nvSpPr>
          <p:cNvPr id="142341" name="Slide Number Placeholder 1">
            <a:extLst>
              <a:ext uri="{FF2B5EF4-FFF2-40B4-BE49-F238E27FC236}">
                <a16:creationId xmlns:a16="http://schemas.microsoft.com/office/drawing/2014/main" id="{E57066EB-6AE4-44C0-BC1E-C7BF15AA1CE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656FCED5-757F-471C-8BAC-22BA8BE245BF}" type="slidenum">
              <a:rPr lang="en-US" altLang="en-US" sz="1200" smtClean="0">
                <a:solidFill>
                  <a:srgbClr val="898989"/>
                </a:solidFill>
              </a:rPr>
              <a:pPr>
                <a:spcBef>
                  <a:spcPct val="0"/>
                </a:spcBef>
                <a:buFontTx/>
                <a:buNone/>
              </a:pPr>
              <a:t>70</a:t>
            </a:fld>
            <a:endParaRPr lang="en-US" altLang="en-US" sz="1200">
              <a:solidFill>
                <a:srgbClr val="898989"/>
              </a:solidFill>
            </a:endParaRPr>
          </a:p>
        </p:txBody>
      </p:sp>
    </p:spTree>
    <p:extLst>
      <p:ext uri="{BB962C8B-B14F-4D97-AF65-F5344CB8AC3E}">
        <p14:creationId xmlns:p14="http://schemas.microsoft.com/office/powerpoint/2010/main" val="12981456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a:extLst>
              <a:ext uri="{FF2B5EF4-FFF2-40B4-BE49-F238E27FC236}">
                <a16:creationId xmlns:a16="http://schemas.microsoft.com/office/drawing/2014/main" id="{7F165EB1-17F7-4178-A54C-FA3C95EC274B}"/>
              </a:ext>
            </a:extLst>
          </p:cNvPr>
          <p:cNvSpPr>
            <a:spLocks noGrp="1"/>
          </p:cNvSpPr>
          <p:nvPr>
            <p:ph type="title"/>
          </p:nvPr>
        </p:nvSpPr>
        <p:spPr>
          <a:xfrm>
            <a:off x="350838" y="317500"/>
            <a:ext cx="8229600" cy="1143000"/>
          </a:xfrm>
        </p:spPr>
        <p:txBody>
          <a:bodyPr/>
          <a:lstStyle/>
          <a:p>
            <a:pPr eaLnBrk="1" hangingPunct="1"/>
            <a:r>
              <a:rPr lang="en-GB" altLang="sr-Latn-RS" b="1" dirty="0"/>
              <a:t>Rapports </a:t>
            </a:r>
          </a:p>
        </p:txBody>
      </p:sp>
      <p:sp>
        <p:nvSpPr>
          <p:cNvPr id="142339" name="Rectangle 3">
            <a:extLst>
              <a:ext uri="{FF2B5EF4-FFF2-40B4-BE49-F238E27FC236}">
                <a16:creationId xmlns:a16="http://schemas.microsoft.com/office/drawing/2014/main" id="{82DC86B0-B983-470D-A77A-40941CD08DF8}"/>
              </a:ext>
            </a:extLst>
          </p:cNvPr>
          <p:cNvSpPr txBox="1">
            <a:spLocks/>
          </p:cNvSpPr>
          <p:nvPr/>
        </p:nvSpPr>
        <p:spPr bwMode="auto">
          <a:xfrm>
            <a:off x="457200" y="1311275"/>
            <a:ext cx="8229600"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endParaRPr lang="en-GB" altLang="sr-Latn-RS"/>
          </a:p>
        </p:txBody>
      </p:sp>
      <p:sp>
        <p:nvSpPr>
          <p:cNvPr id="142340" name="Rectangle 3">
            <a:extLst>
              <a:ext uri="{FF2B5EF4-FFF2-40B4-BE49-F238E27FC236}">
                <a16:creationId xmlns:a16="http://schemas.microsoft.com/office/drawing/2014/main" id="{DE86D755-E720-41BB-9F2F-30A656A9F4B1}"/>
              </a:ext>
            </a:extLst>
          </p:cNvPr>
          <p:cNvSpPr txBox="1">
            <a:spLocks/>
          </p:cNvSpPr>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defRPr/>
            </a:pPr>
            <a:r>
              <a:rPr lang="en-GB" altLang="sr-Latn-RS" dirty="0" err="1"/>
              <a:t>L'autorisation</a:t>
            </a:r>
            <a:r>
              <a:rPr lang="en-GB" altLang="sr-Latn-RS" dirty="0"/>
              <a:t> </a:t>
            </a:r>
            <a:r>
              <a:rPr lang="fr-FR" altLang="sr-Latn-RS" dirty="0"/>
              <a:t>peut demander au demandeur de </a:t>
            </a:r>
            <a:r>
              <a:rPr lang="fr-FR" altLang="sr-Latn-RS" b="1" dirty="0">
                <a:solidFill>
                  <a:srgbClr val="FF0000"/>
                </a:solidFill>
              </a:rPr>
              <a:t>faire rapport au magistrat</a:t>
            </a:r>
            <a:endParaRPr lang="en-GB" altLang="sr-Latn-RS" b="1" dirty="0">
              <a:solidFill>
                <a:srgbClr val="FF0000"/>
              </a:solidFill>
            </a:endParaRPr>
          </a:p>
          <a:p>
            <a:pPr algn="just" eaLnBrk="1" hangingPunct="1">
              <a:defRPr/>
            </a:pPr>
            <a:r>
              <a:rPr lang="fr-FR" altLang="sr-Latn-RS" b="1" dirty="0">
                <a:solidFill>
                  <a:srgbClr val="FF0000"/>
                </a:solidFill>
              </a:rPr>
              <a:t>Périodicité des rapports :</a:t>
            </a:r>
            <a:endParaRPr lang="en-GB" altLang="sr-Latn-RS" b="1" dirty="0">
              <a:solidFill>
                <a:srgbClr val="FF0000"/>
              </a:solidFill>
            </a:endParaRPr>
          </a:p>
          <a:p>
            <a:pPr lvl="1" algn="just" eaLnBrk="1" hangingPunct="1">
              <a:defRPr/>
            </a:pPr>
            <a:r>
              <a:rPr lang="fr-FR" altLang="sr-Latn-RS" dirty="0"/>
              <a:t>aux intervalles indiqués dans l'ordonnance</a:t>
            </a:r>
          </a:p>
          <a:p>
            <a:pPr lvl="1" algn="just" eaLnBrk="1" hangingPunct="1">
              <a:defRPr/>
            </a:pPr>
            <a:r>
              <a:rPr lang="fr-FR" altLang="sr-Latn-RS" dirty="0"/>
              <a:t>au terme de l'exercice du pouvoir procédural</a:t>
            </a:r>
          </a:p>
          <a:p>
            <a:pPr algn="just" eaLnBrk="1" hangingPunct="1"/>
            <a:r>
              <a:rPr lang="en-GB" altLang="sr-Latn-RS" b="1" dirty="0" err="1">
                <a:solidFill>
                  <a:srgbClr val="FF0000"/>
                </a:solidFill>
              </a:rPr>
              <a:t>Contenu</a:t>
            </a:r>
            <a:r>
              <a:rPr lang="en-GB" altLang="sr-Latn-RS" b="1" dirty="0">
                <a:solidFill>
                  <a:srgbClr val="FF0000"/>
                </a:solidFill>
              </a:rPr>
              <a:t> des rapports :</a:t>
            </a:r>
          </a:p>
          <a:p>
            <a:pPr lvl="1" algn="just" eaLnBrk="1" hangingPunct="1">
              <a:defRPr/>
            </a:pPr>
            <a:r>
              <a:rPr lang="fr-FR" altLang="sr-Latn-RS" dirty="0"/>
              <a:t>progrès accomplis pour réaliser les objectifs visés ;</a:t>
            </a:r>
          </a:p>
          <a:p>
            <a:pPr lvl="1" algn="just" eaLnBrk="1" hangingPunct="1">
              <a:defRPr/>
            </a:pPr>
            <a:r>
              <a:rPr lang="fr-FR" altLang="sr-Latn-RS" dirty="0"/>
              <a:t>tout autre point pertinent</a:t>
            </a:r>
          </a:p>
          <a:p>
            <a:pPr lvl="1" algn="just" eaLnBrk="1" hangingPunct="1"/>
            <a:endParaRPr lang="en-GB" altLang="sr-Latn-RS" dirty="0"/>
          </a:p>
        </p:txBody>
      </p:sp>
      <p:sp>
        <p:nvSpPr>
          <p:cNvPr id="142341" name="Slide Number Placeholder 1">
            <a:extLst>
              <a:ext uri="{FF2B5EF4-FFF2-40B4-BE49-F238E27FC236}">
                <a16:creationId xmlns:a16="http://schemas.microsoft.com/office/drawing/2014/main" id="{E57066EB-6AE4-44C0-BC1E-C7BF15AA1CE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656FCED5-757F-471C-8BAC-22BA8BE245BF}" type="slidenum">
              <a:rPr lang="en-US" altLang="en-US" sz="1200" smtClean="0">
                <a:solidFill>
                  <a:srgbClr val="898989"/>
                </a:solidFill>
              </a:rPr>
              <a:pPr>
                <a:spcBef>
                  <a:spcPct val="0"/>
                </a:spcBef>
                <a:buFontTx/>
                <a:buNone/>
              </a:pPr>
              <a:t>71</a:t>
            </a:fld>
            <a:endParaRPr lang="en-US" altLang="en-US" sz="1200">
              <a:solidFill>
                <a:srgbClr val="898989"/>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a:extLst>
              <a:ext uri="{FF2B5EF4-FFF2-40B4-BE49-F238E27FC236}">
                <a16:creationId xmlns:a16="http://schemas.microsoft.com/office/drawing/2014/main" id="{7F165EB1-17F7-4178-A54C-FA3C95EC274B}"/>
              </a:ext>
            </a:extLst>
          </p:cNvPr>
          <p:cNvSpPr>
            <a:spLocks noGrp="1"/>
          </p:cNvSpPr>
          <p:nvPr>
            <p:ph type="title"/>
          </p:nvPr>
        </p:nvSpPr>
        <p:spPr>
          <a:xfrm>
            <a:off x="350838" y="317500"/>
            <a:ext cx="8229600" cy="1143000"/>
          </a:xfrm>
        </p:spPr>
        <p:txBody>
          <a:bodyPr/>
          <a:lstStyle/>
          <a:p>
            <a:pPr eaLnBrk="1" hangingPunct="1"/>
            <a:r>
              <a:rPr lang="fr-FR" altLang="en-US" b="1" dirty="0"/>
              <a:t>Cas pratique : </a:t>
            </a:r>
            <a:r>
              <a:rPr lang="fr-FR" altLang="sr-Latn-RS" b="1" dirty="0"/>
              <a:t>rapports</a:t>
            </a:r>
            <a:endParaRPr lang="en-GB" altLang="sr-Latn-RS" b="1" dirty="0"/>
          </a:p>
        </p:txBody>
      </p:sp>
      <p:sp>
        <p:nvSpPr>
          <p:cNvPr id="142339" name="Rectangle 3">
            <a:extLst>
              <a:ext uri="{FF2B5EF4-FFF2-40B4-BE49-F238E27FC236}">
                <a16:creationId xmlns:a16="http://schemas.microsoft.com/office/drawing/2014/main" id="{82DC86B0-B983-470D-A77A-40941CD08DF8}"/>
              </a:ext>
            </a:extLst>
          </p:cNvPr>
          <p:cNvSpPr txBox="1">
            <a:spLocks/>
          </p:cNvSpPr>
          <p:nvPr/>
        </p:nvSpPr>
        <p:spPr bwMode="auto">
          <a:xfrm>
            <a:off x="457200" y="1311275"/>
            <a:ext cx="8229600"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endParaRPr lang="en-GB" altLang="sr-Latn-RS"/>
          </a:p>
        </p:txBody>
      </p:sp>
      <p:sp>
        <p:nvSpPr>
          <p:cNvPr id="142340" name="Rectangle 3">
            <a:extLst>
              <a:ext uri="{FF2B5EF4-FFF2-40B4-BE49-F238E27FC236}">
                <a16:creationId xmlns:a16="http://schemas.microsoft.com/office/drawing/2014/main" id="{DE86D755-E720-41BB-9F2F-30A656A9F4B1}"/>
              </a:ext>
            </a:extLst>
          </p:cNvPr>
          <p:cNvSpPr txBox="1">
            <a:spLocks/>
          </p:cNvSpPr>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r>
              <a:rPr lang="fr-FR" altLang="sr-Latn-RS" dirty="0"/>
              <a:t>La Police fédérale soumettra au tribunal un rapport confidentiel afin de l'informer sur : </a:t>
            </a:r>
            <a:endParaRPr lang="en-US" altLang="sr-Latn-RS" dirty="0"/>
          </a:p>
          <a:p>
            <a:pPr lvl="1" algn="just" eaLnBrk="1" hangingPunct="1"/>
            <a:r>
              <a:rPr lang="fr-FR" altLang="sr-Latn-RS" sz="3200" dirty="0"/>
              <a:t>le(s) système(s) informatique(s) consulté(s)</a:t>
            </a:r>
          </a:p>
          <a:p>
            <a:pPr lvl="1" algn="just" eaLnBrk="1" hangingPunct="1"/>
            <a:r>
              <a:rPr lang="fr-FR" altLang="sr-Latn-RS" sz="3200" dirty="0"/>
              <a:t>les données informatiques obtenues</a:t>
            </a:r>
          </a:p>
          <a:p>
            <a:pPr lvl="1" algn="just" eaLnBrk="1" hangingPunct="1"/>
            <a:r>
              <a:rPr lang="fr-FR" altLang="sr-Latn-RS" sz="3200" dirty="0"/>
              <a:t>les données informatiques rendues inaccessibles</a:t>
            </a:r>
          </a:p>
          <a:p>
            <a:pPr lvl="1" algn="just" eaLnBrk="1" hangingPunct="1"/>
            <a:r>
              <a:rPr lang="fr-FR" altLang="sr-Latn-RS" sz="3200" dirty="0"/>
              <a:t>la durée de la saisie </a:t>
            </a:r>
          </a:p>
          <a:p>
            <a:pPr lvl="1" algn="just" eaLnBrk="1" hangingPunct="1"/>
            <a:r>
              <a:rPr lang="fr-FR" altLang="sr-Latn-RS" sz="3200" dirty="0"/>
              <a:t>toute autre mesure nécessaire</a:t>
            </a:r>
          </a:p>
        </p:txBody>
      </p:sp>
      <p:sp>
        <p:nvSpPr>
          <p:cNvPr id="142341" name="Slide Number Placeholder 1">
            <a:extLst>
              <a:ext uri="{FF2B5EF4-FFF2-40B4-BE49-F238E27FC236}">
                <a16:creationId xmlns:a16="http://schemas.microsoft.com/office/drawing/2014/main" id="{E57066EB-6AE4-44C0-BC1E-C7BF15AA1CE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656FCED5-757F-471C-8BAC-22BA8BE245BF}" type="slidenum">
              <a:rPr lang="en-US" altLang="en-US" sz="1200" smtClean="0">
                <a:solidFill>
                  <a:srgbClr val="898989"/>
                </a:solidFill>
              </a:rPr>
              <a:pPr>
                <a:spcBef>
                  <a:spcPct val="0"/>
                </a:spcBef>
                <a:buFontTx/>
                <a:buNone/>
              </a:pPr>
              <a:t>72</a:t>
            </a:fld>
            <a:endParaRPr lang="en-US" altLang="en-US" sz="1200">
              <a:solidFill>
                <a:srgbClr val="898989"/>
              </a:solidFill>
            </a:endParaRPr>
          </a:p>
        </p:txBody>
      </p:sp>
    </p:spTree>
    <p:extLst>
      <p:ext uri="{BB962C8B-B14F-4D97-AF65-F5344CB8AC3E}">
        <p14:creationId xmlns:p14="http://schemas.microsoft.com/office/powerpoint/2010/main" val="23349918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a:extLst>
              <a:ext uri="{FF2B5EF4-FFF2-40B4-BE49-F238E27FC236}">
                <a16:creationId xmlns:a16="http://schemas.microsoft.com/office/drawing/2014/main" id="{6A17E23D-1188-4CE1-8E6C-56957B21252E}"/>
              </a:ext>
            </a:extLst>
          </p:cNvPr>
          <p:cNvSpPr>
            <a:spLocks noGrp="1"/>
          </p:cNvSpPr>
          <p:nvPr>
            <p:ph type="title" idx="4294967295"/>
          </p:nvPr>
        </p:nvSpPr>
        <p:spPr>
          <a:xfrm>
            <a:off x="457200" y="2762250"/>
            <a:ext cx="8229600" cy="1143000"/>
          </a:xfrm>
        </p:spPr>
        <p:txBody>
          <a:bodyPr/>
          <a:lstStyle/>
          <a:p>
            <a:r>
              <a:rPr lang="en-GB" altLang="sr-Latn-RS" sz="4000" b="1" dirty="0" err="1">
                <a:solidFill>
                  <a:srgbClr val="000000"/>
                </a:solidFill>
              </a:rPr>
              <a:t>Cinquième</a:t>
            </a:r>
            <a:r>
              <a:rPr lang="en-GB" altLang="sr-Latn-RS" sz="4000" b="1" dirty="0">
                <a:solidFill>
                  <a:srgbClr val="000000"/>
                </a:solidFill>
              </a:rPr>
              <a:t> </a:t>
            </a:r>
            <a:r>
              <a:rPr lang="en-GB" altLang="sr-Latn-RS" sz="4000" b="1" dirty="0" err="1">
                <a:solidFill>
                  <a:srgbClr val="000000"/>
                </a:solidFill>
              </a:rPr>
              <a:t>partie</a:t>
            </a:r>
            <a:br>
              <a:rPr lang="en-GB" altLang="sr-Latn-RS" sz="4000" b="1" dirty="0">
                <a:solidFill>
                  <a:srgbClr val="000000"/>
                </a:solidFill>
              </a:rPr>
            </a:br>
            <a:r>
              <a:rPr lang="en-GB" altLang="sr-Latn-RS" sz="4000" b="1" dirty="0">
                <a:solidFill>
                  <a:srgbClr val="000000"/>
                </a:solidFill>
              </a:rPr>
              <a:t>Résumé</a:t>
            </a:r>
            <a:br>
              <a:rPr lang="en-GB" altLang="sr-Latn-RS" sz="4000" dirty="0">
                <a:solidFill>
                  <a:srgbClr val="000000"/>
                </a:solidFill>
              </a:rPr>
            </a:br>
            <a:endParaRPr lang="en-GB" altLang="sr-Latn-RS" sz="4000" dirty="0">
              <a:solidFill>
                <a:srgbClr val="000000"/>
              </a:solidFill>
            </a:endParaRPr>
          </a:p>
        </p:txBody>
      </p:sp>
      <p:pic>
        <p:nvPicPr>
          <p:cNvPr id="144387" name="Picture 3">
            <a:extLst>
              <a:ext uri="{FF2B5EF4-FFF2-40B4-BE49-F238E27FC236}">
                <a16:creationId xmlns:a16="http://schemas.microsoft.com/office/drawing/2014/main" id="{9BC78D4B-DCBF-4FDE-B984-8D573ECB6ABC}"/>
              </a:ext>
            </a:extLst>
          </p:cNvPr>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6786563" y="4643438"/>
            <a:ext cx="1962150" cy="1766887"/>
          </a:xfrm>
        </p:spPr>
      </p:pic>
      <p:sp>
        <p:nvSpPr>
          <p:cNvPr id="144388" name="Slide Number Placeholder 1">
            <a:extLst>
              <a:ext uri="{FF2B5EF4-FFF2-40B4-BE49-F238E27FC236}">
                <a16:creationId xmlns:a16="http://schemas.microsoft.com/office/drawing/2014/main" id="{EB176A90-FB84-46C3-A7B4-C6DFC62F036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8850976C-A202-42E8-8342-022B23B67F0D}" type="slidenum">
              <a:rPr lang="en-US" altLang="fr-FR" sz="1200" smtClean="0">
                <a:solidFill>
                  <a:srgbClr val="898989"/>
                </a:solidFill>
              </a:rPr>
              <a:pPr>
                <a:spcBef>
                  <a:spcPct val="0"/>
                </a:spcBef>
                <a:buFontTx/>
                <a:buNone/>
              </a:pPr>
              <a:t>73</a:t>
            </a:fld>
            <a:endParaRPr lang="en-US" altLang="fr-FR" sz="1200">
              <a:solidFill>
                <a:srgbClr val="898989"/>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a:extLst>
              <a:ext uri="{FF2B5EF4-FFF2-40B4-BE49-F238E27FC236}">
                <a16:creationId xmlns:a16="http://schemas.microsoft.com/office/drawing/2014/main" id="{105ED423-6FA9-438F-84A2-908E2EDC4200}"/>
              </a:ext>
            </a:extLst>
          </p:cNvPr>
          <p:cNvSpPr>
            <a:spLocks noGrp="1"/>
          </p:cNvSpPr>
          <p:nvPr>
            <p:ph type="title" idx="4294967295"/>
          </p:nvPr>
        </p:nvSpPr>
        <p:spPr>
          <a:xfrm>
            <a:off x="457200" y="274638"/>
            <a:ext cx="8229600" cy="773112"/>
          </a:xfrm>
        </p:spPr>
        <p:txBody>
          <a:bodyPr/>
          <a:lstStyle/>
          <a:p>
            <a:pPr eaLnBrk="1" hangingPunct="1"/>
            <a:r>
              <a:rPr lang="en-GB" altLang="sr-Latn-RS" b="1" dirty="0"/>
              <a:t>Résumé </a:t>
            </a:r>
          </a:p>
        </p:txBody>
      </p:sp>
      <p:sp>
        <p:nvSpPr>
          <p:cNvPr id="4" name="Content Placeholder 2">
            <a:extLst>
              <a:ext uri="{FF2B5EF4-FFF2-40B4-BE49-F238E27FC236}">
                <a16:creationId xmlns:a16="http://schemas.microsoft.com/office/drawing/2014/main" id="{D8D85946-051F-481F-827B-6B9206DDE9E7}"/>
              </a:ext>
            </a:extLst>
          </p:cNvPr>
          <p:cNvSpPr txBox="1">
            <a:spLocks/>
          </p:cNvSpPr>
          <p:nvPr/>
        </p:nvSpPr>
        <p:spPr bwMode="auto">
          <a:xfrm>
            <a:off x="457200" y="1047750"/>
            <a:ext cx="8512175" cy="5338763"/>
          </a:xfrm>
          <a:prstGeom prst="rect">
            <a:avLst/>
          </a:prstGeom>
          <a:noFill/>
          <a:ln w="9525">
            <a:noFill/>
            <a:miter lim="800000"/>
            <a:headEnd/>
            <a:tailEnd/>
          </a:ln>
        </p:spPr>
        <p:txBody>
          <a:bodyPr/>
          <a:lstStyle>
            <a:lvl1pPr marL="342900" indent="-342900"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spcBef>
                <a:spcPct val="20000"/>
              </a:spcBef>
              <a:buFont typeface="Arial" charset="0"/>
              <a:buNone/>
              <a:defRPr/>
            </a:pPr>
            <a:r>
              <a:rPr lang="fr-FR" dirty="0">
                <a:solidFill>
                  <a:srgbClr val="000000"/>
                </a:solidFill>
                <a:latin typeface="+mj-lt"/>
                <a:ea typeface="MS PGothic" charset="0"/>
                <a:cs typeface="MS PGothic" charset="0"/>
              </a:rPr>
              <a:t>À la fin du cours, les délégués seront capables </a:t>
            </a:r>
            <a:r>
              <a:rPr lang="en-GB" dirty="0">
                <a:solidFill>
                  <a:srgbClr val="000000"/>
                </a:solidFill>
                <a:latin typeface="+mj-lt"/>
                <a:ea typeface="MS PGothic" charset="0"/>
                <a:cs typeface="MS PGothic" charset="0"/>
              </a:rPr>
              <a:t>:</a:t>
            </a:r>
          </a:p>
          <a:p>
            <a:pPr>
              <a:spcBef>
                <a:spcPct val="20000"/>
              </a:spcBef>
              <a:buFont typeface="Arial" charset="0"/>
              <a:buChar char="•"/>
              <a:defRPr/>
            </a:pPr>
            <a:endParaRPr lang="pt-PT" dirty="0">
              <a:solidFill>
                <a:srgbClr val="000000"/>
              </a:solidFill>
              <a:latin typeface="+mj-lt"/>
              <a:ea typeface="MS PGothic" charset="0"/>
              <a:cs typeface="MS PGothic" charset="0"/>
            </a:endParaRPr>
          </a:p>
          <a:p>
            <a:pPr algn="just">
              <a:spcBef>
                <a:spcPct val="20000"/>
              </a:spcBef>
              <a:buFont typeface="Arial" charset="0"/>
              <a:buChar char="•"/>
              <a:defRPr/>
            </a:pPr>
            <a:r>
              <a:rPr lang="fr-FR" dirty="0">
                <a:solidFill>
                  <a:srgbClr val="000000"/>
                </a:solidFill>
                <a:latin typeface="+mj-lt"/>
              </a:rPr>
              <a:t>de reconnaître les différents aspects de la tenue des audiences sur les demandes d'exercice de pouvoirs procéduraux en matière de preuve électronique </a:t>
            </a:r>
          </a:p>
          <a:p>
            <a:pPr algn="just">
              <a:spcBef>
                <a:spcPct val="20000"/>
              </a:spcBef>
              <a:buFont typeface="Arial" charset="0"/>
              <a:buChar char="•"/>
              <a:defRPr/>
            </a:pPr>
            <a:r>
              <a:rPr lang="fr-FR" dirty="0">
                <a:solidFill>
                  <a:srgbClr val="000000"/>
                </a:solidFill>
                <a:latin typeface="+mj-lt"/>
              </a:rPr>
              <a:t>d'expliquer les conditions et garanties procédurales à mettre en place dans le cadre des demandes d'exercice des pouvoirs procéduraux en matière de preuve électronique</a:t>
            </a:r>
          </a:p>
          <a:p>
            <a:pPr algn="just">
              <a:spcBef>
                <a:spcPct val="20000"/>
              </a:spcBef>
              <a:buFont typeface="Arial" charset="0"/>
              <a:buChar char="•"/>
              <a:defRPr/>
            </a:pPr>
            <a:r>
              <a:rPr lang="fr-FR" dirty="0">
                <a:solidFill>
                  <a:srgbClr val="000000"/>
                </a:solidFill>
                <a:latin typeface="+mj-lt"/>
              </a:rPr>
              <a:t>d'identifier les compétences fondamentales que le magistrat doit mettre en œuvre pour mener efficacement une audience sur les pouvoirs procéduraux en matière de preuve électronique</a:t>
            </a:r>
          </a:p>
          <a:p>
            <a:pPr algn="just">
              <a:spcBef>
                <a:spcPct val="20000"/>
              </a:spcBef>
              <a:buFont typeface="Arial" charset="0"/>
              <a:buChar char="•"/>
              <a:defRPr/>
            </a:pPr>
            <a:r>
              <a:rPr lang="fr-FR" dirty="0">
                <a:solidFill>
                  <a:srgbClr val="000000"/>
                </a:solidFill>
                <a:latin typeface="+mj-lt"/>
              </a:rPr>
              <a:t>de comprendre les principaux éléments d'une ordonnance judiciaire autorisant l'exercice des pouvoirs procéduraux en relation avec la preuve électronique</a:t>
            </a:r>
          </a:p>
        </p:txBody>
      </p:sp>
      <p:sp>
        <p:nvSpPr>
          <p:cNvPr id="146436" name="Slide Number Placeholder 1">
            <a:extLst>
              <a:ext uri="{FF2B5EF4-FFF2-40B4-BE49-F238E27FC236}">
                <a16:creationId xmlns:a16="http://schemas.microsoft.com/office/drawing/2014/main" id="{FC6E1856-0E1F-4FAD-85E5-9BA434CB332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fr-FR" sz="1200">
                <a:solidFill>
                  <a:srgbClr val="898989"/>
                </a:solidFill>
              </a:rPr>
              <a:t>!</a:t>
            </a:r>
            <a:fld id="{C743D7A8-20EA-47C1-A133-C260A41FEB49}" type="slidenum">
              <a:rPr lang="en-US" altLang="fr-FR" sz="1200" smtClean="0">
                <a:solidFill>
                  <a:srgbClr val="898989"/>
                </a:solidFill>
              </a:rPr>
              <a:pPr>
                <a:spcBef>
                  <a:spcPct val="0"/>
                </a:spcBef>
                <a:buFontTx/>
                <a:buNone/>
              </a:pPr>
              <a:t>74</a:t>
            </a:fld>
            <a:endParaRPr lang="en-US" altLang="fr-FR" sz="1200">
              <a:solidFill>
                <a:srgbClr val="898989"/>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6" descr="Question Mark Clip Art">
            <a:hlinkClick r:id="rId3"/>
            <a:extLst>
              <a:ext uri="{FF2B5EF4-FFF2-40B4-BE49-F238E27FC236}">
                <a16:creationId xmlns:a16="http://schemas.microsoft.com/office/drawing/2014/main" id="{5A207ABF-2BB1-4764-BFF7-32EB510C69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250" y="1357313"/>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83" name="TextBox 3">
            <a:extLst>
              <a:ext uri="{FF2B5EF4-FFF2-40B4-BE49-F238E27FC236}">
                <a16:creationId xmlns:a16="http://schemas.microsoft.com/office/drawing/2014/main" id="{056E287B-4B55-438C-AEEC-7697CCEC7122}"/>
              </a:ext>
            </a:extLst>
          </p:cNvPr>
          <p:cNvSpPr txBox="1">
            <a:spLocks noChangeArrowheads="1"/>
          </p:cNvSpPr>
          <p:nvPr/>
        </p:nvSpPr>
        <p:spPr bwMode="auto">
          <a:xfrm>
            <a:off x="3071813" y="4500563"/>
            <a:ext cx="30813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sr-Latn-RS" sz="5400" b="1"/>
              <a:t>Questions</a:t>
            </a:r>
          </a:p>
        </p:txBody>
      </p:sp>
      <p:sp>
        <p:nvSpPr>
          <p:cNvPr id="148484" name="Slide Number Placeholder 1">
            <a:extLst>
              <a:ext uri="{FF2B5EF4-FFF2-40B4-BE49-F238E27FC236}">
                <a16:creationId xmlns:a16="http://schemas.microsoft.com/office/drawing/2014/main" id="{83F1A961-9DE0-43F2-9AF4-A31E109C587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67445909-48AB-4D9F-85BF-92E71A234264}" type="slidenum">
              <a:rPr lang="en-US" altLang="fr-FR" sz="1200" smtClean="0">
                <a:solidFill>
                  <a:srgbClr val="898989"/>
                </a:solidFill>
              </a:rPr>
              <a:pPr>
                <a:spcBef>
                  <a:spcPct val="0"/>
                </a:spcBef>
                <a:buFontTx/>
                <a:buNone/>
              </a:pPr>
              <a:t>75</a:t>
            </a:fld>
            <a:endParaRPr lang="en-US" altLang="fr-FR" sz="1200">
              <a:solidFill>
                <a:srgbClr val="898989"/>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1282C32C-EEF7-4203-93BC-9F0B4ADC8B3B}"/>
              </a:ext>
            </a:extLst>
          </p:cNvPr>
          <p:cNvSpPr>
            <a:spLocks noGrp="1"/>
          </p:cNvSpPr>
          <p:nvPr>
            <p:ph type="title"/>
          </p:nvPr>
        </p:nvSpPr>
        <p:spPr>
          <a:xfrm>
            <a:off x="457200" y="2762250"/>
            <a:ext cx="8229600" cy="1143000"/>
          </a:xfrm>
        </p:spPr>
        <p:txBody>
          <a:bodyPr/>
          <a:lstStyle/>
          <a:p>
            <a:pPr>
              <a:lnSpc>
                <a:spcPct val="90000"/>
              </a:lnSpc>
              <a:defRPr/>
            </a:pPr>
            <a:r>
              <a:rPr lang="en-US" altLang="sr-Latn-RS" sz="4000" b="1" dirty="0" err="1">
                <a:solidFill>
                  <a:srgbClr val="000000"/>
                </a:solidFill>
              </a:rPr>
              <a:t>Deuxième</a:t>
            </a:r>
            <a:r>
              <a:rPr lang="en-US" altLang="sr-Latn-RS" sz="4000" b="1" dirty="0">
                <a:solidFill>
                  <a:srgbClr val="000000"/>
                </a:solidFill>
              </a:rPr>
              <a:t> </a:t>
            </a:r>
            <a:r>
              <a:rPr lang="en-US" altLang="sr-Latn-RS" sz="4000" b="1" dirty="0" err="1">
                <a:solidFill>
                  <a:srgbClr val="000000"/>
                </a:solidFill>
              </a:rPr>
              <a:t>partie</a:t>
            </a:r>
            <a:r>
              <a:rPr lang="en-US" altLang="sr-Latn-RS" sz="4000" b="1" dirty="0">
                <a:solidFill>
                  <a:srgbClr val="000000"/>
                </a:solidFill>
              </a:rPr>
              <a:t> </a:t>
            </a:r>
            <a:br>
              <a:rPr lang="en-US" altLang="sr-Latn-RS" sz="4000" dirty="0">
                <a:solidFill>
                  <a:srgbClr val="000000"/>
                </a:solidFill>
              </a:rPr>
            </a:br>
            <a:r>
              <a:rPr lang="en-US" altLang="sr-Latn-RS" sz="4000" dirty="0">
                <a:solidFill>
                  <a:srgbClr val="000000"/>
                </a:solidFill>
              </a:rPr>
              <a:t>	Examen de la </a:t>
            </a:r>
            <a:r>
              <a:rPr lang="en-US" altLang="sr-Latn-RS" sz="4000" dirty="0" err="1">
                <a:solidFill>
                  <a:srgbClr val="000000"/>
                </a:solidFill>
              </a:rPr>
              <a:t>demande</a:t>
            </a:r>
            <a:endParaRPr lang="en-GB" altLang="sr-Latn-RS" sz="4000" b="1" dirty="0"/>
          </a:p>
        </p:txBody>
      </p:sp>
      <p:pic>
        <p:nvPicPr>
          <p:cNvPr id="17411" name="Picture 3">
            <a:extLst>
              <a:ext uri="{FF2B5EF4-FFF2-40B4-BE49-F238E27FC236}">
                <a16:creationId xmlns:a16="http://schemas.microsoft.com/office/drawing/2014/main" id="{8C3583F1-BDA0-4C01-BB8C-AD473B5BF716}"/>
              </a:ext>
            </a:extLst>
          </p:cNvPr>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6786563" y="4643438"/>
            <a:ext cx="1962150" cy="1766887"/>
          </a:xfrm>
        </p:spPr>
      </p:pic>
      <p:sp>
        <p:nvSpPr>
          <p:cNvPr id="17412" name="Slide Number Placeholder 1">
            <a:extLst>
              <a:ext uri="{FF2B5EF4-FFF2-40B4-BE49-F238E27FC236}">
                <a16:creationId xmlns:a16="http://schemas.microsoft.com/office/drawing/2014/main" id="{D5E4DF07-FF6B-44AA-A251-43C93370C14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9EEB1C53-9A93-42D4-8236-CACD80690D6D}" type="slidenum">
              <a:rPr lang="en-US" altLang="fr-FR" sz="1200" smtClean="0">
                <a:solidFill>
                  <a:srgbClr val="898989"/>
                </a:solidFill>
              </a:rPr>
              <a:pPr>
                <a:spcBef>
                  <a:spcPct val="0"/>
                </a:spcBef>
                <a:buFontTx/>
                <a:buNone/>
              </a:pPr>
              <a:t>8</a:t>
            </a:fld>
            <a:endParaRPr lang="en-US" altLang="fr-FR" sz="1200">
              <a:solidFill>
                <a:srgbClr val="898989"/>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a:extLst>
              <a:ext uri="{FF2B5EF4-FFF2-40B4-BE49-F238E27FC236}">
                <a16:creationId xmlns:a16="http://schemas.microsoft.com/office/drawing/2014/main" id="{8EF33FC9-F3EA-4758-98B5-371E12EA139C}"/>
              </a:ext>
            </a:extLst>
          </p:cNvPr>
          <p:cNvSpPr txBox="1">
            <a:spLocks/>
          </p:cNvSpPr>
          <p:nvPr/>
        </p:nvSpPr>
        <p:spPr bwMode="auto">
          <a:xfrm>
            <a:off x="350838" y="1219200"/>
            <a:ext cx="8335962"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r>
              <a:rPr lang="fr-FR" altLang="sr-Latn-RS" sz="2600" dirty="0"/>
              <a:t>Le demandeur comme l'autorité compétente doivent </a:t>
            </a:r>
            <a:r>
              <a:rPr lang="fr-FR" altLang="sr-Latn-RS" sz="2600" b="1" dirty="0">
                <a:solidFill>
                  <a:srgbClr val="FF0000"/>
                </a:solidFill>
              </a:rPr>
              <a:t>se préparer de façon appropriée </a:t>
            </a:r>
            <a:r>
              <a:rPr lang="fr-FR" altLang="sr-Latn-RS" sz="2600" dirty="0"/>
              <a:t>avant l'audience lorsque celle-ci est planifiée</a:t>
            </a:r>
          </a:p>
          <a:p>
            <a:pPr algn="just" eaLnBrk="1" hangingPunct="1"/>
            <a:r>
              <a:rPr lang="fr-FR" altLang="sr-Latn-RS" sz="2600" dirty="0"/>
              <a:t>La préparation devrait inclure les éléments suivants </a:t>
            </a:r>
            <a:r>
              <a:rPr lang="en-GB" altLang="sr-Latn-RS" sz="2600" dirty="0"/>
              <a:t>:</a:t>
            </a:r>
          </a:p>
          <a:p>
            <a:pPr lvl="1" algn="just" eaLnBrk="1" hangingPunct="1"/>
            <a:r>
              <a:rPr lang="fr-FR" altLang="sr-Latn-RS" sz="2600" dirty="0"/>
              <a:t>examen de la demande d'obtention de données stockées à la succursale d'</a:t>
            </a:r>
            <a:r>
              <a:rPr lang="fr-FR" altLang="sr-Latn-RS" sz="2600" dirty="0" err="1"/>
              <a:t>Ostland</a:t>
            </a:r>
            <a:endParaRPr lang="fr-FR" altLang="sr-Latn-RS" sz="2600" dirty="0"/>
          </a:p>
          <a:p>
            <a:pPr lvl="1" algn="just" eaLnBrk="1" hangingPunct="1"/>
            <a:r>
              <a:rPr lang="fr-FR" altLang="sr-Latn-RS" sz="2600" dirty="0"/>
              <a:t>examen de l'affidavit</a:t>
            </a:r>
          </a:p>
          <a:p>
            <a:pPr lvl="1" algn="just" eaLnBrk="1" hangingPunct="1"/>
            <a:r>
              <a:rPr lang="fr-FR" altLang="sr-Latn-RS" sz="2600" dirty="0"/>
              <a:t>examen de l'article [</a:t>
            </a:r>
            <a:r>
              <a:rPr lang="fr-FR" altLang="sr-Latn-RS" sz="2600" i="1" dirty="0"/>
              <a:t>n° de l'article</a:t>
            </a:r>
            <a:r>
              <a:rPr lang="fr-FR" altLang="sr-Latn-RS" sz="2600" dirty="0"/>
              <a:t>] de la [intitulé de la loi procédurale] pour la perquisition et la saisie de données informatiques.</a:t>
            </a:r>
          </a:p>
          <a:p>
            <a:pPr lvl="1" algn="just" eaLnBrk="1" hangingPunct="1"/>
            <a:r>
              <a:rPr lang="fr-FR" altLang="sr-Latn-RS" sz="2600" i="1" dirty="0"/>
              <a:t>examen de la (des) législation(s) nationale(s) applicable(s) relative(s) à la fraude informatique et/ou à la falsification informatique</a:t>
            </a:r>
          </a:p>
        </p:txBody>
      </p:sp>
      <p:sp>
        <p:nvSpPr>
          <p:cNvPr id="19459" name="Title 2">
            <a:extLst>
              <a:ext uri="{FF2B5EF4-FFF2-40B4-BE49-F238E27FC236}">
                <a16:creationId xmlns:a16="http://schemas.microsoft.com/office/drawing/2014/main" id="{CA436AC5-8DB7-40A6-8BB5-CDC540D05C53}"/>
              </a:ext>
            </a:extLst>
          </p:cNvPr>
          <p:cNvSpPr>
            <a:spLocks noGrp="1"/>
          </p:cNvSpPr>
          <p:nvPr>
            <p:ph type="title"/>
          </p:nvPr>
        </p:nvSpPr>
        <p:spPr/>
        <p:txBody>
          <a:bodyPr/>
          <a:lstStyle/>
          <a:p>
            <a:r>
              <a:rPr lang="en-US" altLang="en-US" b="1" dirty="0" err="1"/>
              <a:t>Préparation</a:t>
            </a:r>
            <a:endParaRPr lang="en-US" altLang="en-US" b="1" dirty="0"/>
          </a:p>
        </p:txBody>
      </p:sp>
      <p:pic>
        <p:nvPicPr>
          <p:cNvPr id="19460" name="Picture 2" descr="Image result for tick mark">
            <a:extLst>
              <a:ext uri="{FF2B5EF4-FFF2-40B4-BE49-F238E27FC236}">
                <a16:creationId xmlns:a16="http://schemas.microsoft.com/office/drawing/2014/main" id="{42B1143F-C78E-4BE0-9B7A-12E8FD65DB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9588" y="-17463"/>
            <a:ext cx="1004887" cy="1098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Slide Number Placeholder 1">
            <a:extLst>
              <a:ext uri="{FF2B5EF4-FFF2-40B4-BE49-F238E27FC236}">
                <a16:creationId xmlns:a16="http://schemas.microsoft.com/office/drawing/2014/main" id="{1FBCA2B6-4423-440B-AB0D-2FAB8C507FD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79849CE0-0DF8-4BA3-89DE-BA36A86E6279}" type="slidenum">
              <a:rPr lang="en-US" altLang="en-US" sz="1200" smtClean="0">
                <a:solidFill>
                  <a:srgbClr val="898989"/>
                </a:solidFill>
              </a:rPr>
              <a:pPr>
                <a:spcBef>
                  <a:spcPct val="0"/>
                </a:spcBef>
                <a:buFontTx/>
                <a:buNone/>
              </a:pPr>
              <a:t>9</a:t>
            </a:fld>
            <a:endParaRPr lang="en-US" altLang="en-US" sz="1200">
              <a:solidFill>
                <a:srgbClr val="898989"/>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32941</TotalTime>
  <Words>6683</Words>
  <Application>Microsoft Office PowerPoint</Application>
  <PresentationFormat>Affichage à l'écran (4:3)</PresentationFormat>
  <Paragraphs>740</Paragraphs>
  <Slides>75</Slides>
  <Notes>75</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75</vt:i4>
      </vt:variant>
    </vt:vector>
  </HeadingPairs>
  <TitlesOfParts>
    <vt:vector size="82" baseType="lpstr">
      <vt:lpstr>MS PGothic</vt:lpstr>
      <vt:lpstr>MS PGothic</vt:lpstr>
      <vt:lpstr>Arial</vt:lpstr>
      <vt:lpstr>Calibri</vt:lpstr>
      <vt:lpstr>Times New Roman</vt:lpstr>
      <vt:lpstr>Wingdings</vt:lpstr>
      <vt:lpstr>Office Theme</vt:lpstr>
      <vt:lpstr>Cybercriminalité – Formation avancée pour les juges et les procureurs</vt:lpstr>
      <vt:lpstr>Contenu </vt:lpstr>
      <vt:lpstr>Objectifs de la session</vt:lpstr>
      <vt:lpstr>Première partie  Présentation de l'audience</vt:lpstr>
      <vt:lpstr>Supervision judiciaire et  audiences dans certains pays </vt:lpstr>
      <vt:lpstr>Autorisation judiciaire sans audience dans d'autres pays </vt:lpstr>
      <vt:lpstr>Conditions &amp; sauvegardes</vt:lpstr>
      <vt:lpstr>Deuxième partie   Examen de la demande</vt:lpstr>
      <vt:lpstr>Préparation</vt:lpstr>
      <vt:lpstr>Présentation</vt:lpstr>
      <vt:lpstr>Cas pratique : identification du demandeur</vt:lpstr>
      <vt:lpstr>Cas pratique : identification du pouvoir procédural</vt:lpstr>
      <vt:lpstr>Cas pratique : résumé des faits</vt:lpstr>
      <vt:lpstr>Motifs</vt:lpstr>
      <vt:lpstr>Saisie de données stockées à la succursale d'Ostland</vt:lpstr>
      <vt:lpstr>Identification des questions</vt:lpstr>
      <vt:lpstr>Formulation des questions</vt:lpstr>
      <vt:lpstr>Exemples de questions</vt:lpstr>
      <vt:lpstr>Présentation PowerPoint</vt:lpstr>
      <vt:lpstr>Présentation PowerPoint</vt:lpstr>
      <vt:lpstr>Présentation PowerPoint</vt:lpstr>
      <vt:lpstr>Présentation PowerPoint</vt:lpstr>
      <vt:lpstr>Présentation PowerPoint</vt:lpstr>
      <vt:lpstr>Complément d'information</vt:lpstr>
      <vt:lpstr>Cas pratique : complément d'information</vt:lpstr>
      <vt:lpstr>Troisième partie Compétences du magistrat</vt:lpstr>
      <vt:lpstr>Compétences du magistrat</vt:lpstr>
      <vt:lpstr> Compétences du magistrat pour l'examen des demandes de preuve électronique  </vt:lpstr>
      <vt:lpstr>Compétences du magistrat</vt:lpstr>
      <vt:lpstr>Compétences fondamentales</vt:lpstr>
      <vt:lpstr>Compétences fondamentales</vt:lpstr>
      <vt:lpstr>Compétence 1 : communiquer efficacement</vt:lpstr>
      <vt:lpstr>Compétence 1 : communiquer efficacement</vt:lpstr>
      <vt:lpstr>Compétence 1 : communiquer efficacement</vt:lpstr>
      <vt:lpstr>Compétence 2 : travailler en équipe</vt:lpstr>
      <vt:lpstr>Compétence 2 : travailler en équipe</vt:lpstr>
      <vt:lpstr>Compétence 2 : travailler en équipe</vt:lpstr>
      <vt:lpstr>Compétence 3 : développer ses connaissances  </vt:lpstr>
      <vt:lpstr>Compétence 3 : développer ses connaissances</vt:lpstr>
      <vt:lpstr>Compétence 4 : assimiler l'information</vt:lpstr>
      <vt:lpstr>Compétence 4 : assimiler l'information</vt:lpstr>
      <vt:lpstr>Compétence 5 : exercer un jugement</vt:lpstr>
      <vt:lpstr>Compétence 5 : exercer un jugement</vt:lpstr>
      <vt:lpstr>Compétence 6 : gérer efficacement le travail</vt:lpstr>
      <vt:lpstr>Compétence 6 : gérer efficacement le travail</vt:lpstr>
      <vt:lpstr>Compétence 6 : gérer efficacement le travail</vt:lpstr>
      <vt:lpstr>Compétence 6 : gérer efficacement le travail</vt:lpstr>
      <vt:lpstr>Quatrième partie  Rédaction des ordonnances</vt:lpstr>
      <vt:lpstr>Ordonnances &amp; autorisations</vt:lpstr>
      <vt:lpstr>Personne/entité visée (Sujet)</vt:lpstr>
      <vt:lpstr>Cas pratique : entité visée (sujet) </vt:lpstr>
      <vt:lpstr>Données/communications visées (objet)</vt:lpstr>
      <vt:lpstr>Cas pratique : données visées</vt:lpstr>
      <vt:lpstr>Champ d'application du pouvoir </vt:lpstr>
      <vt:lpstr>Cas pratique : champ d'application du pouvoir </vt:lpstr>
      <vt:lpstr>Durée</vt:lpstr>
      <vt:lpstr>Cas pratique : durée</vt:lpstr>
      <vt:lpstr>Dispositif de mise en œuvre </vt:lpstr>
      <vt:lpstr>Exercise du pouvoir </vt:lpstr>
      <vt:lpstr>Besoin d'assistance</vt:lpstr>
      <vt:lpstr>Cas pratique : exercice du pouvoir &amp; besoin d'assistance</vt:lpstr>
      <vt:lpstr>Autorisation provisoire</vt:lpstr>
      <vt:lpstr>Autres formalités</vt:lpstr>
      <vt:lpstr>Accessibilité</vt:lpstr>
      <vt:lpstr>Présentation PowerPoint</vt:lpstr>
      <vt:lpstr>Proportionalité</vt:lpstr>
      <vt:lpstr>Proportionalité</vt:lpstr>
      <vt:lpstr>Protections pendant l'exercice des pouvoirs</vt:lpstr>
      <vt:lpstr>Protection de la vie privée</vt:lpstr>
      <vt:lpstr>Cas pratique : protection de la vie privée</vt:lpstr>
      <vt:lpstr>Rapports </vt:lpstr>
      <vt:lpstr>Cas pratique : rapports</vt:lpstr>
      <vt:lpstr>Cinquième partie Résumé </vt:lpstr>
      <vt:lpstr>Résumé </vt:lpstr>
      <vt:lpstr>Présentation PowerPoint</vt:lpstr>
    </vt:vector>
  </TitlesOfParts>
  <Company>Technology Risk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Introductory Cybercrime Training for Judges and Prosecutors</dc:title>
  <dc:creator>Nigel Jones</dc:creator>
  <cp:lastModifiedBy>Catherine Vacherat</cp:lastModifiedBy>
  <cp:revision>771</cp:revision>
  <dcterms:created xsi:type="dcterms:W3CDTF">2012-01-26T09:33:22Z</dcterms:created>
  <dcterms:modified xsi:type="dcterms:W3CDTF">2018-05-29T12:21:46Z</dcterms:modified>
</cp:coreProperties>
</file>