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355" r:id="rId2"/>
    <p:sldId id="567" r:id="rId3"/>
    <p:sldId id="568" r:id="rId4"/>
    <p:sldId id="569" r:id="rId5"/>
    <p:sldId id="570" r:id="rId6"/>
    <p:sldId id="806" r:id="rId7"/>
    <p:sldId id="807" r:id="rId8"/>
    <p:sldId id="1118" r:id="rId9"/>
    <p:sldId id="1119" r:id="rId10"/>
    <p:sldId id="808" r:id="rId11"/>
    <p:sldId id="735" r:id="rId12"/>
    <p:sldId id="574" r:id="rId13"/>
    <p:sldId id="809" r:id="rId14"/>
    <p:sldId id="836" r:id="rId15"/>
    <p:sldId id="810" r:id="rId16"/>
    <p:sldId id="837" r:id="rId17"/>
    <p:sldId id="838" r:id="rId18"/>
    <p:sldId id="839" r:id="rId19"/>
    <p:sldId id="840" r:id="rId20"/>
    <p:sldId id="844" r:id="rId21"/>
    <p:sldId id="1136" r:id="rId22"/>
    <p:sldId id="1132" r:id="rId23"/>
    <p:sldId id="586" r:id="rId24"/>
    <p:sldId id="587" r:id="rId25"/>
    <p:sldId id="814" r:id="rId26"/>
    <p:sldId id="815" r:id="rId27"/>
    <p:sldId id="816" r:id="rId28"/>
    <p:sldId id="817" r:id="rId29"/>
    <p:sldId id="818" r:id="rId30"/>
    <p:sldId id="819" r:id="rId31"/>
    <p:sldId id="830" r:id="rId32"/>
    <p:sldId id="831" r:id="rId33"/>
    <p:sldId id="821" r:id="rId34"/>
    <p:sldId id="822" r:id="rId35"/>
    <p:sldId id="823" r:id="rId36"/>
    <p:sldId id="824" r:id="rId37"/>
    <p:sldId id="1134" r:id="rId38"/>
    <p:sldId id="845" r:id="rId39"/>
    <p:sldId id="846" r:id="rId40"/>
    <p:sldId id="1135" r:id="rId41"/>
    <p:sldId id="826" r:id="rId42"/>
    <p:sldId id="847" r:id="rId43"/>
    <p:sldId id="848" r:id="rId44"/>
    <p:sldId id="827" r:id="rId45"/>
    <p:sldId id="849" r:id="rId46"/>
    <p:sldId id="825" r:id="rId47"/>
    <p:sldId id="829" r:id="rId48"/>
    <p:sldId id="1138" r:id="rId49"/>
    <p:sldId id="1137" r:id="rId50"/>
    <p:sldId id="589" r:id="rId51"/>
    <p:sldId id="590" r:id="rId52"/>
    <p:sldId id="832" r:id="rId53"/>
    <p:sldId id="835" r:id="rId54"/>
    <p:sldId id="609" r:id="rId55"/>
    <p:sldId id="610" r:id="rId56"/>
    <p:sldId id="611" r:id="rId57"/>
    <p:sldId id="612" r:id="rId58"/>
    <p:sldId id="834" r:id="rId59"/>
    <p:sldId id="851" r:id="rId60"/>
    <p:sldId id="616" r:id="rId61"/>
    <p:sldId id="850" r:id="rId62"/>
    <p:sldId id="852"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2517" autoAdjust="0"/>
  </p:normalViewPr>
  <p:slideViewPr>
    <p:cSldViewPr snapToGrid="0" snapToObjects="1">
      <p:cViewPr varScale="1">
        <p:scale>
          <a:sx n="53" d="100"/>
          <a:sy n="53" d="100"/>
        </p:scale>
        <p:origin x="-173" y="-62"/>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tr-TR" sz="2800" b="1" dirty="0" smtClean="0"/>
            <a:t>Aşağıdakilerden hangisi "abone bilgileri" tanımına girmez?</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000" b="1" dirty="0">
              <a:solidFill>
                <a:schemeClr val="tx1"/>
              </a:solidFill>
            </a:rPr>
            <a:t>a) </a:t>
          </a:r>
          <a:r>
            <a:rPr lang="tr-TR" sz="2000" b="1" dirty="0" smtClean="0">
              <a:solidFill>
                <a:schemeClr val="tx1"/>
              </a:solidFill>
            </a:rPr>
            <a:t>Kullanıcının posta adresi</a:t>
          </a:r>
          <a:endParaRPr lang="en-US" sz="2000"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2000" b="1" dirty="0">
              <a:solidFill>
                <a:schemeClr val="tx1"/>
              </a:solidFill>
            </a:rPr>
            <a:t>b) </a:t>
          </a:r>
          <a:r>
            <a:rPr lang="tr-TR" sz="2000" b="1" dirty="0" smtClean="0">
              <a:solidFill>
                <a:schemeClr val="tx1"/>
              </a:solidFill>
            </a:rPr>
            <a:t>Kullanıcının e-postaları</a:t>
          </a:r>
          <a:endParaRPr lang="en-US" sz="2000"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2000" b="1" dirty="0">
              <a:solidFill>
                <a:schemeClr val="tx1"/>
              </a:solidFill>
            </a:rPr>
            <a:t>c) </a:t>
          </a:r>
          <a:r>
            <a:rPr lang="tr-TR" sz="2000" b="1" dirty="0" smtClean="0">
              <a:solidFill>
                <a:schemeClr val="tx1"/>
              </a:solidFill>
            </a:rPr>
            <a:t>Kullanıcının telefon numarası</a:t>
          </a:r>
          <a:endParaRPr lang="en-US" sz="2000" b="1" dirty="0">
            <a:solidFill>
              <a:schemeClr val="tx1"/>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custT="1"/>
      <dgm:spPr/>
      <dgm:t>
        <a:bodyPr/>
        <a:lstStyle/>
        <a:p>
          <a:r>
            <a:rPr lang="en-US" sz="2000" b="1" dirty="0">
              <a:solidFill>
                <a:schemeClr val="tx1"/>
              </a:solidFill>
            </a:rPr>
            <a:t>d) </a:t>
          </a:r>
          <a:r>
            <a:rPr lang="tr-TR" sz="2000" b="1" dirty="0" smtClean="0">
              <a:solidFill>
                <a:schemeClr val="tx1"/>
              </a:solidFill>
            </a:rPr>
            <a:t>Kullanıcının telefon rehberi</a:t>
          </a:r>
          <a:endParaRPr lang="en-US" sz="2000" b="1" dirty="0">
            <a:solidFill>
              <a:schemeClr val="tx1"/>
            </a:solidFill>
          </a:endParaRP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custT="1"/>
      <dgm:spPr/>
      <dgm:t>
        <a:bodyPr/>
        <a:lstStyle/>
        <a:p>
          <a:r>
            <a:rPr lang="en-US" sz="2000" b="1" dirty="0">
              <a:solidFill>
                <a:schemeClr val="tx1"/>
              </a:solidFill>
            </a:rPr>
            <a:t>e) </a:t>
          </a:r>
          <a:r>
            <a:rPr lang="tr-TR" sz="2000" b="1" dirty="0" smtClean="0">
              <a:solidFill>
                <a:schemeClr val="tx1"/>
              </a:solidFill>
            </a:rPr>
            <a:t>Kullanıcının kredi kartı numarası</a:t>
          </a:r>
          <a:endParaRPr lang="en-US" sz="2000" b="1" dirty="0">
            <a:solidFill>
              <a:schemeClr val="tx1"/>
            </a:solidFill>
          </a:endParaRP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custLinFactNeighborX="137"/>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custLinFactNeighborX="137"/>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LinFactNeighborX="137"/>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tr-TR" sz="2400" b="1" dirty="0" smtClean="0"/>
            <a:t>Aşağıdakilerden hangisi "abone bilgileri" tanımına girmez?</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899161EC-5B06-4E16-93B1-210AFDE58A7B}">
      <dgm:prSet phldrT="[Text]" custT="1"/>
      <dgm:spPr/>
      <dgm:t>
        <a:bodyPr/>
        <a:lstStyle/>
        <a:p>
          <a:r>
            <a:rPr lang="en-US" sz="2000" b="1" dirty="0">
              <a:solidFill>
                <a:schemeClr val="tx1"/>
              </a:solidFill>
            </a:rPr>
            <a:t>a) </a:t>
          </a:r>
          <a:r>
            <a:rPr lang="tr-TR" sz="2000" b="1" dirty="0" smtClean="0">
              <a:solidFill>
                <a:schemeClr val="tx1"/>
              </a:solidFill>
            </a:rPr>
            <a:t>Kullanıcının posta adresi</a:t>
          </a:r>
          <a:endParaRPr lang="en-US" sz="2000" b="1" dirty="0">
            <a:solidFill>
              <a:schemeClr val="tx1"/>
            </a:solidFill>
          </a:endParaRPr>
        </a:p>
      </dgm:t>
    </dgm:pt>
    <dgm:pt modelId="{CF08B6CA-6660-4B50-8F8E-212BA26943E3}" type="parTrans" cxnId="{BA59307C-B57F-42F8-A5AF-6543CBE0FC65}">
      <dgm:prSet/>
      <dgm:spPr/>
      <dgm:t>
        <a:bodyPr/>
        <a:lstStyle/>
        <a:p>
          <a:endParaRPr lang="tr-TR"/>
        </a:p>
      </dgm:t>
    </dgm:pt>
    <dgm:pt modelId="{D728EA3E-A49D-460A-A83B-79DAFE0B2548}" type="sibTrans" cxnId="{BA59307C-B57F-42F8-A5AF-6543CBE0FC65}">
      <dgm:prSet/>
      <dgm:spPr/>
      <dgm:t>
        <a:bodyPr/>
        <a:lstStyle/>
        <a:p>
          <a:endParaRPr lang="tr-TR"/>
        </a:p>
      </dgm:t>
    </dgm:pt>
    <dgm:pt modelId="{308E9ECB-2F0A-42C7-A805-2BBC6D4B4D17}">
      <dgm:prSet phldrT="[Text]" custT="1"/>
      <dgm:spPr/>
      <dgm:t>
        <a:bodyPr/>
        <a:lstStyle/>
        <a:p>
          <a:r>
            <a:rPr lang="en-US" sz="2000" b="1" dirty="0">
              <a:solidFill>
                <a:srgbClr val="FF0000"/>
              </a:solidFill>
            </a:rPr>
            <a:t>b) </a:t>
          </a:r>
          <a:r>
            <a:rPr lang="tr-TR" sz="2000" b="1" dirty="0" smtClean="0">
              <a:solidFill>
                <a:srgbClr val="FF0000"/>
              </a:solidFill>
            </a:rPr>
            <a:t>Kullanıcının e-postaları</a:t>
          </a:r>
          <a:endParaRPr lang="en-US" sz="2000" b="1" dirty="0">
            <a:solidFill>
              <a:srgbClr val="FF0000"/>
            </a:solidFill>
          </a:endParaRPr>
        </a:p>
      </dgm:t>
    </dgm:pt>
    <dgm:pt modelId="{089039C7-71D7-4557-B0DD-D9DAC6824968}" type="parTrans" cxnId="{8EB2787F-0AFB-4DEA-B384-92C2CA7DF737}">
      <dgm:prSet/>
      <dgm:spPr/>
      <dgm:t>
        <a:bodyPr/>
        <a:lstStyle/>
        <a:p>
          <a:endParaRPr lang="tr-TR"/>
        </a:p>
      </dgm:t>
    </dgm:pt>
    <dgm:pt modelId="{95D01A53-0626-43C5-98CF-4A1BEC741DAA}" type="sibTrans" cxnId="{8EB2787F-0AFB-4DEA-B384-92C2CA7DF737}">
      <dgm:prSet/>
      <dgm:spPr/>
      <dgm:t>
        <a:bodyPr/>
        <a:lstStyle/>
        <a:p>
          <a:endParaRPr lang="tr-TR"/>
        </a:p>
      </dgm:t>
    </dgm:pt>
    <dgm:pt modelId="{4879D163-F27E-4A08-A6A8-71136192A777}">
      <dgm:prSet phldrT="[Text]" custT="1"/>
      <dgm:spPr/>
      <dgm:t>
        <a:bodyPr/>
        <a:lstStyle/>
        <a:p>
          <a:r>
            <a:rPr lang="en-US" sz="2000" b="1" dirty="0">
              <a:solidFill>
                <a:schemeClr val="tx1"/>
              </a:solidFill>
            </a:rPr>
            <a:t>c) </a:t>
          </a:r>
          <a:r>
            <a:rPr lang="tr-TR" sz="2000" b="1" dirty="0" smtClean="0">
              <a:solidFill>
                <a:schemeClr val="tx1"/>
              </a:solidFill>
            </a:rPr>
            <a:t>Kullanıcının telefon numarası</a:t>
          </a:r>
          <a:endParaRPr lang="en-US" sz="2000" b="1" dirty="0">
            <a:solidFill>
              <a:schemeClr val="tx1"/>
            </a:solidFill>
          </a:endParaRPr>
        </a:p>
      </dgm:t>
    </dgm:pt>
    <dgm:pt modelId="{5867BE2C-BD5C-4A62-8D3E-05892506A4DF}" type="parTrans" cxnId="{D5612DD1-C15C-43A7-B1EE-1C93EBBFE710}">
      <dgm:prSet/>
      <dgm:spPr/>
      <dgm:t>
        <a:bodyPr/>
        <a:lstStyle/>
        <a:p>
          <a:endParaRPr lang="tr-TR"/>
        </a:p>
      </dgm:t>
    </dgm:pt>
    <dgm:pt modelId="{576BE81B-8CED-40DC-A512-7C13F5BBED58}" type="sibTrans" cxnId="{D5612DD1-C15C-43A7-B1EE-1C93EBBFE710}">
      <dgm:prSet/>
      <dgm:spPr/>
      <dgm:t>
        <a:bodyPr/>
        <a:lstStyle/>
        <a:p>
          <a:endParaRPr lang="tr-TR"/>
        </a:p>
      </dgm:t>
    </dgm:pt>
    <dgm:pt modelId="{1EE218B8-701D-442E-8DBD-2EEBE5670495}">
      <dgm:prSet phldrT="[Text]" custT="1"/>
      <dgm:spPr/>
      <dgm:t>
        <a:bodyPr/>
        <a:lstStyle/>
        <a:p>
          <a:r>
            <a:rPr lang="en-US" sz="2000" b="1" dirty="0">
              <a:solidFill>
                <a:srgbClr val="FF0000"/>
              </a:solidFill>
            </a:rPr>
            <a:t>d) </a:t>
          </a:r>
          <a:r>
            <a:rPr lang="tr-TR" sz="2000" b="1" dirty="0" smtClean="0">
              <a:solidFill>
                <a:srgbClr val="FF0000"/>
              </a:solidFill>
            </a:rPr>
            <a:t>Kullanıcının telefon rehberi</a:t>
          </a:r>
          <a:endParaRPr lang="en-US" sz="2000" b="1" dirty="0">
            <a:solidFill>
              <a:srgbClr val="FF0000"/>
            </a:solidFill>
          </a:endParaRPr>
        </a:p>
      </dgm:t>
    </dgm:pt>
    <dgm:pt modelId="{DF61276D-745B-4BBC-B555-674EF0260146}" type="parTrans" cxnId="{2282A2E4-0B88-444D-AED9-AD312F047801}">
      <dgm:prSet/>
      <dgm:spPr/>
      <dgm:t>
        <a:bodyPr/>
        <a:lstStyle/>
        <a:p>
          <a:endParaRPr lang="tr-TR"/>
        </a:p>
      </dgm:t>
    </dgm:pt>
    <dgm:pt modelId="{181A95DB-07C3-4288-957A-89CA27EAA2B8}" type="sibTrans" cxnId="{2282A2E4-0B88-444D-AED9-AD312F047801}">
      <dgm:prSet/>
      <dgm:spPr/>
      <dgm:t>
        <a:bodyPr/>
        <a:lstStyle/>
        <a:p>
          <a:endParaRPr lang="tr-TR"/>
        </a:p>
      </dgm:t>
    </dgm:pt>
    <dgm:pt modelId="{6D25848F-EC2A-48CB-BC0A-4D2858B2C116}">
      <dgm:prSet phldrT="[Text]" custT="1"/>
      <dgm:spPr/>
      <dgm:t>
        <a:bodyPr/>
        <a:lstStyle/>
        <a:p>
          <a:r>
            <a:rPr lang="en-US" sz="2000" b="1" dirty="0">
              <a:solidFill>
                <a:schemeClr val="tx1"/>
              </a:solidFill>
            </a:rPr>
            <a:t>e) </a:t>
          </a:r>
          <a:r>
            <a:rPr lang="tr-TR" sz="2000" b="1" dirty="0" smtClean="0">
              <a:solidFill>
                <a:schemeClr val="tx1"/>
              </a:solidFill>
            </a:rPr>
            <a:t>Kullanıcının kredi kartı numarası</a:t>
          </a:r>
          <a:endParaRPr lang="en-US" sz="2000" b="1" dirty="0">
            <a:solidFill>
              <a:schemeClr val="tx1"/>
            </a:solidFill>
          </a:endParaRPr>
        </a:p>
      </dgm:t>
    </dgm:pt>
    <dgm:pt modelId="{BA4A262E-3592-44E2-AAA4-47DC70E15C51}" type="parTrans" cxnId="{9EBC0A6F-5858-4DBD-BD14-2B1A5E158CCA}">
      <dgm:prSet/>
      <dgm:spPr/>
      <dgm:t>
        <a:bodyPr/>
        <a:lstStyle/>
        <a:p>
          <a:endParaRPr lang="tr-TR"/>
        </a:p>
      </dgm:t>
    </dgm:pt>
    <dgm:pt modelId="{95DF43B5-26E5-44AA-9F1B-B884C6AE35FC}" type="sibTrans" cxnId="{9EBC0A6F-5858-4DBD-BD14-2B1A5E158CCA}">
      <dgm:prSet/>
      <dgm:spPr/>
      <dgm:t>
        <a:bodyPr/>
        <a:lstStyle/>
        <a:p>
          <a:endParaRPr lang="tr-TR"/>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0546BEC0-2918-48C0-9238-47D4C3860FE6}" type="pres">
      <dgm:prSet presAssocID="{899161EC-5B06-4E16-93B1-210AFDE58A7B}" presName="vertSpace2a" presStyleCnt="0"/>
      <dgm:spPr/>
    </dgm:pt>
    <dgm:pt modelId="{FDF809FE-F12E-4778-99A3-CA7E1F5ED1B5}" type="pres">
      <dgm:prSet presAssocID="{899161EC-5B06-4E16-93B1-210AFDE58A7B}" presName="horz2" presStyleCnt="0"/>
      <dgm:spPr/>
    </dgm:pt>
    <dgm:pt modelId="{FE7CD4F1-7467-4435-8FA4-FFF580AD5E18}" type="pres">
      <dgm:prSet presAssocID="{899161EC-5B06-4E16-93B1-210AFDE58A7B}" presName="horzSpace2" presStyleCnt="0"/>
      <dgm:spPr/>
    </dgm:pt>
    <dgm:pt modelId="{81CCF79F-3943-4514-B273-3CFA91925293}" type="pres">
      <dgm:prSet presAssocID="{899161EC-5B06-4E16-93B1-210AFDE58A7B}" presName="tx2" presStyleLbl="revTx" presStyleIdx="1" presStyleCnt="6" custLinFactNeighborY="5566"/>
      <dgm:spPr/>
      <dgm:t>
        <a:bodyPr/>
        <a:lstStyle/>
        <a:p>
          <a:endParaRPr lang="tr-TR"/>
        </a:p>
      </dgm:t>
    </dgm:pt>
    <dgm:pt modelId="{401926D2-C797-4FDD-B5F1-BD409726011B}" type="pres">
      <dgm:prSet presAssocID="{899161EC-5B06-4E16-93B1-210AFDE58A7B}" presName="vert2" presStyleCnt="0"/>
      <dgm:spPr/>
    </dgm:pt>
    <dgm:pt modelId="{C1BE18AD-908C-4A8C-98A7-FE42F5633DBB}" type="pres">
      <dgm:prSet presAssocID="{899161EC-5B06-4E16-93B1-210AFDE58A7B}" presName="thinLine2b" presStyleLbl="callout" presStyleIdx="0" presStyleCnt="5"/>
      <dgm:spPr/>
    </dgm:pt>
    <dgm:pt modelId="{CBF2C3F5-CCE2-4194-B498-2B1CD5FDD214}" type="pres">
      <dgm:prSet presAssocID="{899161EC-5B06-4E16-93B1-210AFDE58A7B}" presName="vertSpace2b" presStyleCnt="0"/>
      <dgm:spPr/>
    </dgm:pt>
    <dgm:pt modelId="{485DC6C5-72F3-47A5-B3A3-F30A5E535383}" type="pres">
      <dgm:prSet presAssocID="{308E9ECB-2F0A-42C7-A805-2BBC6D4B4D17}" presName="horz2" presStyleCnt="0"/>
      <dgm:spPr/>
    </dgm:pt>
    <dgm:pt modelId="{1A18FD6D-70EA-4888-83E9-3BADA4D7D055}" type="pres">
      <dgm:prSet presAssocID="{308E9ECB-2F0A-42C7-A805-2BBC6D4B4D17}" presName="horzSpace2" presStyleCnt="0"/>
      <dgm:spPr/>
    </dgm:pt>
    <dgm:pt modelId="{F880F65A-9B36-43D0-8C1B-D7F14165B7CE}" type="pres">
      <dgm:prSet presAssocID="{308E9ECB-2F0A-42C7-A805-2BBC6D4B4D17}" presName="tx2" presStyleLbl="revTx" presStyleIdx="2" presStyleCnt="6" custLinFactNeighborY="325"/>
      <dgm:spPr/>
      <dgm:t>
        <a:bodyPr/>
        <a:lstStyle/>
        <a:p>
          <a:endParaRPr lang="tr-TR"/>
        </a:p>
      </dgm:t>
    </dgm:pt>
    <dgm:pt modelId="{3C763ECD-6F31-4C0B-A7B0-B7F5B7E23D95}" type="pres">
      <dgm:prSet presAssocID="{308E9ECB-2F0A-42C7-A805-2BBC6D4B4D17}" presName="vert2" presStyleCnt="0"/>
      <dgm:spPr/>
    </dgm:pt>
    <dgm:pt modelId="{53FFD666-9F0F-44B8-8023-B2E1333200FC}" type="pres">
      <dgm:prSet presAssocID="{308E9ECB-2F0A-42C7-A805-2BBC6D4B4D17}" presName="thinLine2b" presStyleLbl="callout" presStyleIdx="1" presStyleCnt="5"/>
      <dgm:spPr/>
    </dgm:pt>
    <dgm:pt modelId="{1428B725-07DE-45FE-9217-B6161968E1F2}" type="pres">
      <dgm:prSet presAssocID="{308E9ECB-2F0A-42C7-A805-2BBC6D4B4D17}" presName="vertSpace2b" presStyleCnt="0"/>
      <dgm:spPr/>
    </dgm:pt>
    <dgm:pt modelId="{108F70FA-049E-45E8-9F6B-AD5C39ABAE63}" type="pres">
      <dgm:prSet presAssocID="{4879D163-F27E-4A08-A6A8-71136192A777}" presName="horz2" presStyleCnt="0"/>
      <dgm:spPr/>
    </dgm:pt>
    <dgm:pt modelId="{DB6B45FD-A399-45EE-A738-C8A93AB44C0A}" type="pres">
      <dgm:prSet presAssocID="{4879D163-F27E-4A08-A6A8-71136192A777}" presName="horzSpace2" presStyleCnt="0"/>
      <dgm:spPr/>
    </dgm:pt>
    <dgm:pt modelId="{8ECA68D4-82C7-4C40-ADA8-AD508D893641}" type="pres">
      <dgm:prSet presAssocID="{4879D163-F27E-4A08-A6A8-71136192A777}" presName="tx2" presStyleLbl="revTx" presStyleIdx="3" presStyleCnt="6" custLinFactNeighborY="325"/>
      <dgm:spPr/>
      <dgm:t>
        <a:bodyPr/>
        <a:lstStyle/>
        <a:p>
          <a:endParaRPr lang="tr-TR"/>
        </a:p>
      </dgm:t>
    </dgm:pt>
    <dgm:pt modelId="{295DE617-A91D-4DDF-86CB-917E27C684A3}" type="pres">
      <dgm:prSet presAssocID="{4879D163-F27E-4A08-A6A8-71136192A777}" presName="vert2" presStyleCnt="0"/>
      <dgm:spPr/>
    </dgm:pt>
    <dgm:pt modelId="{94C97CA9-9EC4-4601-AAA2-A7957107D2B3}" type="pres">
      <dgm:prSet presAssocID="{4879D163-F27E-4A08-A6A8-71136192A777}" presName="thinLine2b" presStyleLbl="callout" presStyleIdx="2" presStyleCnt="5"/>
      <dgm:spPr/>
    </dgm:pt>
    <dgm:pt modelId="{7D8C73FF-0994-45F6-AB4F-5B8F507DF60D}" type="pres">
      <dgm:prSet presAssocID="{4879D163-F27E-4A08-A6A8-71136192A777}" presName="vertSpace2b" presStyleCnt="0"/>
      <dgm:spPr/>
    </dgm:pt>
    <dgm:pt modelId="{21207D9A-7549-4D0F-A117-976943ACE3F6}" type="pres">
      <dgm:prSet presAssocID="{1EE218B8-701D-442E-8DBD-2EEBE5670495}" presName="horz2" presStyleCnt="0"/>
      <dgm:spPr/>
    </dgm:pt>
    <dgm:pt modelId="{42C572A1-6284-47DD-8465-699CC8FC3F23}" type="pres">
      <dgm:prSet presAssocID="{1EE218B8-701D-442E-8DBD-2EEBE5670495}" presName="horzSpace2" presStyleCnt="0"/>
      <dgm:spPr/>
    </dgm:pt>
    <dgm:pt modelId="{DBC10AF6-9979-4290-9ADF-3A482FBFA9AD}" type="pres">
      <dgm:prSet presAssocID="{1EE218B8-701D-442E-8DBD-2EEBE5670495}" presName="tx2" presStyleLbl="revTx" presStyleIdx="4" presStyleCnt="6" custLinFactNeighborX="137" custLinFactNeighborY="325"/>
      <dgm:spPr/>
      <dgm:t>
        <a:bodyPr/>
        <a:lstStyle/>
        <a:p>
          <a:endParaRPr lang="tr-TR"/>
        </a:p>
      </dgm:t>
    </dgm:pt>
    <dgm:pt modelId="{1A198256-4274-4222-87EE-81E56F42A43A}" type="pres">
      <dgm:prSet presAssocID="{1EE218B8-701D-442E-8DBD-2EEBE5670495}" presName="vert2" presStyleCnt="0"/>
      <dgm:spPr/>
    </dgm:pt>
    <dgm:pt modelId="{818E3E2C-74ED-4B4A-9DBF-73242C4D4B1E}" type="pres">
      <dgm:prSet presAssocID="{1EE218B8-701D-442E-8DBD-2EEBE5670495}" presName="thinLine2b" presStyleLbl="callout" presStyleIdx="3" presStyleCnt="5"/>
      <dgm:spPr/>
    </dgm:pt>
    <dgm:pt modelId="{FFAD0818-8E97-412B-8A3F-46504CA3A9F4}" type="pres">
      <dgm:prSet presAssocID="{1EE218B8-701D-442E-8DBD-2EEBE5670495}" presName="vertSpace2b" presStyleCnt="0"/>
      <dgm:spPr/>
    </dgm:pt>
    <dgm:pt modelId="{649CB8DA-B4AC-462C-8931-51241DDB684E}" type="pres">
      <dgm:prSet presAssocID="{6D25848F-EC2A-48CB-BC0A-4D2858B2C116}" presName="horz2" presStyleCnt="0"/>
      <dgm:spPr/>
    </dgm:pt>
    <dgm:pt modelId="{276EC4F1-10A6-4277-B295-F5E72E07CC8A}" type="pres">
      <dgm:prSet presAssocID="{6D25848F-EC2A-48CB-BC0A-4D2858B2C116}" presName="horzSpace2" presStyleCnt="0"/>
      <dgm:spPr/>
    </dgm:pt>
    <dgm:pt modelId="{BA400AF8-DD79-4F6A-84CE-B74F502EA2D4}" type="pres">
      <dgm:prSet presAssocID="{6D25848F-EC2A-48CB-BC0A-4D2858B2C116}" presName="tx2" presStyleLbl="revTx" presStyleIdx="5" presStyleCnt="6"/>
      <dgm:spPr/>
      <dgm:t>
        <a:bodyPr/>
        <a:lstStyle/>
        <a:p>
          <a:endParaRPr lang="tr-TR"/>
        </a:p>
      </dgm:t>
    </dgm:pt>
    <dgm:pt modelId="{D1662B48-A4CD-4F2F-B752-24F664D10514}" type="pres">
      <dgm:prSet presAssocID="{6D25848F-EC2A-48CB-BC0A-4D2858B2C116}" presName="vert2" presStyleCnt="0"/>
      <dgm:spPr/>
    </dgm:pt>
    <dgm:pt modelId="{84FC836F-4E97-4C22-8EB5-8DDAC506D62C}" type="pres">
      <dgm:prSet presAssocID="{6D25848F-EC2A-48CB-BC0A-4D2858B2C116}" presName="thinLine2b" presStyleLbl="callout" presStyleIdx="4" presStyleCnt="5"/>
      <dgm:spPr/>
    </dgm:pt>
    <dgm:pt modelId="{D5844A17-8C37-41D4-ADF9-C4EB3F7C7957}" type="pres">
      <dgm:prSet presAssocID="{6D25848F-EC2A-48CB-BC0A-4D2858B2C116}" presName="vertSpace2b" presStyleCnt="0"/>
      <dgm:spPr/>
    </dgm:pt>
  </dgm:ptLst>
  <dgm:cxnLst>
    <dgm:cxn modelId="{B7396B30-5537-DB48-BB49-F8121197A4DF}" type="presOf" srcId="{3C774A1C-BB1C-4347-A758-A94A436F7244}" destId="{9CA50A65-40FA-E945-A868-9E3FE840B07E}" srcOrd="0" destOrd="0" presId="urn:microsoft.com/office/officeart/2008/layout/LinedList"/>
    <dgm:cxn modelId="{BA59307C-B57F-42F8-A5AF-6543CBE0FC65}" srcId="{8E61202A-36DD-0240-811A-270D9611A395}" destId="{899161EC-5B06-4E16-93B1-210AFDE58A7B}" srcOrd="0" destOrd="0" parTransId="{CF08B6CA-6660-4B50-8F8E-212BA26943E3}" sibTransId="{D728EA3E-A49D-460A-A83B-79DAFE0B2548}"/>
    <dgm:cxn modelId="{797E83DF-D7B0-A04A-90A7-428F119E43A8}" type="presOf" srcId="{8E61202A-36DD-0240-811A-270D9611A395}" destId="{CFE00427-EDF8-324F-9A5C-A181E81A4D48}" srcOrd="0" destOrd="0" presId="urn:microsoft.com/office/officeart/2008/layout/LinedList"/>
    <dgm:cxn modelId="{2282A2E4-0B88-444D-AED9-AD312F047801}" srcId="{8E61202A-36DD-0240-811A-270D9611A395}" destId="{1EE218B8-701D-442E-8DBD-2EEBE5670495}" srcOrd="3" destOrd="0" parTransId="{DF61276D-745B-4BBC-B555-674EF0260146}" sibTransId="{181A95DB-07C3-4288-957A-89CA27EAA2B8}"/>
    <dgm:cxn modelId="{A41BF8E8-67DF-420B-ADC4-3703E02696AA}" type="presOf" srcId="{899161EC-5B06-4E16-93B1-210AFDE58A7B}" destId="{81CCF79F-3943-4514-B273-3CFA91925293}" srcOrd="0" destOrd="0" presId="urn:microsoft.com/office/officeart/2008/layout/LinedList"/>
    <dgm:cxn modelId="{9EBC0A6F-5858-4DBD-BD14-2B1A5E158CCA}" srcId="{8E61202A-36DD-0240-811A-270D9611A395}" destId="{6D25848F-EC2A-48CB-BC0A-4D2858B2C116}" srcOrd="4" destOrd="0" parTransId="{BA4A262E-3592-44E2-AAA4-47DC70E15C51}" sibTransId="{95DF43B5-26E5-44AA-9F1B-B884C6AE35FC}"/>
    <dgm:cxn modelId="{2B3988D5-303A-4ECA-BFF5-4DFE17A87182}" type="presOf" srcId="{1EE218B8-701D-442E-8DBD-2EEBE5670495}" destId="{DBC10AF6-9979-4290-9ADF-3A482FBFA9AD}"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D5612DD1-C15C-43A7-B1EE-1C93EBBFE710}" srcId="{8E61202A-36DD-0240-811A-270D9611A395}" destId="{4879D163-F27E-4A08-A6A8-71136192A777}" srcOrd="2" destOrd="0" parTransId="{5867BE2C-BD5C-4A62-8D3E-05892506A4DF}" sibTransId="{576BE81B-8CED-40DC-A512-7C13F5BBED58}"/>
    <dgm:cxn modelId="{75C32395-333D-4715-8EA4-9141E83C3FCF}" type="presOf" srcId="{6D25848F-EC2A-48CB-BC0A-4D2858B2C116}" destId="{BA400AF8-DD79-4F6A-84CE-B74F502EA2D4}" srcOrd="0" destOrd="0" presId="urn:microsoft.com/office/officeart/2008/layout/LinedList"/>
    <dgm:cxn modelId="{86BC7D8E-5422-4C15-8922-19CE61B02041}" type="presOf" srcId="{308E9ECB-2F0A-42C7-A805-2BBC6D4B4D17}" destId="{F880F65A-9B36-43D0-8C1B-D7F14165B7CE}" srcOrd="0" destOrd="0" presId="urn:microsoft.com/office/officeart/2008/layout/LinedList"/>
    <dgm:cxn modelId="{8EB2787F-0AFB-4DEA-B384-92C2CA7DF737}" srcId="{8E61202A-36DD-0240-811A-270D9611A395}" destId="{308E9ECB-2F0A-42C7-A805-2BBC6D4B4D17}" srcOrd="1" destOrd="0" parTransId="{089039C7-71D7-4557-B0DD-D9DAC6824968}" sibTransId="{95D01A53-0626-43C5-98CF-4A1BEC741DAA}"/>
    <dgm:cxn modelId="{D13ADB92-2037-470A-B96A-516A9A61FE0B}" type="presOf" srcId="{4879D163-F27E-4A08-A6A8-71136192A777}" destId="{8ECA68D4-82C7-4C40-ADA8-AD508D893641}"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53E95FBC-0742-47EE-AC0C-6114DB1CD6B8}" type="presParOf" srcId="{71554259-89F3-DC41-AF38-A80F6823C6AB}" destId="{0546BEC0-2918-48C0-9238-47D4C3860FE6}" srcOrd="0" destOrd="0" presId="urn:microsoft.com/office/officeart/2008/layout/LinedList"/>
    <dgm:cxn modelId="{D71E6993-8C90-4F32-9942-A2F8281A6C2E}" type="presParOf" srcId="{71554259-89F3-DC41-AF38-A80F6823C6AB}" destId="{FDF809FE-F12E-4778-99A3-CA7E1F5ED1B5}" srcOrd="1" destOrd="0" presId="urn:microsoft.com/office/officeart/2008/layout/LinedList"/>
    <dgm:cxn modelId="{67A2872D-2803-483E-9E28-68CE03817EC9}" type="presParOf" srcId="{FDF809FE-F12E-4778-99A3-CA7E1F5ED1B5}" destId="{FE7CD4F1-7467-4435-8FA4-FFF580AD5E18}" srcOrd="0" destOrd="0" presId="urn:microsoft.com/office/officeart/2008/layout/LinedList"/>
    <dgm:cxn modelId="{77EC81B5-0AFC-4B21-A2F2-A5E665CCB26C}" type="presParOf" srcId="{FDF809FE-F12E-4778-99A3-CA7E1F5ED1B5}" destId="{81CCF79F-3943-4514-B273-3CFA91925293}" srcOrd="1" destOrd="0" presId="urn:microsoft.com/office/officeart/2008/layout/LinedList"/>
    <dgm:cxn modelId="{F0D48931-3CFA-4CD2-A921-77A0E567AEB3}" type="presParOf" srcId="{FDF809FE-F12E-4778-99A3-CA7E1F5ED1B5}" destId="{401926D2-C797-4FDD-B5F1-BD409726011B}" srcOrd="2" destOrd="0" presId="urn:microsoft.com/office/officeart/2008/layout/LinedList"/>
    <dgm:cxn modelId="{8DB4FDC3-0BE9-404D-9B18-88149B2F32C3}" type="presParOf" srcId="{71554259-89F3-DC41-AF38-A80F6823C6AB}" destId="{C1BE18AD-908C-4A8C-98A7-FE42F5633DBB}" srcOrd="2" destOrd="0" presId="urn:microsoft.com/office/officeart/2008/layout/LinedList"/>
    <dgm:cxn modelId="{9B3F77AA-4AA2-4970-95E5-7DFE6BAA2E11}" type="presParOf" srcId="{71554259-89F3-DC41-AF38-A80F6823C6AB}" destId="{CBF2C3F5-CCE2-4194-B498-2B1CD5FDD214}" srcOrd="3" destOrd="0" presId="urn:microsoft.com/office/officeart/2008/layout/LinedList"/>
    <dgm:cxn modelId="{F9339B59-7024-4341-99D5-F5BDDAEEB762}" type="presParOf" srcId="{71554259-89F3-DC41-AF38-A80F6823C6AB}" destId="{485DC6C5-72F3-47A5-B3A3-F30A5E535383}" srcOrd="4" destOrd="0" presId="urn:microsoft.com/office/officeart/2008/layout/LinedList"/>
    <dgm:cxn modelId="{328AB7BB-B349-40F1-BBB5-8599B3D9C77C}" type="presParOf" srcId="{485DC6C5-72F3-47A5-B3A3-F30A5E535383}" destId="{1A18FD6D-70EA-4888-83E9-3BADA4D7D055}" srcOrd="0" destOrd="0" presId="urn:microsoft.com/office/officeart/2008/layout/LinedList"/>
    <dgm:cxn modelId="{80C9E107-6D18-4F69-9B55-364C5C5A0839}" type="presParOf" srcId="{485DC6C5-72F3-47A5-B3A3-F30A5E535383}" destId="{F880F65A-9B36-43D0-8C1B-D7F14165B7CE}" srcOrd="1" destOrd="0" presId="urn:microsoft.com/office/officeart/2008/layout/LinedList"/>
    <dgm:cxn modelId="{A6E35958-12A5-48AB-8E37-FB5042D0513F}" type="presParOf" srcId="{485DC6C5-72F3-47A5-B3A3-F30A5E535383}" destId="{3C763ECD-6F31-4C0B-A7B0-B7F5B7E23D95}" srcOrd="2" destOrd="0" presId="urn:microsoft.com/office/officeart/2008/layout/LinedList"/>
    <dgm:cxn modelId="{FFB9C257-B132-4188-86C6-1D2AEC08C63A}" type="presParOf" srcId="{71554259-89F3-DC41-AF38-A80F6823C6AB}" destId="{53FFD666-9F0F-44B8-8023-B2E1333200FC}" srcOrd="5" destOrd="0" presId="urn:microsoft.com/office/officeart/2008/layout/LinedList"/>
    <dgm:cxn modelId="{A62E80B7-ECF5-45A5-BFA1-E0BEA0968C54}" type="presParOf" srcId="{71554259-89F3-DC41-AF38-A80F6823C6AB}" destId="{1428B725-07DE-45FE-9217-B6161968E1F2}" srcOrd="6" destOrd="0" presId="urn:microsoft.com/office/officeart/2008/layout/LinedList"/>
    <dgm:cxn modelId="{D98DFFE2-6726-470A-8C4B-8462FFD0B625}" type="presParOf" srcId="{71554259-89F3-DC41-AF38-A80F6823C6AB}" destId="{108F70FA-049E-45E8-9F6B-AD5C39ABAE63}" srcOrd="7" destOrd="0" presId="urn:microsoft.com/office/officeart/2008/layout/LinedList"/>
    <dgm:cxn modelId="{D148AC37-459A-47B9-8DF8-4B6B7F97F1BB}" type="presParOf" srcId="{108F70FA-049E-45E8-9F6B-AD5C39ABAE63}" destId="{DB6B45FD-A399-45EE-A738-C8A93AB44C0A}" srcOrd="0" destOrd="0" presId="urn:microsoft.com/office/officeart/2008/layout/LinedList"/>
    <dgm:cxn modelId="{A092A3F5-0DB6-431A-8DA2-55EFBB6BC5C4}" type="presParOf" srcId="{108F70FA-049E-45E8-9F6B-AD5C39ABAE63}" destId="{8ECA68D4-82C7-4C40-ADA8-AD508D893641}" srcOrd="1" destOrd="0" presId="urn:microsoft.com/office/officeart/2008/layout/LinedList"/>
    <dgm:cxn modelId="{9A82A001-C275-42E2-9499-F4E1E124699A}" type="presParOf" srcId="{108F70FA-049E-45E8-9F6B-AD5C39ABAE63}" destId="{295DE617-A91D-4DDF-86CB-917E27C684A3}" srcOrd="2" destOrd="0" presId="urn:microsoft.com/office/officeart/2008/layout/LinedList"/>
    <dgm:cxn modelId="{690430E8-2346-4C96-9543-08D83F00FD1E}" type="presParOf" srcId="{71554259-89F3-DC41-AF38-A80F6823C6AB}" destId="{94C97CA9-9EC4-4601-AAA2-A7957107D2B3}" srcOrd="8" destOrd="0" presId="urn:microsoft.com/office/officeart/2008/layout/LinedList"/>
    <dgm:cxn modelId="{D898FF01-AECB-494F-8897-CFE66E2060F9}" type="presParOf" srcId="{71554259-89F3-DC41-AF38-A80F6823C6AB}" destId="{7D8C73FF-0994-45F6-AB4F-5B8F507DF60D}" srcOrd="9" destOrd="0" presId="urn:microsoft.com/office/officeart/2008/layout/LinedList"/>
    <dgm:cxn modelId="{81097DB9-148E-4B83-A47E-1EA928B5D132}" type="presParOf" srcId="{71554259-89F3-DC41-AF38-A80F6823C6AB}" destId="{21207D9A-7549-4D0F-A117-976943ACE3F6}" srcOrd="10" destOrd="0" presId="urn:microsoft.com/office/officeart/2008/layout/LinedList"/>
    <dgm:cxn modelId="{72B0A44C-2C25-4571-9F9D-51A3692E7952}" type="presParOf" srcId="{21207D9A-7549-4D0F-A117-976943ACE3F6}" destId="{42C572A1-6284-47DD-8465-699CC8FC3F23}" srcOrd="0" destOrd="0" presId="urn:microsoft.com/office/officeart/2008/layout/LinedList"/>
    <dgm:cxn modelId="{70E74D2B-DB53-4D94-8DC8-955FDA2DE200}" type="presParOf" srcId="{21207D9A-7549-4D0F-A117-976943ACE3F6}" destId="{DBC10AF6-9979-4290-9ADF-3A482FBFA9AD}" srcOrd="1" destOrd="0" presId="urn:microsoft.com/office/officeart/2008/layout/LinedList"/>
    <dgm:cxn modelId="{271B5E73-F228-4481-B27E-861D72AF7558}" type="presParOf" srcId="{21207D9A-7549-4D0F-A117-976943ACE3F6}" destId="{1A198256-4274-4222-87EE-81E56F42A43A}" srcOrd="2" destOrd="0" presId="urn:microsoft.com/office/officeart/2008/layout/LinedList"/>
    <dgm:cxn modelId="{DE364BC7-8EDD-406B-8D1C-B890B67166E9}" type="presParOf" srcId="{71554259-89F3-DC41-AF38-A80F6823C6AB}" destId="{818E3E2C-74ED-4B4A-9DBF-73242C4D4B1E}" srcOrd="11" destOrd="0" presId="urn:microsoft.com/office/officeart/2008/layout/LinedList"/>
    <dgm:cxn modelId="{9BFEAA78-C433-45F4-93BD-69AA06D83FA4}" type="presParOf" srcId="{71554259-89F3-DC41-AF38-A80F6823C6AB}" destId="{FFAD0818-8E97-412B-8A3F-46504CA3A9F4}" srcOrd="12" destOrd="0" presId="urn:microsoft.com/office/officeart/2008/layout/LinedList"/>
    <dgm:cxn modelId="{00858D1E-4E7D-43AD-B2D5-110E16C6AA62}" type="presParOf" srcId="{71554259-89F3-DC41-AF38-A80F6823C6AB}" destId="{649CB8DA-B4AC-462C-8931-51241DDB684E}" srcOrd="13" destOrd="0" presId="urn:microsoft.com/office/officeart/2008/layout/LinedList"/>
    <dgm:cxn modelId="{3E0B17FF-C67A-42C8-BF64-A10104DDDD6E}" type="presParOf" srcId="{649CB8DA-B4AC-462C-8931-51241DDB684E}" destId="{276EC4F1-10A6-4277-B295-F5E72E07CC8A}" srcOrd="0" destOrd="0" presId="urn:microsoft.com/office/officeart/2008/layout/LinedList"/>
    <dgm:cxn modelId="{FDAC6811-9C35-4797-BBD1-1568B2FF1F1F}" type="presParOf" srcId="{649CB8DA-B4AC-462C-8931-51241DDB684E}" destId="{BA400AF8-DD79-4F6A-84CE-B74F502EA2D4}" srcOrd="1" destOrd="0" presId="urn:microsoft.com/office/officeart/2008/layout/LinedList"/>
    <dgm:cxn modelId="{0F1A70AD-289C-46D5-A584-5C969D1ABDAC}" type="presParOf" srcId="{649CB8DA-B4AC-462C-8931-51241DDB684E}" destId="{D1662B48-A4CD-4F2F-B752-24F664D10514}" srcOrd="2" destOrd="0" presId="urn:microsoft.com/office/officeart/2008/layout/LinedList"/>
    <dgm:cxn modelId="{FBB1A427-1FA0-473C-B83C-5EDAE8D50883}" type="presParOf" srcId="{71554259-89F3-DC41-AF38-A80F6823C6AB}" destId="{84FC836F-4E97-4C22-8EB5-8DDAC506D62C}" srcOrd="14" destOrd="0" presId="urn:microsoft.com/office/officeart/2008/layout/LinedList"/>
    <dgm:cxn modelId="{407CFB27-BDFB-4AA9-B3E1-FDE6F6EAC85E}" type="presParOf" srcId="{71554259-89F3-DC41-AF38-A80F6823C6AB}" destId="{D5844A17-8C37-41D4-ADF9-C4EB3F7C7957}" srcOrd="15"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tr-TR" sz="2800" b="1" dirty="0" smtClean="0"/>
            <a:t>18. Madde uyarınca, yerel hizmet sağlayıcılardan hangi veriler istenemez?</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2400" b="1" dirty="0">
              <a:solidFill>
                <a:schemeClr val="tx1"/>
              </a:solidFill>
            </a:rPr>
            <a:t>a) </a:t>
          </a:r>
          <a:r>
            <a:rPr lang="tr-TR" sz="2400" b="1" dirty="0" smtClean="0">
              <a:solidFill>
                <a:schemeClr val="tx1"/>
              </a:solidFill>
            </a:rPr>
            <a:t>Abone bilgisi</a:t>
          </a:r>
          <a:endParaRPr lang="en-US" sz="2400"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pPr algn="just"/>
          <a:r>
            <a:rPr lang="en-US" sz="2400" b="1" dirty="0">
              <a:solidFill>
                <a:schemeClr val="tx1"/>
              </a:solidFill>
            </a:rPr>
            <a:t>b) </a:t>
          </a:r>
          <a:r>
            <a:rPr lang="tr-TR" sz="2400" b="1" dirty="0" smtClean="0">
              <a:solidFill>
                <a:schemeClr val="tx1"/>
              </a:solidFill>
            </a:rPr>
            <a:t>Saklanan trafik verisi</a:t>
          </a:r>
          <a:endParaRPr lang="en-US" sz="2400"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pPr algn="just"/>
          <a:r>
            <a:rPr lang="en-US" sz="2400" b="1" dirty="0">
              <a:solidFill>
                <a:schemeClr val="tx1"/>
              </a:solidFill>
            </a:rPr>
            <a:t>c) </a:t>
          </a:r>
          <a:r>
            <a:rPr lang="nn-NO" sz="2400" b="1" dirty="0" smtClean="0">
              <a:solidFill>
                <a:schemeClr val="tx1"/>
              </a:solidFill>
            </a:rPr>
            <a:t>Gerçek zamanlı trafik verileri</a:t>
          </a:r>
          <a:endParaRPr lang="en-US" sz="2400" b="1" dirty="0">
            <a:solidFill>
              <a:schemeClr val="tx1"/>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custT="1"/>
      <dgm:spPr/>
      <dgm:t>
        <a:bodyPr/>
        <a:lstStyle/>
        <a:p>
          <a:pPr algn="just"/>
          <a:r>
            <a:rPr lang="en-US" sz="2400" b="1" dirty="0"/>
            <a:t>d) </a:t>
          </a:r>
          <a:r>
            <a:rPr lang="tr-TR" sz="2400" b="1" dirty="0" smtClean="0"/>
            <a:t>Saklanan içerik verisi</a:t>
          </a:r>
          <a:endParaRPr lang="en-US" sz="2400" b="1" dirty="0"/>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tr-TR" sz="2400" b="1" dirty="0" smtClean="0"/>
            <a:t>18. Madde uyarınca, yerel hizmet sağlayıcılardan hangi veriler istenemez?</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A22FE5C1-5DDB-40E1-8CDE-AB9BC66BA65E}">
      <dgm:prSet phldrT="[Text]" custT="1"/>
      <dgm:spPr/>
      <dgm:t>
        <a:bodyPr/>
        <a:lstStyle/>
        <a:p>
          <a:r>
            <a:rPr lang="en-US" sz="2400" b="1" dirty="0">
              <a:solidFill>
                <a:schemeClr val="tx1"/>
              </a:solidFill>
            </a:rPr>
            <a:t>a) </a:t>
          </a:r>
          <a:r>
            <a:rPr lang="tr-TR" sz="2400" b="1" dirty="0" smtClean="0">
              <a:solidFill>
                <a:schemeClr val="tx1"/>
              </a:solidFill>
            </a:rPr>
            <a:t>Abone bilgisi</a:t>
          </a:r>
          <a:endParaRPr lang="en-US" sz="2400" b="1" dirty="0">
            <a:solidFill>
              <a:schemeClr val="tx1"/>
            </a:solidFill>
          </a:endParaRPr>
        </a:p>
      </dgm:t>
    </dgm:pt>
    <dgm:pt modelId="{6A8DF2A0-359B-4CE1-9D92-5C82436ACC03}" type="parTrans" cxnId="{27655863-E879-45CA-855B-97A9026B6AA7}">
      <dgm:prSet/>
      <dgm:spPr/>
      <dgm:t>
        <a:bodyPr/>
        <a:lstStyle/>
        <a:p>
          <a:endParaRPr lang="tr-TR"/>
        </a:p>
      </dgm:t>
    </dgm:pt>
    <dgm:pt modelId="{4A6A39AC-D42F-45C8-8685-4406E2ADEE42}" type="sibTrans" cxnId="{27655863-E879-45CA-855B-97A9026B6AA7}">
      <dgm:prSet/>
      <dgm:spPr/>
      <dgm:t>
        <a:bodyPr/>
        <a:lstStyle/>
        <a:p>
          <a:endParaRPr lang="tr-TR"/>
        </a:p>
      </dgm:t>
    </dgm:pt>
    <dgm:pt modelId="{933DE9E8-BB43-4046-B536-814C1EE655DC}">
      <dgm:prSet phldrT="[Text]" custT="1"/>
      <dgm:spPr/>
      <dgm:t>
        <a:bodyPr/>
        <a:lstStyle/>
        <a:p>
          <a:r>
            <a:rPr lang="en-US" sz="2400" b="1" dirty="0">
              <a:solidFill>
                <a:schemeClr val="tx1"/>
              </a:solidFill>
            </a:rPr>
            <a:t>b) </a:t>
          </a:r>
          <a:r>
            <a:rPr lang="tr-TR" sz="2400" b="1" dirty="0" smtClean="0">
              <a:solidFill>
                <a:schemeClr val="tx1"/>
              </a:solidFill>
            </a:rPr>
            <a:t>Saklanan trafik verisi</a:t>
          </a:r>
          <a:endParaRPr lang="en-US" sz="2400" b="1" dirty="0">
            <a:solidFill>
              <a:schemeClr val="tx1"/>
            </a:solidFill>
          </a:endParaRPr>
        </a:p>
      </dgm:t>
    </dgm:pt>
    <dgm:pt modelId="{231DD762-7F9E-423A-B07B-2229337C2EA5}" type="parTrans" cxnId="{8E56D4CC-EFB0-4976-B5C6-E36D96A08E60}">
      <dgm:prSet/>
      <dgm:spPr/>
      <dgm:t>
        <a:bodyPr/>
        <a:lstStyle/>
        <a:p>
          <a:endParaRPr lang="tr-TR"/>
        </a:p>
      </dgm:t>
    </dgm:pt>
    <dgm:pt modelId="{AF6AFD89-0301-4FC6-985F-1FC596C7D830}" type="sibTrans" cxnId="{8E56D4CC-EFB0-4976-B5C6-E36D96A08E60}">
      <dgm:prSet/>
      <dgm:spPr/>
      <dgm:t>
        <a:bodyPr/>
        <a:lstStyle/>
        <a:p>
          <a:endParaRPr lang="tr-TR"/>
        </a:p>
      </dgm:t>
    </dgm:pt>
    <dgm:pt modelId="{FCE02ED2-0EDE-42EE-A8C3-6CE692243278}">
      <dgm:prSet phldrT="[Text]" custT="1"/>
      <dgm:spPr/>
      <dgm:t>
        <a:bodyPr/>
        <a:lstStyle/>
        <a:p>
          <a:r>
            <a:rPr lang="en-US" sz="2400" b="1" dirty="0">
              <a:solidFill>
                <a:srgbClr val="FF0000"/>
              </a:solidFill>
            </a:rPr>
            <a:t>c) </a:t>
          </a:r>
          <a:r>
            <a:rPr lang="nn-NO" sz="2400" b="1" dirty="0" smtClean="0">
              <a:solidFill>
                <a:srgbClr val="FF0000"/>
              </a:solidFill>
            </a:rPr>
            <a:t>Gerçek zamanlı trafik verileri </a:t>
          </a:r>
          <a:endParaRPr lang="en-US" sz="2400" b="1" dirty="0">
            <a:solidFill>
              <a:srgbClr val="FF0000"/>
            </a:solidFill>
          </a:endParaRPr>
        </a:p>
      </dgm:t>
    </dgm:pt>
    <dgm:pt modelId="{287938C7-64AC-4E83-A15C-22EBCF111440}" type="parTrans" cxnId="{DA41CF9D-0E62-4EBB-8A7A-62ADC1501F79}">
      <dgm:prSet/>
      <dgm:spPr/>
      <dgm:t>
        <a:bodyPr/>
        <a:lstStyle/>
        <a:p>
          <a:endParaRPr lang="tr-TR"/>
        </a:p>
      </dgm:t>
    </dgm:pt>
    <dgm:pt modelId="{28BA9949-E822-42C8-A7CA-71BCB68A2E58}" type="sibTrans" cxnId="{DA41CF9D-0E62-4EBB-8A7A-62ADC1501F79}">
      <dgm:prSet/>
      <dgm:spPr/>
      <dgm:t>
        <a:bodyPr/>
        <a:lstStyle/>
        <a:p>
          <a:endParaRPr lang="tr-TR"/>
        </a:p>
      </dgm:t>
    </dgm:pt>
    <dgm:pt modelId="{9D9B9E76-C59F-409B-81DD-3D824CF98EA3}">
      <dgm:prSet phldrT="[Text]" custT="1"/>
      <dgm:spPr/>
      <dgm:t>
        <a:bodyPr/>
        <a:lstStyle/>
        <a:p>
          <a:r>
            <a:rPr lang="en-US" sz="2400" b="1" dirty="0"/>
            <a:t>d) </a:t>
          </a:r>
          <a:r>
            <a:rPr lang="tr-TR" sz="2400" b="1" dirty="0" smtClean="0"/>
            <a:t>Saklanan içerik verisi</a:t>
          </a:r>
          <a:endParaRPr lang="en-US" sz="2400" b="1" dirty="0"/>
        </a:p>
      </dgm:t>
    </dgm:pt>
    <dgm:pt modelId="{7F67AC74-F322-43F4-91C6-CBAFEE088910}" type="parTrans" cxnId="{FA691434-027C-4CFD-991B-17CE7252AAC4}">
      <dgm:prSet/>
      <dgm:spPr/>
      <dgm:t>
        <a:bodyPr/>
        <a:lstStyle/>
        <a:p>
          <a:endParaRPr lang="tr-TR"/>
        </a:p>
      </dgm:t>
    </dgm:pt>
    <dgm:pt modelId="{A8B0F2EE-78F8-471A-A280-F8A2505305EF}" type="sibTrans" cxnId="{FA691434-027C-4CFD-991B-17CE7252AAC4}">
      <dgm:prSet/>
      <dgm:spPr/>
      <dgm:t>
        <a:bodyPr/>
        <a:lstStyle/>
        <a:p>
          <a:endParaRPr lang="tr-TR"/>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t>
        <a:bodyPr/>
        <a:lstStyle/>
        <a:p>
          <a:endParaRPr lang="tr-TR"/>
        </a:p>
      </dgm:t>
    </dgm:pt>
    <dgm:pt modelId="{71554259-89F3-DC41-AF38-A80F6823C6AB}" type="pres">
      <dgm:prSet presAssocID="{8E61202A-36DD-0240-811A-270D9611A395}" presName="vert1" presStyleCnt="0"/>
      <dgm:spPr/>
    </dgm:pt>
    <dgm:pt modelId="{08B3F2B4-6581-4B38-96CF-C233F5641789}" type="pres">
      <dgm:prSet presAssocID="{A22FE5C1-5DDB-40E1-8CDE-AB9BC66BA65E}" presName="vertSpace2a" presStyleCnt="0"/>
      <dgm:spPr/>
    </dgm:pt>
    <dgm:pt modelId="{E2D2832B-05FE-4B1D-B1B6-7D03F155AAA7}" type="pres">
      <dgm:prSet presAssocID="{A22FE5C1-5DDB-40E1-8CDE-AB9BC66BA65E}" presName="horz2" presStyleCnt="0"/>
      <dgm:spPr/>
    </dgm:pt>
    <dgm:pt modelId="{A0200343-CCF1-4F4D-8E7B-1FED2AD055A4}" type="pres">
      <dgm:prSet presAssocID="{A22FE5C1-5DDB-40E1-8CDE-AB9BC66BA65E}" presName="horzSpace2" presStyleCnt="0"/>
      <dgm:spPr/>
    </dgm:pt>
    <dgm:pt modelId="{A44BF9B0-5B37-4C42-AB9B-31218C887DB7}" type="pres">
      <dgm:prSet presAssocID="{A22FE5C1-5DDB-40E1-8CDE-AB9BC66BA65E}" presName="tx2" presStyleLbl="revTx" presStyleIdx="1" presStyleCnt="5"/>
      <dgm:spPr/>
      <dgm:t>
        <a:bodyPr/>
        <a:lstStyle/>
        <a:p>
          <a:endParaRPr lang="tr-TR"/>
        </a:p>
      </dgm:t>
    </dgm:pt>
    <dgm:pt modelId="{BD91E4B6-2872-4224-8FE7-97442EDC7310}" type="pres">
      <dgm:prSet presAssocID="{A22FE5C1-5DDB-40E1-8CDE-AB9BC66BA65E}" presName="vert2" presStyleCnt="0"/>
      <dgm:spPr/>
    </dgm:pt>
    <dgm:pt modelId="{1DF5C00B-1015-4770-A334-65E4693AF8DB}" type="pres">
      <dgm:prSet presAssocID="{A22FE5C1-5DDB-40E1-8CDE-AB9BC66BA65E}" presName="thinLine2b" presStyleLbl="callout" presStyleIdx="0" presStyleCnt="4"/>
      <dgm:spPr/>
    </dgm:pt>
    <dgm:pt modelId="{ECE22C42-EE77-41F0-BC33-66ED371BDB25}" type="pres">
      <dgm:prSet presAssocID="{A22FE5C1-5DDB-40E1-8CDE-AB9BC66BA65E}" presName="vertSpace2b" presStyleCnt="0"/>
      <dgm:spPr/>
    </dgm:pt>
    <dgm:pt modelId="{9523F058-2BA7-4D55-9689-4E0EB6CD83D8}" type="pres">
      <dgm:prSet presAssocID="{933DE9E8-BB43-4046-B536-814C1EE655DC}" presName="horz2" presStyleCnt="0"/>
      <dgm:spPr/>
    </dgm:pt>
    <dgm:pt modelId="{68D4D509-C931-49DC-B9D8-10A4F2595671}" type="pres">
      <dgm:prSet presAssocID="{933DE9E8-BB43-4046-B536-814C1EE655DC}" presName="horzSpace2" presStyleCnt="0"/>
      <dgm:spPr/>
    </dgm:pt>
    <dgm:pt modelId="{352A0F20-9B2B-41B8-A0DE-236E356E2A4E}" type="pres">
      <dgm:prSet presAssocID="{933DE9E8-BB43-4046-B536-814C1EE655DC}" presName="tx2" presStyleLbl="revTx" presStyleIdx="2" presStyleCnt="5"/>
      <dgm:spPr/>
      <dgm:t>
        <a:bodyPr/>
        <a:lstStyle/>
        <a:p>
          <a:endParaRPr lang="tr-TR"/>
        </a:p>
      </dgm:t>
    </dgm:pt>
    <dgm:pt modelId="{F618C482-657A-4F6A-982F-B2D9C758B57F}" type="pres">
      <dgm:prSet presAssocID="{933DE9E8-BB43-4046-B536-814C1EE655DC}" presName="vert2" presStyleCnt="0"/>
      <dgm:spPr/>
    </dgm:pt>
    <dgm:pt modelId="{E07D239D-997E-43C7-A18F-42B10AAB8634}" type="pres">
      <dgm:prSet presAssocID="{933DE9E8-BB43-4046-B536-814C1EE655DC}" presName="thinLine2b" presStyleLbl="callout" presStyleIdx="1" presStyleCnt="4"/>
      <dgm:spPr/>
    </dgm:pt>
    <dgm:pt modelId="{DCB52FA8-D754-472A-9EBA-81595E57CB0B}" type="pres">
      <dgm:prSet presAssocID="{933DE9E8-BB43-4046-B536-814C1EE655DC}" presName="vertSpace2b" presStyleCnt="0"/>
      <dgm:spPr/>
    </dgm:pt>
    <dgm:pt modelId="{9DAA337B-541E-484B-B46B-691EEAA56503}" type="pres">
      <dgm:prSet presAssocID="{FCE02ED2-0EDE-42EE-A8C3-6CE692243278}" presName="horz2" presStyleCnt="0"/>
      <dgm:spPr/>
    </dgm:pt>
    <dgm:pt modelId="{8785D4F9-E792-4958-8580-274C8FE774E9}" type="pres">
      <dgm:prSet presAssocID="{FCE02ED2-0EDE-42EE-A8C3-6CE692243278}" presName="horzSpace2" presStyleCnt="0"/>
      <dgm:spPr/>
    </dgm:pt>
    <dgm:pt modelId="{E2961646-3E5A-43B9-B949-2588EB8013B2}" type="pres">
      <dgm:prSet presAssocID="{FCE02ED2-0EDE-42EE-A8C3-6CE692243278}" presName="tx2" presStyleLbl="revTx" presStyleIdx="3" presStyleCnt="5"/>
      <dgm:spPr/>
      <dgm:t>
        <a:bodyPr/>
        <a:lstStyle/>
        <a:p>
          <a:endParaRPr lang="tr-TR"/>
        </a:p>
      </dgm:t>
    </dgm:pt>
    <dgm:pt modelId="{386DF4A9-0042-43CC-BF2E-B94FB0FB65E1}" type="pres">
      <dgm:prSet presAssocID="{FCE02ED2-0EDE-42EE-A8C3-6CE692243278}" presName="vert2" presStyleCnt="0"/>
      <dgm:spPr/>
    </dgm:pt>
    <dgm:pt modelId="{03B333EF-1F18-4899-BF8E-92AA17342BE2}" type="pres">
      <dgm:prSet presAssocID="{FCE02ED2-0EDE-42EE-A8C3-6CE692243278}" presName="thinLine2b" presStyleLbl="callout" presStyleIdx="2" presStyleCnt="4"/>
      <dgm:spPr/>
    </dgm:pt>
    <dgm:pt modelId="{A3B332BA-A55C-43DC-AE62-E4CCB1E58EC4}" type="pres">
      <dgm:prSet presAssocID="{FCE02ED2-0EDE-42EE-A8C3-6CE692243278}" presName="vertSpace2b" presStyleCnt="0"/>
      <dgm:spPr/>
    </dgm:pt>
    <dgm:pt modelId="{C24503F7-BBCE-430D-8C2E-C9E1E16CE81D}" type="pres">
      <dgm:prSet presAssocID="{9D9B9E76-C59F-409B-81DD-3D824CF98EA3}" presName="horz2" presStyleCnt="0"/>
      <dgm:spPr/>
    </dgm:pt>
    <dgm:pt modelId="{B07632E9-40A4-4A0C-9DEA-815E0D8772F2}" type="pres">
      <dgm:prSet presAssocID="{9D9B9E76-C59F-409B-81DD-3D824CF98EA3}" presName="horzSpace2" presStyleCnt="0"/>
      <dgm:spPr/>
    </dgm:pt>
    <dgm:pt modelId="{07A543E3-5D15-4FF4-BF0C-C775244BE014}" type="pres">
      <dgm:prSet presAssocID="{9D9B9E76-C59F-409B-81DD-3D824CF98EA3}" presName="tx2" presStyleLbl="revTx" presStyleIdx="4" presStyleCnt="5" custLinFactNeighborX="706"/>
      <dgm:spPr/>
      <dgm:t>
        <a:bodyPr/>
        <a:lstStyle/>
        <a:p>
          <a:endParaRPr lang="tr-TR"/>
        </a:p>
      </dgm:t>
    </dgm:pt>
    <dgm:pt modelId="{005F1AA5-89B9-429C-8863-93F3DD3C59DE}" type="pres">
      <dgm:prSet presAssocID="{9D9B9E76-C59F-409B-81DD-3D824CF98EA3}" presName="vert2" presStyleCnt="0"/>
      <dgm:spPr/>
    </dgm:pt>
    <dgm:pt modelId="{0650EC20-06AD-429A-9AA5-5F2C64232FD1}" type="pres">
      <dgm:prSet presAssocID="{9D9B9E76-C59F-409B-81DD-3D824CF98EA3}" presName="thinLine2b" presStyleLbl="callout" presStyleIdx="3" presStyleCnt="4"/>
      <dgm:spPr/>
    </dgm:pt>
    <dgm:pt modelId="{E97EB8E7-BFF9-4603-9E34-C95FF504BF0E}" type="pres">
      <dgm:prSet presAssocID="{9D9B9E76-C59F-409B-81DD-3D824CF98EA3}" presName="vertSpace2b" presStyleCnt="0"/>
      <dgm:spPr/>
    </dgm:pt>
  </dgm:ptLst>
  <dgm:cxnLst>
    <dgm:cxn modelId="{166E04AA-B8E4-4D28-8424-BB39574213E5}" type="presOf" srcId="{9D9B9E76-C59F-409B-81DD-3D824CF98EA3}" destId="{07A543E3-5D15-4FF4-BF0C-C775244BE014}" srcOrd="0" destOrd="0" presId="urn:microsoft.com/office/officeart/2008/layout/LinedList"/>
    <dgm:cxn modelId="{3E6593C3-DE29-4A4B-BCDD-0B384B662856}" type="presOf" srcId="{FCE02ED2-0EDE-42EE-A8C3-6CE692243278}" destId="{E2961646-3E5A-43B9-B949-2588EB8013B2}" srcOrd="0" destOrd="0" presId="urn:microsoft.com/office/officeart/2008/layout/LinedList"/>
    <dgm:cxn modelId="{27655863-E879-45CA-855B-97A9026B6AA7}" srcId="{8E61202A-36DD-0240-811A-270D9611A395}" destId="{A22FE5C1-5DDB-40E1-8CDE-AB9BC66BA65E}" srcOrd="0" destOrd="0" parTransId="{6A8DF2A0-359B-4CE1-9D92-5C82436ACC03}" sibTransId="{4A6A39AC-D42F-45C8-8685-4406E2ADEE42}"/>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271FF9A-BF57-432C-B555-21F2A8956BE8}" type="presOf" srcId="{933DE9E8-BB43-4046-B536-814C1EE655DC}" destId="{352A0F20-9B2B-41B8-A0DE-236E356E2A4E}" srcOrd="0" destOrd="0" presId="urn:microsoft.com/office/officeart/2008/layout/LinedList"/>
    <dgm:cxn modelId="{FA691434-027C-4CFD-991B-17CE7252AAC4}" srcId="{8E61202A-36DD-0240-811A-270D9611A395}" destId="{9D9B9E76-C59F-409B-81DD-3D824CF98EA3}" srcOrd="3" destOrd="0" parTransId="{7F67AC74-F322-43F4-91C6-CBAFEE088910}" sibTransId="{A8B0F2EE-78F8-471A-A280-F8A2505305EF}"/>
    <dgm:cxn modelId="{8E56D4CC-EFB0-4976-B5C6-E36D96A08E60}" srcId="{8E61202A-36DD-0240-811A-270D9611A395}" destId="{933DE9E8-BB43-4046-B536-814C1EE655DC}" srcOrd="1" destOrd="0" parTransId="{231DD762-7F9E-423A-B07B-2229337C2EA5}" sibTransId="{AF6AFD89-0301-4FC6-985F-1FC596C7D830}"/>
    <dgm:cxn modelId="{31B8EC11-5921-4F1E-A3D2-9B8B81AB039B}" type="presOf" srcId="{A22FE5C1-5DDB-40E1-8CDE-AB9BC66BA65E}" destId="{A44BF9B0-5B37-4C42-AB9B-31218C887DB7}"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DA41CF9D-0E62-4EBB-8A7A-62ADC1501F79}" srcId="{8E61202A-36DD-0240-811A-270D9611A395}" destId="{FCE02ED2-0EDE-42EE-A8C3-6CE692243278}" srcOrd="2" destOrd="0" parTransId="{287938C7-64AC-4E83-A15C-22EBCF111440}" sibTransId="{28BA9949-E822-42C8-A7CA-71BCB68A2E58}"/>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1651937E-0AE1-4711-9C14-BE9CC55EC4E0}" type="presParOf" srcId="{71554259-89F3-DC41-AF38-A80F6823C6AB}" destId="{08B3F2B4-6581-4B38-96CF-C233F5641789}" srcOrd="0" destOrd="0" presId="urn:microsoft.com/office/officeart/2008/layout/LinedList"/>
    <dgm:cxn modelId="{AA54262B-945F-4EF3-BBD0-35456112FC4F}" type="presParOf" srcId="{71554259-89F3-DC41-AF38-A80F6823C6AB}" destId="{E2D2832B-05FE-4B1D-B1B6-7D03F155AAA7}" srcOrd="1" destOrd="0" presId="urn:microsoft.com/office/officeart/2008/layout/LinedList"/>
    <dgm:cxn modelId="{45D75722-EEB3-4BF8-ADE2-A2320B000EE1}" type="presParOf" srcId="{E2D2832B-05FE-4B1D-B1B6-7D03F155AAA7}" destId="{A0200343-CCF1-4F4D-8E7B-1FED2AD055A4}" srcOrd="0" destOrd="0" presId="urn:microsoft.com/office/officeart/2008/layout/LinedList"/>
    <dgm:cxn modelId="{45DFA1F6-033E-4C72-BCFE-E9337AA093A3}" type="presParOf" srcId="{E2D2832B-05FE-4B1D-B1B6-7D03F155AAA7}" destId="{A44BF9B0-5B37-4C42-AB9B-31218C887DB7}" srcOrd="1" destOrd="0" presId="urn:microsoft.com/office/officeart/2008/layout/LinedList"/>
    <dgm:cxn modelId="{6376C886-BD06-45CD-87A2-3EEA168F39B8}" type="presParOf" srcId="{E2D2832B-05FE-4B1D-B1B6-7D03F155AAA7}" destId="{BD91E4B6-2872-4224-8FE7-97442EDC7310}" srcOrd="2" destOrd="0" presId="urn:microsoft.com/office/officeart/2008/layout/LinedList"/>
    <dgm:cxn modelId="{3E84066F-F430-4D23-9C56-40731F71F8E8}" type="presParOf" srcId="{71554259-89F3-DC41-AF38-A80F6823C6AB}" destId="{1DF5C00B-1015-4770-A334-65E4693AF8DB}" srcOrd="2" destOrd="0" presId="urn:microsoft.com/office/officeart/2008/layout/LinedList"/>
    <dgm:cxn modelId="{975E155F-A75C-4332-91AE-C5C5703EE255}" type="presParOf" srcId="{71554259-89F3-DC41-AF38-A80F6823C6AB}" destId="{ECE22C42-EE77-41F0-BC33-66ED371BDB25}" srcOrd="3" destOrd="0" presId="urn:microsoft.com/office/officeart/2008/layout/LinedList"/>
    <dgm:cxn modelId="{9DDECE81-DC9C-48DF-B086-0E0E886F6A93}" type="presParOf" srcId="{71554259-89F3-DC41-AF38-A80F6823C6AB}" destId="{9523F058-2BA7-4D55-9689-4E0EB6CD83D8}" srcOrd="4" destOrd="0" presId="urn:microsoft.com/office/officeart/2008/layout/LinedList"/>
    <dgm:cxn modelId="{3F67C9D3-949C-481D-BCAF-730C80E30B58}" type="presParOf" srcId="{9523F058-2BA7-4D55-9689-4E0EB6CD83D8}" destId="{68D4D509-C931-49DC-B9D8-10A4F2595671}" srcOrd="0" destOrd="0" presId="urn:microsoft.com/office/officeart/2008/layout/LinedList"/>
    <dgm:cxn modelId="{10B6C662-D0BB-4F2A-91ED-D4EEB922A33B}" type="presParOf" srcId="{9523F058-2BA7-4D55-9689-4E0EB6CD83D8}" destId="{352A0F20-9B2B-41B8-A0DE-236E356E2A4E}" srcOrd="1" destOrd="0" presId="urn:microsoft.com/office/officeart/2008/layout/LinedList"/>
    <dgm:cxn modelId="{E3D7FC69-3E93-4592-8FF5-F131B7FF97D5}" type="presParOf" srcId="{9523F058-2BA7-4D55-9689-4E0EB6CD83D8}" destId="{F618C482-657A-4F6A-982F-B2D9C758B57F}" srcOrd="2" destOrd="0" presId="urn:microsoft.com/office/officeart/2008/layout/LinedList"/>
    <dgm:cxn modelId="{5EF32C7E-FF3C-4608-9096-1EBB329416D2}" type="presParOf" srcId="{71554259-89F3-DC41-AF38-A80F6823C6AB}" destId="{E07D239D-997E-43C7-A18F-42B10AAB8634}" srcOrd="5" destOrd="0" presId="urn:microsoft.com/office/officeart/2008/layout/LinedList"/>
    <dgm:cxn modelId="{98C9AA7D-4759-4187-9736-5F74602FD8C6}" type="presParOf" srcId="{71554259-89F3-DC41-AF38-A80F6823C6AB}" destId="{DCB52FA8-D754-472A-9EBA-81595E57CB0B}" srcOrd="6" destOrd="0" presId="urn:microsoft.com/office/officeart/2008/layout/LinedList"/>
    <dgm:cxn modelId="{D4F53BAE-EDF2-4E2A-863F-FF881A2F78B1}" type="presParOf" srcId="{71554259-89F3-DC41-AF38-A80F6823C6AB}" destId="{9DAA337B-541E-484B-B46B-691EEAA56503}" srcOrd="7" destOrd="0" presId="urn:microsoft.com/office/officeart/2008/layout/LinedList"/>
    <dgm:cxn modelId="{7A51FA7B-DEF7-40EE-BD17-648CB0F3944E}" type="presParOf" srcId="{9DAA337B-541E-484B-B46B-691EEAA56503}" destId="{8785D4F9-E792-4958-8580-274C8FE774E9}" srcOrd="0" destOrd="0" presId="urn:microsoft.com/office/officeart/2008/layout/LinedList"/>
    <dgm:cxn modelId="{51E7EFB9-B1D2-4E31-93DE-5D8332BE4EFC}" type="presParOf" srcId="{9DAA337B-541E-484B-B46B-691EEAA56503}" destId="{E2961646-3E5A-43B9-B949-2588EB8013B2}" srcOrd="1" destOrd="0" presId="urn:microsoft.com/office/officeart/2008/layout/LinedList"/>
    <dgm:cxn modelId="{5E47762A-DB57-4238-A81F-564CD0E97DD2}" type="presParOf" srcId="{9DAA337B-541E-484B-B46B-691EEAA56503}" destId="{386DF4A9-0042-43CC-BF2E-B94FB0FB65E1}" srcOrd="2" destOrd="0" presId="urn:microsoft.com/office/officeart/2008/layout/LinedList"/>
    <dgm:cxn modelId="{B4CABEB7-B671-43E7-8ADE-75293261EF52}" type="presParOf" srcId="{71554259-89F3-DC41-AF38-A80F6823C6AB}" destId="{03B333EF-1F18-4899-BF8E-92AA17342BE2}" srcOrd="8" destOrd="0" presId="urn:microsoft.com/office/officeart/2008/layout/LinedList"/>
    <dgm:cxn modelId="{6E46A7A3-B987-42C2-9CFE-D9F24DC65A42}" type="presParOf" srcId="{71554259-89F3-DC41-AF38-A80F6823C6AB}" destId="{A3B332BA-A55C-43DC-AE62-E4CCB1E58EC4}" srcOrd="9" destOrd="0" presId="urn:microsoft.com/office/officeart/2008/layout/LinedList"/>
    <dgm:cxn modelId="{04EDF632-A51A-4A2F-8956-33D141A3C717}" type="presParOf" srcId="{71554259-89F3-DC41-AF38-A80F6823C6AB}" destId="{C24503F7-BBCE-430D-8C2E-C9E1E16CE81D}" srcOrd="10" destOrd="0" presId="urn:microsoft.com/office/officeart/2008/layout/LinedList"/>
    <dgm:cxn modelId="{A362970B-7081-4E5A-9BF4-391C76BC9237}" type="presParOf" srcId="{C24503F7-BBCE-430D-8C2E-C9E1E16CE81D}" destId="{B07632E9-40A4-4A0C-9DEA-815E0D8772F2}" srcOrd="0" destOrd="0" presId="urn:microsoft.com/office/officeart/2008/layout/LinedList"/>
    <dgm:cxn modelId="{A65D7BAA-73E7-41ED-B919-45FC04908ACC}" type="presParOf" srcId="{C24503F7-BBCE-430D-8C2E-C9E1E16CE81D}" destId="{07A543E3-5D15-4FF4-BF0C-C775244BE014}" srcOrd="1" destOrd="0" presId="urn:microsoft.com/office/officeart/2008/layout/LinedList"/>
    <dgm:cxn modelId="{F7281E97-2E43-4C68-AEAA-D2D54B5E3D2C}" type="presParOf" srcId="{C24503F7-BBCE-430D-8C2E-C9E1E16CE81D}" destId="{005F1AA5-89B9-429C-8863-93F3DD3C59DE}" srcOrd="2" destOrd="0" presId="urn:microsoft.com/office/officeart/2008/layout/LinedList"/>
    <dgm:cxn modelId="{32E94F7A-32B7-4CA3-8236-D4F5EE22F15A}" type="presParOf" srcId="{71554259-89F3-DC41-AF38-A80F6823C6AB}" destId="{0650EC20-06AD-429A-9AA5-5F2C64232FD1}" srcOrd="11" destOrd="0" presId="urn:microsoft.com/office/officeart/2008/layout/LinedList"/>
    <dgm:cxn modelId="{B2664201-9046-4C6C-B6A6-0F47DBD92CD1}" type="presParOf" srcId="{71554259-89F3-DC41-AF38-A80F6823C6AB}" destId="{E97EB8E7-BFF9-4603-9E34-C95FF504BF0E}"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000" b="1" dirty="0" smtClean="0">
              <a:solidFill>
                <a:schemeClr val="tx1"/>
              </a:solidFill>
            </a:rPr>
            <a:t>Tüm küresel servis sağlayıcıları, bir acil durum ifşa talebine istinaden o ülkeye veri sağlamak için bir ülkeyle karşılıklı adli yardım anlaşmasının varlığını zorunlu tutar.</a:t>
          </a:r>
          <a:endParaRPr lang="en-US" sz="30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custT="1"/>
      <dgm:spPr/>
      <dgm:t>
        <a:bodyPr/>
        <a:lstStyle/>
        <a:p>
          <a:pPr algn="l"/>
          <a:r>
            <a:rPr lang="tr-TR" sz="2800" b="1" dirty="0" smtClean="0">
              <a:solidFill>
                <a:schemeClr val="tx1"/>
              </a:solidFill>
            </a:rPr>
            <a:t>Doğru</a:t>
          </a:r>
          <a:r>
            <a:rPr lang="en-US" sz="2800" b="1" dirty="0" smtClean="0">
              <a:solidFill>
                <a:srgbClr val="FF0000"/>
              </a:solidFill>
            </a:rPr>
            <a:t> </a:t>
          </a:r>
          <a:endParaRPr lang="en-US" sz="2800"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custT="1"/>
      <dgm:spPr/>
      <dgm:t>
        <a:bodyPr/>
        <a:lstStyle/>
        <a:p>
          <a:r>
            <a:rPr lang="tr-TR" sz="2800" b="1" dirty="0" smtClean="0">
              <a:solidFill>
                <a:srgbClr val="FF0000"/>
              </a:solidFill>
            </a:rPr>
            <a:t>Yanlış</a:t>
          </a:r>
          <a:endParaRPr lang="en-US" sz="2800"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634064"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000" b="1" dirty="0" smtClean="0"/>
            <a:t>18. Madde kapsamında, ülkenizde hizmet sunan özel sektör hizmet sağlayıcılarından hangi veriler istenemez?</a:t>
          </a:r>
          <a:endParaRPr lang="en-US" sz="30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tr-TR" sz="2000" b="1" dirty="0" smtClean="0">
              <a:solidFill>
                <a:schemeClr val="tx1"/>
              </a:solidFill>
            </a:rPr>
            <a:t>a) Yabancı bir servis sağlayıcıdan gelen abone bilgileri</a:t>
          </a:r>
          <a:endParaRPr lang="en-US" sz="2000"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pPr algn="just"/>
          <a:r>
            <a:rPr lang="tr-TR" sz="2000" b="1" dirty="0" smtClean="0">
              <a:solidFill>
                <a:srgbClr val="FF0000"/>
              </a:solidFill>
            </a:rPr>
            <a:t>b) Yabancı bir servis sağlayıcıdan gelen trafik verileri</a:t>
          </a:r>
          <a:endParaRPr lang="en-US" sz="2000"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pPr algn="just"/>
          <a:r>
            <a:rPr lang="en-US" sz="2000" b="1" dirty="0"/>
            <a:t>c) </a:t>
          </a:r>
          <a:r>
            <a:rPr lang="tr-TR" sz="2000" b="1" dirty="0" smtClean="0">
              <a:solidFill>
                <a:schemeClr val="tx1"/>
              </a:solidFill>
            </a:rPr>
            <a:t>Yerel bir servis sağlayıcıdan gelen abone bilgileri</a:t>
          </a:r>
          <a:endParaRPr lang="en-US" sz="2000" b="1" dirty="0"/>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custT="1"/>
      <dgm:spPr/>
      <dgm:t>
        <a:bodyPr/>
        <a:lstStyle/>
        <a:p>
          <a:pPr algn="just"/>
          <a:r>
            <a:rPr lang="en-US" sz="2000" b="1" dirty="0"/>
            <a:t>d) </a:t>
          </a:r>
          <a:r>
            <a:rPr lang="tr-TR" sz="2000" b="1" dirty="0" smtClean="0"/>
            <a:t>Yerel</a:t>
          </a:r>
          <a:r>
            <a:rPr lang="tr-TR" sz="2000" b="1" dirty="0" smtClean="0">
              <a:solidFill>
                <a:schemeClr val="tx1"/>
              </a:solidFill>
            </a:rPr>
            <a:t> bir servis sağlayıcıdan gelen trafik verileri</a:t>
          </a:r>
          <a:endParaRPr lang="en-US" sz="2000" b="1" dirty="0">
            <a:solidFill>
              <a:schemeClr val="tx1"/>
            </a:solidFill>
          </a:endParaRP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000" b="1" dirty="0" smtClean="0">
              <a:solidFill>
                <a:schemeClr val="tx1"/>
              </a:solidFill>
            </a:rPr>
            <a:t>Küresel servis sağlayıcıların, Budapeşte Sözleşmesine taraf olan ülkelere gönüllü olarak verileri ifşa etme olasılığı daha yüksektir.</a:t>
          </a:r>
          <a:endParaRPr lang="en-US" sz="30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custT="1"/>
      <dgm:spPr/>
      <dgm:t>
        <a:bodyPr/>
        <a:lstStyle/>
        <a:p>
          <a:pPr algn="l"/>
          <a:r>
            <a:rPr lang="tr-TR" sz="2400" b="1" dirty="0" smtClean="0">
              <a:solidFill>
                <a:schemeClr val="tx1"/>
              </a:solidFill>
            </a:rPr>
            <a:t>Doğru</a:t>
          </a:r>
          <a:r>
            <a:rPr lang="en-US" sz="2400" b="1" dirty="0" smtClean="0">
              <a:solidFill>
                <a:schemeClr val="tx1"/>
              </a:solidFill>
            </a:rPr>
            <a:t> </a:t>
          </a:r>
          <a:endParaRPr lang="en-US" sz="2400"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custT="1"/>
      <dgm:spPr/>
      <dgm:t>
        <a:bodyPr/>
        <a:lstStyle/>
        <a:p>
          <a:r>
            <a:rPr lang="tr-TR" sz="2400" b="1" dirty="0" smtClean="0">
              <a:solidFill>
                <a:schemeClr val="tx1"/>
              </a:solidFill>
            </a:rPr>
            <a:t>Yanlış</a:t>
          </a:r>
          <a:endParaRPr lang="en-US" sz="2400"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000" b="1" dirty="0" smtClean="0">
              <a:solidFill>
                <a:schemeClr val="tx1"/>
              </a:solidFill>
            </a:rPr>
            <a:t>Küresel servis sağlayıcıların, Budapeşte Sözleşmesine taraf olan ülkelere gönüllü olarak verileri ifşa etme olasılığı daha yüksektir.</a:t>
          </a:r>
          <a:endParaRPr lang="en-US" sz="30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custT="1"/>
      <dgm:spPr/>
      <dgm:t>
        <a:bodyPr/>
        <a:lstStyle/>
        <a:p>
          <a:pPr algn="l"/>
          <a:r>
            <a:rPr lang="tr-TR" sz="2400" b="1" dirty="0" smtClean="0">
              <a:solidFill>
                <a:srgbClr val="FF0000"/>
              </a:solidFill>
            </a:rPr>
            <a:t>Doğru</a:t>
          </a:r>
          <a:r>
            <a:rPr lang="en-US" sz="4400" b="1" dirty="0" smtClean="0">
              <a:solidFill>
                <a:srgbClr val="FF0000"/>
              </a:solidFill>
            </a:rPr>
            <a:t> </a:t>
          </a:r>
          <a:endParaRPr lang="en-US" sz="4400"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custT="1"/>
      <dgm:spPr/>
      <dgm:t>
        <a:bodyPr/>
        <a:lstStyle/>
        <a:p>
          <a:r>
            <a:rPr lang="tr-TR" sz="2400" b="1" dirty="0" smtClean="0">
              <a:solidFill>
                <a:schemeClr val="tx1"/>
              </a:solidFill>
            </a:rPr>
            <a:t>Yanlış</a:t>
          </a:r>
          <a:endParaRPr lang="en-US" sz="2400"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smtClean="0"/>
            <a:t>Aşağıdakilerden hangisi "abone bilgileri" tanımına girmez?</a:t>
          </a:r>
          <a:endParaRPr lang="en-US" sz="2800" b="1" kern="1200" dirty="0"/>
        </a:p>
      </dsp:txBody>
      <dsp:txXfrm>
        <a:off x="0" y="2466"/>
        <a:ext cx="2869139" cy="5052045"/>
      </dsp:txXfrm>
    </dsp:sp>
    <dsp:sp modelId="{5D9EDF3F-7B20-8E47-A431-F9F24450F874}">
      <dsp:nvSpPr>
        <dsp:cNvPr id="0" name=""/>
        <dsp:cNvSpPr/>
      </dsp:nvSpPr>
      <dsp:spPr>
        <a:xfrm>
          <a:off x="2987488"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a) </a:t>
          </a:r>
          <a:r>
            <a:rPr lang="tr-TR" sz="2000" b="1" kern="1200" dirty="0" smtClean="0">
              <a:solidFill>
                <a:schemeClr val="tx1"/>
              </a:solidFill>
            </a:rPr>
            <a:t>Kullanıcının posta adresi</a:t>
          </a:r>
          <a:endParaRPr lang="en-US" sz="2000" b="1" kern="1200" dirty="0">
            <a:solidFill>
              <a:schemeClr val="tx1"/>
            </a:solidFill>
          </a:endParaRPr>
        </a:p>
      </dsp:txBody>
      <dsp:txXfrm>
        <a:off x="2987488"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87488"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b) </a:t>
          </a:r>
          <a:r>
            <a:rPr lang="tr-TR" sz="2000" b="1" kern="1200" dirty="0" smtClean="0">
              <a:solidFill>
                <a:schemeClr val="tx1"/>
              </a:solidFill>
            </a:rPr>
            <a:t>Kullanıcının e-postaları</a:t>
          </a:r>
          <a:endParaRPr lang="en-US" sz="2000" b="1" kern="1200" dirty="0">
            <a:solidFill>
              <a:schemeClr val="tx1"/>
            </a:solidFill>
          </a:endParaRPr>
        </a:p>
      </dsp:txBody>
      <dsp:txXfrm>
        <a:off x="2987488"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87488"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c) </a:t>
          </a:r>
          <a:r>
            <a:rPr lang="tr-TR" sz="2000" b="1" kern="1200" dirty="0" smtClean="0">
              <a:solidFill>
                <a:schemeClr val="tx1"/>
              </a:solidFill>
            </a:rPr>
            <a:t>Kullanıcının telefon numarası</a:t>
          </a:r>
          <a:endParaRPr lang="en-US" sz="2000" b="1" kern="1200" dirty="0">
            <a:solidFill>
              <a:schemeClr val="tx1"/>
            </a:solidFill>
          </a:endParaRPr>
        </a:p>
      </dsp:txBody>
      <dsp:txXfrm>
        <a:off x="2987488"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d) </a:t>
          </a:r>
          <a:r>
            <a:rPr lang="tr-TR" sz="2000" b="1" kern="1200" dirty="0" smtClean="0">
              <a:solidFill>
                <a:schemeClr val="tx1"/>
              </a:solidFill>
            </a:rPr>
            <a:t>Kullanıcının telefon rehberi</a:t>
          </a:r>
          <a:endParaRPr lang="en-US" sz="20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e) </a:t>
          </a:r>
          <a:r>
            <a:rPr lang="tr-TR" sz="2000" b="1" kern="1200" dirty="0" smtClean="0">
              <a:solidFill>
                <a:schemeClr val="tx1"/>
              </a:solidFill>
            </a:rPr>
            <a:t>Kullanıcının kredi kartı numarası</a:t>
          </a:r>
          <a:endParaRPr lang="en-US" sz="20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smtClean="0"/>
            <a:t>Aşağıdakilerden hangisi "abone bilgileri" tanımına girmez?</a:t>
          </a:r>
          <a:endParaRPr lang="en-US" sz="2400" b="1" kern="1200" dirty="0"/>
        </a:p>
      </dsp:txBody>
      <dsp:txXfrm>
        <a:off x="0" y="2466"/>
        <a:ext cx="2869139" cy="5052045"/>
      </dsp:txXfrm>
    </dsp:sp>
    <dsp:sp modelId="{81CCF79F-3943-4514-B273-3CFA91925293}">
      <dsp:nvSpPr>
        <dsp:cNvPr id="0" name=""/>
        <dsp:cNvSpPr/>
      </dsp:nvSpPr>
      <dsp:spPr>
        <a:xfrm>
          <a:off x="2979596" y="10287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a) </a:t>
          </a:r>
          <a:r>
            <a:rPr lang="tr-TR" sz="2000" b="1" kern="1200" dirty="0" smtClean="0">
              <a:solidFill>
                <a:schemeClr val="tx1"/>
              </a:solidFill>
            </a:rPr>
            <a:t>Kullanıcının posta adresi</a:t>
          </a:r>
          <a:endParaRPr lang="en-US" sz="2000" b="1" kern="1200" dirty="0">
            <a:solidFill>
              <a:schemeClr val="tx1"/>
            </a:solidFill>
          </a:endParaRPr>
        </a:p>
      </dsp:txBody>
      <dsp:txXfrm>
        <a:off x="2979596" y="102878"/>
        <a:ext cx="5780606" cy="950329"/>
      </dsp:txXfrm>
    </dsp:sp>
    <dsp:sp modelId="{C1BE18AD-908C-4A8C-98A7-FE42F5633DBB}">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0F65A-9B36-43D0-8C1B-D7F14165B7CE}">
      <dsp:nvSpPr>
        <dsp:cNvPr id="0" name=""/>
        <dsp:cNvSpPr/>
      </dsp:nvSpPr>
      <dsp:spPr>
        <a:xfrm>
          <a:off x="2979596" y="1050917"/>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rgbClr val="FF0000"/>
              </a:solidFill>
            </a:rPr>
            <a:t>b) </a:t>
          </a:r>
          <a:r>
            <a:rPr lang="tr-TR" sz="2000" b="1" kern="1200" dirty="0" smtClean="0">
              <a:solidFill>
                <a:srgbClr val="FF0000"/>
              </a:solidFill>
            </a:rPr>
            <a:t>Kullanıcının e-postaları</a:t>
          </a:r>
          <a:endParaRPr lang="en-US" sz="2000" b="1" kern="1200" dirty="0">
            <a:solidFill>
              <a:srgbClr val="FF0000"/>
            </a:solidFill>
          </a:endParaRPr>
        </a:p>
      </dsp:txBody>
      <dsp:txXfrm>
        <a:off x="2979596" y="1050917"/>
        <a:ext cx="5780606" cy="950329"/>
      </dsp:txXfrm>
    </dsp:sp>
    <dsp:sp modelId="{53FFD666-9F0F-44B8-8023-B2E1333200FC}">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A68D4-82C7-4C40-ADA8-AD508D893641}">
      <dsp:nvSpPr>
        <dsp:cNvPr id="0" name=""/>
        <dsp:cNvSpPr/>
      </dsp:nvSpPr>
      <dsp:spPr>
        <a:xfrm>
          <a:off x="2979596" y="2048763"/>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c) </a:t>
          </a:r>
          <a:r>
            <a:rPr lang="tr-TR" sz="2000" b="1" kern="1200" dirty="0" smtClean="0">
              <a:solidFill>
                <a:schemeClr val="tx1"/>
              </a:solidFill>
            </a:rPr>
            <a:t>Kullanıcının telefon numarası</a:t>
          </a:r>
          <a:endParaRPr lang="en-US" sz="2000" b="1" kern="1200" dirty="0">
            <a:solidFill>
              <a:schemeClr val="tx1"/>
            </a:solidFill>
          </a:endParaRPr>
        </a:p>
      </dsp:txBody>
      <dsp:txXfrm>
        <a:off x="2979596" y="2048763"/>
        <a:ext cx="5780606" cy="950329"/>
      </dsp:txXfrm>
    </dsp:sp>
    <dsp:sp modelId="{94C97CA9-9EC4-4601-AAA2-A7957107D2B3}">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10AF6-9979-4290-9ADF-3A482FBFA9AD}">
      <dsp:nvSpPr>
        <dsp:cNvPr id="0" name=""/>
        <dsp:cNvSpPr/>
      </dsp:nvSpPr>
      <dsp:spPr>
        <a:xfrm>
          <a:off x="2987488" y="3046609"/>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rgbClr val="FF0000"/>
              </a:solidFill>
            </a:rPr>
            <a:t>d) </a:t>
          </a:r>
          <a:r>
            <a:rPr lang="tr-TR" sz="2000" b="1" kern="1200" dirty="0" smtClean="0">
              <a:solidFill>
                <a:srgbClr val="FF0000"/>
              </a:solidFill>
            </a:rPr>
            <a:t>Kullanıcının telefon rehberi</a:t>
          </a:r>
          <a:endParaRPr lang="en-US" sz="2000" b="1" kern="1200" dirty="0">
            <a:solidFill>
              <a:srgbClr val="FF0000"/>
            </a:solidFill>
          </a:endParaRPr>
        </a:p>
      </dsp:txBody>
      <dsp:txXfrm>
        <a:off x="2987488" y="3046609"/>
        <a:ext cx="5780606" cy="950329"/>
      </dsp:txXfrm>
    </dsp:sp>
    <dsp:sp modelId="{818E3E2C-74ED-4B4A-9DBF-73242C4D4B1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00AF8-DD79-4F6A-84CE-B74F502EA2D4}">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e) </a:t>
          </a:r>
          <a:r>
            <a:rPr lang="tr-TR" sz="2000" b="1" kern="1200" dirty="0" smtClean="0">
              <a:solidFill>
                <a:schemeClr val="tx1"/>
              </a:solidFill>
            </a:rPr>
            <a:t>Kullanıcının kredi kartı numarası</a:t>
          </a:r>
          <a:endParaRPr lang="en-US" sz="2000" b="1" kern="1200" dirty="0">
            <a:solidFill>
              <a:schemeClr val="tx1"/>
            </a:solidFill>
          </a:endParaRPr>
        </a:p>
      </dsp:txBody>
      <dsp:txXfrm>
        <a:off x="2979596" y="4041366"/>
        <a:ext cx="5780606" cy="950329"/>
      </dsp:txXfrm>
    </dsp:sp>
    <dsp:sp modelId="{84FC836F-4E97-4C22-8EB5-8DDAC506D62C}">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12.04.2021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noProof="0" dirty="0" smtClean="0"/>
              <a:t>Bu oturum 6 bölüme ayrılacaktır.</a:t>
            </a:r>
          </a:p>
          <a:p>
            <a:r>
              <a:rPr lang="tr-TR" sz="1200" noProof="0" dirty="0" smtClean="0"/>
              <a:t>Oturumun ilk bölümünde anahtar tanımlar gözden geçirilecektir.</a:t>
            </a:r>
          </a:p>
          <a:p>
            <a:r>
              <a:rPr lang="tr-TR" sz="1200" noProof="0" dirty="0" smtClean="0"/>
              <a:t>Oturumun ikinci bölümünde, yerli servis sağlayıcılarla işbirliği ele alınacaktır.</a:t>
            </a:r>
          </a:p>
          <a:p>
            <a:r>
              <a:rPr lang="tr-TR" sz="1200" noProof="0" dirty="0" smtClean="0"/>
              <a:t>Oturumun üçüncü bölümünde, veri toplama için yabancı servis sağlayıcılarla işbirliği ele alınacaktır. </a:t>
            </a:r>
          </a:p>
          <a:p>
            <a:r>
              <a:rPr lang="tr-TR" sz="1200" noProof="0" dirty="0" smtClean="0"/>
              <a:t>Oturumun dördüncü bölümü, yasadışı içeriğin kaldırılması için yabancı servis sağlayıcılarla işbirliğine genel bir bakış sağlayacaktır.</a:t>
            </a:r>
          </a:p>
          <a:p>
            <a:r>
              <a:rPr lang="tr-TR" sz="1200" noProof="0" dirty="0" smtClean="0"/>
              <a:t>Oturumun beşinci bölümünde bir vaka çalışması bulunmaktadır.</a:t>
            </a:r>
          </a:p>
          <a:p>
            <a:r>
              <a:rPr lang="tr-TR" sz="1200" noProof="0" dirty="0" smtClean="0"/>
              <a:t>Oturumun altıncı bölümü oturum hedeflerini özetleyecektir.</a:t>
            </a: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 xmlns:p14="http://schemas.microsoft.com/office/powerpoint/2010/main" val="140790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İkinci bölüm, yerel hizmet sağlayıcılarla nasıl işbirliği yapılacağını - yani, işbirliği arayan yargı alanı içinde yasal bir varlığı olan servis sağlayıcılarla nasıl işbirliği yapılacağını gözden geçirecektir.</a:t>
            </a: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 xmlns:p14="http://schemas.microsoft.com/office/powerpoint/2010/main" val="305216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tr-TR" noProof="0" dirty="0" smtClean="0"/>
              <a:t>Bu slayt, yerel makamların yerel servis sağlayıcılarla nasıl işbirliği yapabileceğini özetlemektedir. Bu, Budapeşte Sözleşmesinin II. Bölüm 2. Kısmına uygun olarak belirlenen usul hukuku hükümlerinin uygulanmasıyla yapılabilir:</a:t>
            </a:r>
          </a:p>
          <a:p>
            <a:pPr marL="800100" lvl="1" indent="-342900" algn="just">
              <a:buFont typeface="Wingdings" pitchFamily="2" charset="2"/>
              <a:buChar char="Ø"/>
            </a:pPr>
            <a:r>
              <a:rPr lang="tr-TR" sz="2200" noProof="0" dirty="0" smtClean="0"/>
              <a:t>Saklanan trafik verilerinin hızlandırılmış korunması</a:t>
            </a:r>
          </a:p>
          <a:p>
            <a:pPr marL="800100" lvl="1" indent="-342900" algn="just">
              <a:buFont typeface="Wingdings" pitchFamily="2" charset="2"/>
              <a:buChar char="Ø"/>
            </a:pPr>
            <a:r>
              <a:rPr lang="tr-TR" sz="2200" noProof="0" dirty="0" smtClean="0"/>
              <a:t>Hızlandırılmış koruma ve trafik verilerinin kısmi ifşası</a:t>
            </a:r>
          </a:p>
          <a:p>
            <a:pPr marL="800100" lvl="1" indent="-342900" algn="just">
              <a:buFont typeface="Wingdings" pitchFamily="2" charset="2"/>
              <a:buChar char="Ø"/>
            </a:pPr>
            <a:r>
              <a:rPr lang="tr-TR" sz="2200" noProof="0" dirty="0" smtClean="0"/>
              <a:t>Üretim emri</a:t>
            </a:r>
          </a:p>
          <a:p>
            <a:pPr marL="800100" lvl="1" indent="-342900" algn="just">
              <a:buFont typeface="Wingdings" pitchFamily="2" charset="2"/>
              <a:buChar char="Ø"/>
            </a:pPr>
            <a:r>
              <a:rPr lang="tr-TR" sz="2200" noProof="0" dirty="0" smtClean="0"/>
              <a:t>Arama ve el koyma</a:t>
            </a:r>
          </a:p>
          <a:p>
            <a:pPr marL="800100" lvl="1" indent="-342900" algn="just">
              <a:buFont typeface="Wingdings" pitchFamily="2" charset="2"/>
              <a:buChar char="Ø"/>
            </a:pPr>
            <a:r>
              <a:rPr lang="tr-TR" sz="2200" noProof="0" dirty="0" smtClean="0"/>
              <a:t>Gerçek zamanlı trafik verileri toplama</a:t>
            </a:r>
          </a:p>
          <a:p>
            <a:pPr marL="800100" lvl="1" indent="-342900" algn="just">
              <a:buFont typeface="Wingdings" pitchFamily="2" charset="2"/>
              <a:buChar char="Ø"/>
            </a:pPr>
            <a:r>
              <a:rPr lang="tr-TR" sz="2200" noProof="0" dirty="0" smtClean="0"/>
              <a:t>İçerik verilerinin ele geçirilmesi </a:t>
            </a:r>
          </a:p>
          <a:p>
            <a:pPr marL="800100" lvl="1" indent="-342900" algn="just">
              <a:buFont typeface="Wingdings" pitchFamily="2" charset="2"/>
              <a:buChar char="Ø"/>
            </a:pPr>
            <a:endParaRPr lang="tr-TR" sz="2200" noProof="0" dirty="0" smtClean="0"/>
          </a:p>
          <a:p>
            <a:pPr algn="just"/>
            <a:r>
              <a:rPr lang="tr-TR" noProof="0" dirty="0" smtClean="0"/>
              <a:t>Eğitici, her yetkinin kapsamının farklı olduğunu açıklamalıdır - ve bazıları servis sağlayıcılar için oldukça zahmetli olsa da, üretim emirleri servis sağlayıcılar için tercih edilen bir işbirliği yöntemdir. Servis sağlayıcılar genellikle gönüllü olarak işbirliği yapmak isterken, sahip oldukları abone bilgilerinin gizliliğini korumak için yasal ve sözleşmeye dayalı yükümlülükleri olduğundan yasal teminat talep ederler. Üretim emirleri bu tür bir yasal teminat sağlar ve özel sektörün yeterli yasal dayanak ile işbirliği yapmasına imkan verir. </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 xmlns:p14="http://schemas.microsoft.com/office/powerpoint/2010/main" val="293167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0" noProof="0" dirty="0" smtClean="0"/>
              <a:t>Sol tarafta, bu slayt, Budapeşte Sözleşmesi'nin 18. Maddesinin metnini bir unsurun (“kendi bölgesindeki kişi”) vurgulanmış olarak göstermektedir.</a:t>
            </a:r>
          </a:p>
          <a:p>
            <a:pPr algn="just"/>
            <a:endParaRPr lang="tr-TR" b="0" noProof="0" dirty="0" smtClean="0"/>
          </a:p>
          <a:p>
            <a:pPr algn="just"/>
            <a:r>
              <a:rPr lang="tr-TR" b="0" noProof="0" dirty="0" smtClean="0"/>
              <a:t>Sağ tarafta, bu slayt vurgulanan öğenin bir açıklamasını sunar.</a:t>
            </a:r>
          </a:p>
          <a:p>
            <a:pPr algn="just"/>
            <a:endParaRPr lang="tr-TR" b="0" noProof="0" dirty="0" smtClean="0"/>
          </a:p>
          <a:p>
            <a:pPr algn="just"/>
            <a:r>
              <a:rPr lang="tr-TR" b="0" noProof="0" dirty="0" smtClean="0"/>
              <a:t>Madde 18,1, a, Taraf topraklarındaki kişilere uygulanır. Bu nedenle, üretim emrine konu olan bilgisayar verilerinin bölgede bulunmasını gerektirmezken, emrin verildiği kişinin fiziksel olarak bölgede bulunması gerekmektedir. Kişi terimi geniştir ve hizmet sağlayıcılar dahil olmak üzere hem gerçek kişileri hem de tüzel kişileri kapsar.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 xmlns:p14="http://schemas.microsoft.com/office/powerpoint/2010/main" val="99163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18. Maddesinin metnini bir unsurun ("belirli bilgisayar verileri") vurgulanmış olarak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Bilgisayar verilerinin üretimini emreden yetkili makamın aynı şeyi yalnızca belirli verilerle ilgili olarak yapmasına izin verilmesi ve genellikle büyük hacimli verileri ayrım gözetmeksizin talep etmemesi gerekir. Bu nedenle, bir kişiye bilgisayar sistemlerinde saklanan tüm verileri üretmesi için verilecek üretim emrine 18. Madde uyarınca izin verilmez.</a:t>
            </a:r>
            <a:endParaRPr lang="tr-TR" noProof="0"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 xmlns:p14="http://schemas.microsoft.com/office/powerpoint/2010/main" val="357776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18. Maddesinin metnini bir unsurun ("mülkiyetinde veya kontrolünde") vurgulanmış olarak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Yetkili makam, bir kişiye yalnızca bilgisayar verilerini üretmesini, belirtilen bilgisayar verilerinin söz konusu kişinin mülkiyetinde veya kontrolünde olduğu durumlarda emredebilir. Bu slayt, sahip olma (yani fiziksel mülkiyet) ve kontrol (yani, fiziksel mülkiyetlerinde olmasa bile veriler üzerinde serbest kontrol) arasında ayrım yapmaktadır.</a:t>
            </a:r>
            <a:endParaRPr lang="tr-TR" noProof="0" dirty="0" smtClean="0"/>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 xmlns:p14="http://schemas.microsoft.com/office/powerpoint/2010/main" val="282313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0" noProof="0" dirty="0" smtClean="0"/>
              <a:t>Sol tarafta, bu slayt, Budapeşte Sözleşmesi'nin 18. Maddesinin metnini ("bir bilgisayar sisteminde veya bir bilgisayar veri saklama ortamında saklanan") vurgulanmış olarak göstermektedir.</a:t>
            </a:r>
          </a:p>
          <a:p>
            <a:pPr algn="just"/>
            <a:endParaRPr lang="tr-TR" b="0" noProof="0" dirty="0" smtClean="0"/>
          </a:p>
          <a:p>
            <a:pPr algn="just"/>
            <a:r>
              <a:rPr lang="tr-TR" b="0" noProof="0" dirty="0" smtClean="0"/>
              <a:t>Sağ tarafta, bu slayt vurgulanan öğenin bir açıklamasını sunmaktadır.</a:t>
            </a:r>
          </a:p>
          <a:p>
            <a:pPr algn="just"/>
            <a:endParaRPr lang="tr-TR" b="0" noProof="0" dirty="0" smtClean="0"/>
          </a:p>
          <a:p>
            <a:pPr algn="just"/>
            <a:r>
              <a:rPr lang="tr-TR" b="0" noProof="0" dirty="0" smtClean="0"/>
              <a:t>Üretim emirleri yalnızca bir bilgisayar sistemindeki veya bir bilgisayar veri depolama ortamındaki mevcut verilere göre yapılabilir. Bir kişiye verileri saklamasını emretmek veya gelecekteki bir tarihte ortaya çıkacak verileri üretmek için kullanılamaz.</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 xmlns:p14="http://schemas.microsoft.com/office/powerpoint/2010/main" val="60881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0" noProof="0" dirty="0" smtClean="0"/>
              <a:t>Sol tarafta, bu slayt, Budapeşte Sözleşmesi'nin 18. Maddesinin metnini, vurgulanmış bir unsurla (“abone bilgilerini sunmak</a:t>
            </a:r>
            <a:r>
              <a:rPr lang="tr-TR" b="0" baseline="0" noProof="0" dirty="0" smtClean="0"/>
              <a:t> için</a:t>
            </a:r>
            <a:r>
              <a:rPr lang="tr-TR" b="0" noProof="0" dirty="0" smtClean="0"/>
              <a:t>”) göstermektedir.</a:t>
            </a:r>
          </a:p>
          <a:p>
            <a:pPr algn="just"/>
            <a:endParaRPr lang="tr-TR" b="0" noProof="0" dirty="0" smtClean="0"/>
          </a:p>
          <a:p>
            <a:pPr algn="just"/>
            <a:r>
              <a:rPr lang="tr-TR" b="0" noProof="0" dirty="0" smtClean="0"/>
              <a:t>Sağ tarafta, bu slayt vurgulanan öğenin bir açıklamasını sunmaktadır.</a:t>
            </a:r>
          </a:p>
          <a:p>
            <a:pPr algn="just"/>
            <a:endParaRPr lang="tr-TR" b="0" noProof="0" dirty="0" smtClean="0"/>
          </a:p>
          <a:p>
            <a:pPr algn="just"/>
            <a:r>
              <a:rPr lang="tr-TR" b="0" noProof="0" dirty="0" smtClean="0"/>
              <a:t>Bu slayt, Budapeşte Sözleşmesi'nin 18. Maddesi uyarınca abone bilgilerinin tanımının bir açıklamasını sağlamaktadır. Abone bilgilerinin mutlaka bilgisayar verileri biçiminde olamayabileceğine ve </a:t>
            </a:r>
            <a:r>
              <a:rPr lang="tr-TR" b="0" baseline="0" noProof="0" dirty="0" smtClean="0"/>
              <a:t>servis</a:t>
            </a:r>
            <a:r>
              <a:rPr lang="tr-TR" b="0" noProof="0" dirty="0" smtClean="0"/>
              <a:t> sağlayıcıları tarafından aboneleriyle ilgili olarak tutulan fiziksel kayıtları da içerebileceğine</a:t>
            </a:r>
            <a:r>
              <a:rPr lang="tr-TR" b="0" baseline="0" noProof="0" dirty="0" smtClean="0"/>
              <a:t> </a:t>
            </a:r>
            <a:r>
              <a:rPr lang="tr-TR" b="0" noProof="0" dirty="0" smtClean="0"/>
              <a:t>dikkat etmek önemlidir..</a:t>
            </a:r>
            <a:endParaRPr lang="tr-TR" noProof="0" dirty="0" smtClean="0"/>
          </a:p>
          <a:p>
            <a:pPr algn="just"/>
            <a:endParaRPr lang="tr-TR" baseline="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 xmlns:p14="http://schemas.microsoft.com/office/powerpoint/2010/main" val="205355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18. Maddesinin metnini  vurgulanmı</a:t>
            </a:r>
            <a:r>
              <a:rPr lang="tr-TR" b="0" baseline="0" noProof="0" dirty="0" smtClean="0"/>
              <a:t>ş bir unsurla </a:t>
            </a:r>
            <a:r>
              <a:rPr lang="tr-TR" b="0" noProof="0" dirty="0" smtClean="0"/>
              <a:t>(“bu tür hizmetlerle ilgili”)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Bu, bir üretim emrine konu olabilecek abone bilgilerinin kapsamını, bölgedeki bir servis sağlayıcı tarafından sunulan hizmetler ile ilgili abone bilgileri ile sınırlamaktadır.</a:t>
            </a:r>
            <a:endParaRPr lang="tr-TR" noProof="0" dirty="0" smtClean="0"/>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 xmlns:p14="http://schemas.microsoft.com/office/powerpoint/2010/main" val="417848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18. Maddesinin metnini bir unsurun ("mülkiyetinde veya kontrolünde") vurgulanmış olarak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Yetkili makam, bir kişiye yalnızca bilgisayar verilerini üretmesini, belirtilen bilgisayar verilerinin söz konusu kişinin mülkiyetinde veya kontrolünde olduğu durumlarda emredebilir. Bu slayt, sahip olma (yani fiziksel mülkiyet) ve kontrol (yani, fiziksel mülkiyetlerinde olmasa bile veriler üzerinde serbest kontrol) arasında ayrım yapar.</a:t>
            </a:r>
            <a:endParaRPr lang="tr-TR" noProof="0"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 xmlns:p14="http://schemas.microsoft.com/office/powerpoint/2010/main" val="159544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tr-TR" b="0" noProof="0" dirty="0" smtClean="0"/>
              <a:t>Bu slaytlar, üretim emirlerinin yabancı hizmet sağlayıcılardan işbirliği sağlamak için nasıl kullanılabileceğini açıklıyor.</a:t>
            </a:r>
          </a:p>
          <a:p>
            <a:pPr algn="just"/>
            <a:endParaRPr lang="tr-TR" b="0" noProof="0" dirty="0" smtClean="0"/>
          </a:p>
          <a:p>
            <a:pPr algn="just"/>
            <a:endParaRPr lang="tr-TR" b="0" noProof="0" dirty="0" smtClean="0"/>
          </a:p>
          <a:p>
            <a:pPr algn="just"/>
            <a:r>
              <a:rPr lang="tr-TR" b="0" noProof="0" dirty="0" smtClean="0"/>
              <a:t>Sol tarafta, bu slayt, Budapeşte Sözleşmesi'nin 18. Maddesinin metnini (“bölgede hizmetlerini sunan”) vurgulanmış olarak göstermektedir.</a:t>
            </a:r>
          </a:p>
          <a:p>
            <a:pPr algn="just"/>
            <a:endParaRPr lang="tr-TR" b="0" noProof="0" dirty="0" smtClean="0"/>
          </a:p>
          <a:p>
            <a:pPr algn="just"/>
            <a:r>
              <a:rPr lang="tr-TR" b="0" noProof="0" dirty="0" smtClean="0"/>
              <a:t>Sağ tarafta, bu slayt vurgulanan öğenin bir açıklamasını sunmaktadır.</a:t>
            </a:r>
          </a:p>
          <a:p>
            <a:pPr algn="just"/>
            <a:endParaRPr lang="tr-TR" b="0" noProof="0" dirty="0" smtClean="0"/>
          </a:p>
          <a:p>
            <a:pPr algn="just"/>
            <a:r>
              <a:rPr lang="tr-TR" b="0" noProof="0" dirty="0" smtClean="0"/>
              <a:t>Madde 18,1, b'nin kapsamı, Madde 18,1, a'ya göre, yalnızca servis sağlayıcılara uygulanması anlamında daha sınırlıdır; ve bu nedenle servis sağlayıcı tanımına girmeyen hiçbir gerçek veya tüzel kişi için geçerli değildir.</a:t>
            </a:r>
          </a:p>
          <a:p>
            <a:pPr algn="just"/>
            <a:endParaRPr lang="tr-TR" b="0" noProof="0" dirty="0" smtClean="0"/>
          </a:p>
          <a:p>
            <a:pPr algn="just"/>
            <a:r>
              <a:rPr lang="tr-TR" b="0" noProof="0" dirty="0" smtClean="0"/>
              <a:t>Bununla birlikte, servis sağlayıcının fiziksel konumu açısından sınırlı değildir ve servis sağlayıcı Tarafın topraklarında hizmet sunduğu sürece geçerlidir.</a:t>
            </a:r>
          </a:p>
          <a:p>
            <a:pPr algn="just"/>
            <a:endParaRPr lang="tr-TR" b="0" noProof="0" dirty="0" smtClean="0"/>
          </a:p>
          <a:p>
            <a:pPr algn="just"/>
            <a:r>
              <a:rPr lang="tr-TR" b="0" noProof="0" dirty="0" smtClean="0"/>
              <a:t>Slayt, bir servis sağlayıcının belirli bir bölgede hizmet sunup sunmadığını değerlendirirken dikkate alınması gereken bazı belirleyici faktörleri listelemektedir.</a:t>
            </a:r>
          </a:p>
          <a:p>
            <a:pPr algn="just"/>
            <a:endParaRPr lang="tr-TR" b="0" noProof="0" dirty="0" smtClean="0"/>
          </a:p>
          <a:p>
            <a:pPr algn="just"/>
            <a:r>
              <a:rPr lang="tr-TR" b="0" noProof="0" dirty="0" smtClean="0"/>
              <a:t>Eğitici daha sonra 18. Madde ile ilgili Kılavuz Nota başvurabilir (bir sonraki </a:t>
            </a:r>
            <a:r>
              <a:rPr lang="tr-TR" b="0" noProof="0" dirty="0" err="1" smtClean="0"/>
              <a:t>slayta</a:t>
            </a:r>
            <a:r>
              <a:rPr lang="tr-TR" b="0" noProof="0" dirty="0" smtClean="0"/>
              <a:t> bakın)</a:t>
            </a:r>
            <a:endParaRPr lang="tr-TR" noProof="0" dirty="0" smtClean="0"/>
          </a:p>
          <a:p>
            <a:pPr algn="just"/>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 xmlns:p14="http://schemas.microsoft.com/office/powerpoint/2010/main" val="383145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sz="1200" noProof="0" dirty="0" smtClean="0"/>
              <a:t>Bu slayt, bu oturumun amaçlarını özetlemektedir. Katılımcıların slaytlardan ne öğrenmeyi beklemeleri gerektiği vurgulanmaktadır. Katılımcılar, hedeflerin yerine getirilip getirilmediğini değerlendirmek için bu slaydın oturumun sonunda tekrar gözden geçirileceği konusunda bilgilendirilebilir.</a:t>
            </a:r>
            <a:endParaRPr lang="tr-TR" noProof="0" dirty="0" smtClean="0"/>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 xmlns:p14="http://schemas.microsoft.com/office/powerpoint/2010/main" val="39941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Cevap c) Trafik verilerinin gerçek zamanlı olarak toplanmasıdır.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Bunun nedeni, 18. Maddenin kapsamının saklanan bilgisayar verileri ve abone bilgileriyle sınırlı olması ve 20. ve 21. Maddelerin kapsamında olan gerçek zamanlı toplama veya dinlemeye izin vermemesidir.</a:t>
            </a:r>
            <a:endParaRPr lang="tr-TR" b="0" noProof="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 xmlns:p14="http://schemas.microsoft.com/office/powerpoint/2010/main" val="34052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Cevap c) Trafik verilerinin gerçek zamanlı olarak toplanmasıdır.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Bunun nedeni, 18. Maddenin kapsamının saklanan bilgisayar verileri ve abone bilgileriyle sınırlı olması ve 20. ve 21. Maddelerin kapsamında olan gerçek zamanlı toplama veya dinlemeye izin vermemesidir.</a:t>
            </a:r>
            <a:endParaRPr lang="tr-TR" b="0"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 xmlns:p14="http://schemas.microsoft.com/office/powerpoint/2010/main" val="158998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Üçüncü bölüm, veri edinme ile ilgili olarak yabancı hizmet sağlayıcılarla işbirliğine genel bir bakış sağlayacaktır (yani</a:t>
            </a:r>
            <a:r>
              <a:rPr lang="tr-TR" noProof="0" smtClean="0"/>
              <a:t>, delil arayan </a:t>
            </a:r>
            <a:r>
              <a:rPr lang="tr-TR" noProof="0" dirty="0" smtClean="0"/>
              <a:t>ülkede yasal varlığı olmayan hizmet sağlayıcılardan elektronik delil elde etme).</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 xmlns:p14="http://schemas.microsoft.com/office/powerpoint/2010/main" val="1409243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tr-TR" noProof="0" dirty="0" smtClean="0"/>
              <a:t>İnternetin küresel niteliği göz önüne alındığında, herhangi bir servis sağlayıcının hizmetlerini yasal bir varlığı olmayan yargı bölgelerinde sunması alışılmadık bir durum değildir. Örneğin:</a:t>
            </a:r>
          </a:p>
          <a:p>
            <a:pPr algn="just"/>
            <a:r>
              <a:rPr lang="tr-TR" noProof="0" dirty="0" smtClean="0"/>
              <a:t>Google'ın 40 ülkede ofisi vardır</a:t>
            </a:r>
          </a:p>
          <a:p>
            <a:pPr algn="just"/>
            <a:r>
              <a:rPr lang="tr-TR" noProof="0" dirty="0" smtClean="0"/>
              <a:t>Facebook'un 35 ülkede ofisi var</a:t>
            </a:r>
          </a:p>
          <a:p>
            <a:pPr algn="just"/>
            <a:r>
              <a:rPr lang="tr-TR" noProof="0" dirty="0" err="1" smtClean="0"/>
              <a:t>Twitter'ın</a:t>
            </a:r>
            <a:r>
              <a:rPr lang="tr-TR" noProof="0" dirty="0" smtClean="0"/>
              <a:t> 19 ülkede ofisi var</a:t>
            </a:r>
          </a:p>
          <a:p>
            <a:pPr algn="just"/>
            <a:endParaRPr lang="tr-TR" noProof="0" dirty="0" smtClean="0"/>
          </a:p>
          <a:p>
            <a:pPr algn="just"/>
            <a:r>
              <a:rPr lang="tr-TR" noProof="0" dirty="0" smtClean="0"/>
              <a:t>Bu, bu platformların faaliyet gösterdiği ülke sayısından çok daha azdır.</a:t>
            </a:r>
          </a:p>
          <a:p>
            <a:pPr algn="just"/>
            <a:endParaRPr lang="tr-TR" noProof="0" dirty="0" smtClean="0"/>
          </a:p>
          <a:p>
            <a:pPr algn="just"/>
            <a:r>
              <a:rPr lang="tr-TR" noProof="0" dirty="0" smtClean="0"/>
              <a:t>Geleneksel hukuk ilkeleri ve uluslararası hukuk normları göz önüne alındığında, birçok ülke için uzun vadeli yargı yetkisini etkili bir şekilde inşa etme konusunda zorluk yaşama eğilimi vardır. Bu slayt, yabancı servis sağlayıcılarla işbirliği için mevcut olan bazı seçenekleri vurgulamaktadır:</a:t>
            </a:r>
          </a:p>
          <a:p>
            <a:pPr marL="800100" lvl="1" indent="-342900" algn="just">
              <a:buFont typeface="Wingdings" pitchFamily="2" charset="2"/>
              <a:buChar char="ü"/>
              <a:defRPr/>
            </a:pPr>
            <a:r>
              <a:rPr lang="tr-TR" sz="1200" noProof="0" dirty="0" smtClean="0"/>
              <a:t>MLA çerçeveleri</a:t>
            </a:r>
          </a:p>
          <a:p>
            <a:pPr marL="800100" lvl="1" indent="-342900" algn="just">
              <a:buFont typeface="Wingdings" pitchFamily="2" charset="2"/>
              <a:buChar char="ü"/>
              <a:defRPr/>
            </a:pPr>
            <a:r>
              <a:rPr lang="tr-TR" sz="1200" noProof="0" dirty="0" smtClean="0"/>
              <a:t>Acil durum ifşa talepleri</a:t>
            </a:r>
          </a:p>
          <a:p>
            <a:pPr marL="800100" lvl="1" indent="-342900" algn="just">
              <a:buFont typeface="Wingdings" pitchFamily="2" charset="2"/>
              <a:buChar char="ü"/>
              <a:defRPr/>
            </a:pPr>
            <a:r>
              <a:rPr lang="tr-TR" sz="1200" noProof="0" dirty="0" smtClean="0"/>
              <a:t>Üretim emirleri</a:t>
            </a:r>
          </a:p>
          <a:p>
            <a:pPr marL="800100" lvl="1" indent="-342900" algn="just">
              <a:buFont typeface="Wingdings" pitchFamily="2" charset="2"/>
              <a:buChar char="ü"/>
              <a:defRPr/>
            </a:pPr>
            <a:r>
              <a:rPr lang="tr-TR" sz="1200" noProof="0" dirty="0" smtClean="0"/>
              <a:t>İzin ile sınır ötesi erişim</a:t>
            </a:r>
          </a:p>
          <a:p>
            <a:pPr marL="800100" lvl="1" indent="-342900" algn="just">
              <a:buFont typeface="Wingdings" pitchFamily="2" charset="2"/>
              <a:buChar char="ü"/>
              <a:defRPr/>
            </a:pPr>
            <a:r>
              <a:rPr lang="tr-TR" sz="1200" noProof="0" dirty="0" smtClean="0"/>
              <a:t>Gönüllü işbirliği </a:t>
            </a:r>
          </a:p>
          <a:p>
            <a:pPr algn="just"/>
            <a:endParaRPr lang="tr-TR" noProof="0" dirty="0" smtClean="0"/>
          </a:p>
          <a:p>
            <a:pPr algn="just"/>
            <a:r>
              <a:rPr lang="tr-TR" noProof="0" dirty="0" smtClean="0"/>
              <a:t>Slaydın sağ tarafı MLA çerçeveleri aracılığıyla işbirliğini tanıtmaktadır. MLA çerçeveleri (genellikle karşılıklı hukuki yardım anlaşmaları olarak bilinir), yabancı hizmet sağlayıcılardan işbirliği istemek için kullanılabilir. Bu genellikle, talepte bulunan devletin merkezi bir makamının, talep edilen devletin merkezi makamına resmi bir karşılıklı yardım talebinde bulunmasını gerektirir. Talepte bulunulan devletin merkezi makamı daha sonra iç hukuka uygun olarak iç usul yetkilerini kullanacak ve hizmet sağlayıcıdan delilleri alacaktır. Bu bilgiler elde edildiğinde, talep eden devletin merkezi otoritesine iletilecektir.</a:t>
            </a:r>
          </a:p>
          <a:p>
            <a:pPr algn="just"/>
            <a:endParaRPr lang="tr-TR" noProof="0" dirty="0" smtClean="0"/>
          </a:p>
          <a:p>
            <a:pPr algn="just"/>
            <a:r>
              <a:rPr lang="tr-TR" noProof="0" dirty="0" smtClean="0"/>
              <a:t>MLA çerçeveleri, yabancı servis sağlayıcılarını zorlamak için yasal olarak bağlayıcı bir mekanizma olsa da, nispeten yavaş ve kullanışsız olma eğilimindedirler.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 xmlns:p14="http://schemas.microsoft.com/office/powerpoint/2010/main" val="994900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Google, Facebook ve </a:t>
            </a:r>
            <a:r>
              <a:rPr lang="tr-TR" noProof="0" dirty="0" err="1" smtClean="0"/>
              <a:t>Twitter</a:t>
            </a:r>
            <a:r>
              <a:rPr lang="tr-TR" noProof="0" dirty="0" smtClean="0"/>
              <a:t> gibi kaç küresel hizmet sağlayıcısının, abone bilgilerini ifşa etmek için karşılıklı bir hukuki yardım anlaşmasına uygun olarak talepte bulunulmasını istediğini göstermektedir.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 xmlns:p14="http://schemas.microsoft.com/office/powerpoint/2010/main" val="53313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noProof="0" dirty="0" smtClean="0"/>
              <a:t>Bu slaytlar, acil durum ifşa taleplerinin yabancı hizmet sağlayıcılarla işbirliği için nasıl kullanılabileceğini açıklamaktadır.</a:t>
            </a:r>
          </a:p>
          <a:p>
            <a:pPr algn="just"/>
            <a:endParaRPr lang="tr-TR" noProof="0" dirty="0" smtClean="0"/>
          </a:p>
          <a:p>
            <a:pPr algn="just"/>
            <a:endParaRPr lang="tr-TR" noProof="0" dirty="0" smtClean="0"/>
          </a:p>
          <a:p>
            <a:pPr algn="just"/>
            <a:r>
              <a:rPr lang="tr-TR" noProof="0" dirty="0" smtClean="0"/>
              <a:t>Önceki slaytta bahsedildiği gibi, karşılıklı hukuki yardım anlaşmalarından bilgi alma süreci oldukça yavaş olma eğilimindedir ve acil durumlar için uygun olmayabilir. Birçok küresel servis</a:t>
            </a:r>
            <a:r>
              <a:rPr lang="tr-TR" baseline="0" noProof="0" dirty="0" smtClean="0"/>
              <a:t> </a:t>
            </a:r>
            <a:r>
              <a:rPr lang="tr-TR" noProof="0" dirty="0" smtClean="0"/>
              <a:t>sağlayıcı, karşılıklı bir hukuki yardım anlaşması uyarınca talepte bulunulmasa bile acil durumlarda verileri ifşa etmektedir. Bu tür talepler, ölüm veya ciddi bedensel hasarı önlemek için ifşanın gerekli olduğunu göstermelidir - ancak farklı servis sağlayıcıların acil durum ifşası için farklı kriterleri vardır. Bir MLA anlaşması uyarınca yapılan bir ifşa talebinin aksine, acil durum ifşasının yabancı servis sağlayıcıları için yasal olarak bağlayıcı olmadığına dikkat etmek önemlidir.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 xmlns:p14="http://schemas.microsoft.com/office/powerpoint/2010/main" val="118858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Google için Acil Durum İfşa Talep Formu şablonunu gösterir. Eğitici, bir örnek olarak, acil durum ifşa talebinde bulunurken bir servis sağlayıcıyla ne tür bilgilerin paylaşılması gerektiğini göstermek için katılımcılara gerekli alanların her birini gösterebilir.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 xmlns:p14="http://schemas.microsoft.com/office/powerpoint/2010/main" val="269555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Google için Acil Durum İfşa Talep Formu şablonunu gösterir. Eğitici, bir örnek olarak, acil durum ifşa talebinde bulunurken bir servis sağlayıcıyla ne tür bilgilerin paylaşılması gerektiğini göstermek için katılımcılara gerekli alanların her birini gösterebilir.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 xmlns:p14="http://schemas.microsoft.com/office/powerpoint/2010/main" val="99629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Google için Acil Durum İfşa Talep Formu şablonunu gösterir. Eğitici, bir örnek olarak, acil durum ifşa talebinde bulunurken bir servis sağlayıcıyla ne tür bilgilerin paylaşılması gerektiğini göstermek için katılımcılara gerekli alanların her birini gösterebilir.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 xmlns:p14="http://schemas.microsoft.com/office/powerpoint/2010/main" val="3653412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Apple için Acil Durum İfşa Talep Formu şablonunu gösterir. Eğitici, bir örnek olarak, acil durum ifşa talebinde bulunurken bir servis sağlayıcıyla ne tür bilgilerin paylaşılması gerektiğini göstermek için katılımcılara gerekli alanların her birini gösterebilir.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 xmlns:p14="http://schemas.microsoft.com/office/powerpoint/2010/main" val="263977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Birinci Bölüm, oturum boyunca kullanılacak olan “servis sağlayıcısı”, “trafik verileri”, “abone bilgileri” ve “içerik verileri” gibi anahtar terimlerin anlamını gözden geçirecektir.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 xmlns:p14="http://schemas.microsoft.com/office/powerpoint/2010/main" val="605239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Apple için Acil Durum İfşa Talep Formu şablonunu gösterir. Eğitici, bir örnek olarak, acil durum ifşa talebinde bulunurken bir servis sağlayıcıyla ne tür bilgilerin paylaşılması gerektiğini göstermek için katılımcılara gerekli alanların her birini gösterebilir.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 xmlns:p14="http://schemas.microsoft.com/office/powerpoint/2010/main" val="111460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1" smtClean="0"/>
              <a:t>Eğitici, bu slaytları Facebook Acil Durum Talebi portalının nasıl çalıştığını göstermek için kullanmalıdır.</a:t>
            </a:r>
          </a:p>
          <a:p>
            <a:pPr algn="just"/>
            <a:endParaRPr lang="tr-TR" noProof="1" smtClean="0"/>
          </a:p>
          <a:p>
            <a:pPr algn="just"/>
            <a:r>
              <a:rPr lang="tr-TR" noProof="1" smtClean="0"/>
              <a:t>Eğitici, bu portalın yalnızca onaylanmış e-posta adreslerini kullanan kolluk kuvvetleri tarafından kullanılabileceğini açıklamalıdır.</a:t>
            </a:r>
          </a:p>
          <a:p>
            <a:pPr algn="just"/>
            <a:endParaRPr lang="tr-TR" noProof="1" smtClean="0"/>
          </a:p>
          <a:p>
            <a:pPr algn="just"/>
            <a:r>
              <a:rPr lang="tr-TR" noProof="1" smtClean="0"/>
              <a:t>Bu ekran görüntüsünde, kolluk kuvvetleri ilk önce yalnızca birer saatlik süreler için verilen erişim taleplerinde bulunmalıdır.</a:t>
            </a:r>
            <a:endParaRPr lang="tr-TR" noProof="1"/>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 xmlns:p14="http://schemas.microsoft.com/office/powerpoint/2010/main" val="2227873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Kolluk kuvvetleri </a:t>
            </a:r>
            <a:r>
              <a:rPr lang="tr-TR" noProof="0" dirty="0" err="1" smtClean="0"/>
              <a:t>portala</a:t>
            </a:r>
            <a:r>
              <a:rPr lang="tr-TR" noProof="0" dirty="0" smtClean="0"/>
              <a:t> erişim izni aldığında, "Kayıt İsteği Oluştur" bölümünü seçmeli ve ardından formu doldurmalı, yasal süreç hakkında bilgi sağlamalı (örneğin Mahkeme kararı vb.), davanın niteliğini seçmeli, söz konusu Facebook veya </a:t>
            </a:r>
            <a:r>
              <a:rPr lang="tr-TR" noProof="0" dirty="0" err="1" smtClean="0"/>
              <a:t>Instagram</a:t>
            </a:r>
            <a:r>
              <a:rPr lang="tr-TR" noProof="0" dirty="0" smtClean="0"/>
              <a:t> hesabını ve hesabın belirlendiği tarihi belirlemeli ve kayıtların talep edildiği bir süre belirtmeli ve en önemlisi ek bilgiler sağlamalıdır.</a:t>
            </a:r>
          </a:p>
          <a:p>
            <a:pPr algn="just"/>
            <a:endParaRPr lang="tr-TR" noProof="0" dirty="0" smtClean="0"/>
          </a:p>
          <a:p>
            <a:pPr algn="just"/>
            <a:r>
              <a:rPr lang="tr-TR" noProof="0" dirty="0" smtClean="0"/>
              <a:t>(form sonraki slaytta devam ediyor)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 xmlns:p14="http://schemas.microsoft.com/office/powerpoint/2010/main" val="2076604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acil durum talebinde bulunurken kullanılabilecek seçenekleri gösterir. Eğitici, acil durum taleplerinin kapsamının sınırlı olduğunu ve ekranda listelenenler gibi durumları kapsayacağını açıklamalıdır.</a:t>
            </a:r>
          </a:p>
          <a:p>
            <a:endParaRPr lang="tr-TR" noProof="0" dirty="0" smtClean="0"/>
          </a:p>
          <a:p>
            <a:r>
              <a:rPr lang="tr-TR" noProof="0" dirty="0" smtClean="0"/>
              <a:t>(form sonraki slaytta devam ediyor)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 xmlns:p14="http://schemas.microsoft.com/office/powerpoint/2010/main" val="3371620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Kolluk kuvvetinin, slaytta listelenenler gibi destekleyici materyalleri içerebilecek ilgili belgeleri eklemesi istenecektir.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 xmlns:p14="http://schemas.microsoft.com/office/powerpoint/2010/main" val="2257221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Cevap: Yanlış.</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Pek çok küresel servis sağlayıcı, yerleşik oldukları ülke acil durum ifşa talebinde bulunan ülke ile bir MLA anlaşmasına sahip olmasa bile, acil durum ifşa talebi uyarınca verileri ifşa eder.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 xmlns:p14="http://schemas.microsoft.com/office/powerpoint/2010/main" val="2150590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noProof="0" dirty="0" smtClean="0"/>
              <a:t>Bu slayt, belirli bir ülkede yasal varlığı olmayan servis sağlayıcılardan abone bilgilerinin üretilmesi için Madde 18.1.b kapsamındaki yetkinin nasıl kullanılabileceğini açıklayan Madde 18'e ilişkin Kılavuz Notunun ekran görüntüsünü göstermektedir.</a:t>
            </a:r>
            <a:endParaRPr lang="tr-TR" noProof="0" dirty="0" smtClean="0"/>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 xmlns:p14="http://schemas.microsoft.com/office/powerpoint/2010/main" val="2694781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Madde 18.1.b'nin abone bilgileri için üretim emirleri düzenleyerek yabancı servis sağlayıcılardan doğrudan işbirliği aramaya nasıl izin verdiğini göstermektedir.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 xmlns:p14="http://schemas.microsoft.com/office/powerpoint/2010/main" val="2952631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Doğru cevap b) Yabancı bir servis sağlayıcıdan gelen trafik verileridir.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Bunun nedeni, Madde 18.1.b'nin kapsamının yalnızca abone bilgileriyle ilgili olması ve yabancı bir servis sağlayıcıdan trafik verilerinin üretilmesinin istenmesine imkan</a:t>
            </a:r>
            <a:r>
              <a:rPr lang="tr-TR" baseline="0" noProof="0" dirty="0" smtClean="0"/>
              <a:t> vermemesidir</a:t>
            </a:r>
            <a:r>
              <a:rPr lang="tr-TR" noProof="0" dirty="0" smtClean="0"/>
              <a:t>.</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Kalan seçenekler Madde 181.a ve 18.1.b. kapsamındadır. </a:t>
            </a:r>
            <a:endParaRPr lang="tr-TR" b="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 xmlns:p14="http://schemas.microsoft.com/office/powerpoint/2010/main" val="124146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Bu slaytlar, sınır ötesi erişim hükümlerinin yabancı hizmet sağlayıcılarla işbirliği sağlamak için nasıl kullanılabileceğini açıklamaktadır.</a:t>
            </a:r>
          </a:p>
          <a:p>
            <a:endParaRPr lang="tr-TR" b="0" noProof="0" dirty="0" smtClean="0"/>
          </a:p>
          <a:p>
            <a:r>
              <a:rPr lang="tr-TR" b="0" noProof="0" dirty="0" smtClean="0"/>
              <a:t>Sol tarafta, bu slayt, Budapeşte Sözleşmesi'nin 32. Maddesinin metnini (“başka bir tarafın izni olmaksızın”) vurgulanmış olarak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Eğitici, Budapeşte Sözleşmesinin uluslararası işbirliği hükümlerinin çoğunun başka bir devletin iznini gerektirmesine rağmen, 32. Maddenin bu durumdan farklı olduğunu ve bu tür delillerin bulunduğu devletin yetki vermediği durumlarda bile başka bir yargı bölgesinden elektronik delil elde etmek için kullanılabileceğini vurgulamalıdır.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 xmlns:p14="http://schemas.microsoft.com/office/powerpoint/2010/main" val="230505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Sol tarafta bu slayt, “servis sağlayıcının” tanımı olarak Budapeşte Sözleşmesi'nin 1.c Maddesinin metnini göstermektedir.</a:t>
            </a:r>
          </a:p>
          <a:p>
            <a:pPr algn="just"/>
            <a:endParaRPr lang="tr-TR" noProof="0" dirty="0" smtClean="0"/>
          </a:p>
          <a:p>
            <a:pPr algn="just"/>
            <a:r>
              <a:rPr lang="tr-TR" noProof="0" dirty="0" smtClean="0"/>
              <a:t>Sağ tarafta ise bu slayt, tanımın bir açıklamasını sunmaktadır.</a:t>
            </a:r>
          </a:p>
          <a:p>
            <a:pPr algn="just"/>
            <a:endParaRPr lang="tr-TR" noProof="0" dirty="0" smtClean="0"/>
          </a:p>
          <a:p>
            <a:pPr algn="just"/>
            <a:r>
              <a:rPr lang="tr-TR" noProof="0" dirty="0" smtClean="0"/>
              <a:t>Budapeşte Sözleşmesinde tanımlandığı şekliyle servis sağlayıcı terimi, bilgisayar sistemlerindeki verilerin iletilmesi veya işlenmesi ile ilgili özel bir rol oynayan geniş bir kişi kategorisini kapsamaktadır. Hem özel hem de kamu kuruluşlarını içermekte ve kapalı bir gruba veya halka servis sunumunu ve ayrıca ücretsiz veya ücretli hizmetleri kapsamaktadır.</a:t>
            </a:r>
            <a:endParaRPr lang="tr-TR" altLang="sr-Latn-RS" noProof="0" dirty="0" smtClean="0"/>
          </a:p>
          <a:p>
            <a:pPr algn="just"/>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 xmlns:p14="http://schemas.microsoft.com/office/powerpoint/2010/main" val="21440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32. Maddesinin metninin vurgulanmış bir unsurunu (“verinin nerede saklandığına bakılmaksızın kamuya açık (açık kaynak)”)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Bu, verilerin saklandığı tarafın izni olmadan verilere sınır ötesi erişime izin veren koşullardan biridir - yani bu veriler kamuya açık verilerdir (açık kaynak). Slaytlar, bir web sitesinin bir kısmının halka kapalı olması durumunda, Madde 32.a uyarınca kamuya açık olarak değerlendirilmediğini açıklamaktadır. Verilerin coğrafi konumu, halka açık verilere erişilirken fark teşkil etmemektedir - bu nedenle, bu verilerin bir Budapeşte Sözleşmesi taraf ülkesinin içinde veya dışında saklanıp saklanmadığı önemli değildir.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 xmlns:p14="http://schemas.microsoft.com/office/powerpoint/2010/main" val="2814914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32. Maddesinin metnini bir unsurun ("başka bir Tarafta bulunan saklanmış bilgisayar verileri") vurgulanmış olarak göstermektedir.</a:t>
            </a:r>
          </a:p>
          <a:p>
            <a:endParaRPr lang="tr-TR" b="0" noProof="0" dirty="0" smtClean="0"/>
          </a:p>
          <a:p>
            <a:r>
              <a:rPr lang="tr-TR" b="0" noProof="0" dirty="0" smtClean="0"/>
              <a:t>Sağ tarafta, bu slayt vurgulanan öğenin bir açıklamasını sunar.</a:t>
            </a:r>
          </a:p>
          <a:p>
            <a:endParaRPr lang="tr-TR" b="0" noProof="0" dirty="0" smtClean="0"/>
          </a:p>
          <a:p>
            <a:r>
              <a:rPr lang="tr-TR" b="0" noProof="0" dirty="0" smtClean="0"/>
              <a:t>Herhangi bir yerde saklanmış verilerle ilgili olarak kullanılabilecek kamuya açık verilere erişim yetkisinin aksine, verilere rıza ile erişim yetkisi yalnızca istenen veriler başka bir Budapeşte Sözleşmesi taraf ülkesindeyse kullanılabilir.</a:t>
            </a:r>
            <a:r>
              <a:rPr lang="tr-TR" noProof="0" dirty="0" smtClean="0"/>
              <a:t> </a:t>
            </a: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 xmlns:p14="http://schemas.microsoft.com/office/powerpoint/2010/main" val="1454788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smtClean="0"/>
              <a:t>Sol tarafta, bu slayt, Budapeşte Sözleşmesi'nin 32. Maddesinin metnini bir unsurun (“yasal ve gönüllü rıza”) vurgulanmış olarak göstermektedir.</a:t>
            </a:r>
          </a:p>
          <a:p>
            <a:endParaRPr lang="tr-TR" b="0" noProof="0" dirty="0" smtClean="0"/>
          </a:p>
          <a:p>
            <a:r>
              <a:rPr lang="tr-TR" b="0" noProof="0" dirty="0" smtClean="0"/>
              <a:t>Sağ tarafta, bu slayt vurgulanan öğenin bir açıklamasını sunmaktadır.</a:t>
            </a:r>
          </a:p>
          <a:p>
            <a:endParaRPr lang="tr-TR" b="0" noProof="0" dirty="0" smtClean="0"/>
          </a:p>
          <a:p>
            <a:r>
              <a:rPr lang="tr-TR" b="0" noProof="0" dirty="0" smtClean="0"/>
              <a:t>Sınır ötesi verilere erişim yetkisi, verileri açıklama yetkisine sahip olan kişiden alınan yasal ve gönüllü onay temelinde kullanılabilir. Slayt, yasal ve gönüllü rıza teriminin kapsamını ve karşılıklı yardım kanallarından geçmeden yabancı hizmet sağlayıcılardan veri almak için nasıl kullanılabileceğini açıklamaktadır. Pek çok yargı alanında, hizmet sağlayıcıların “genel hizmet şartlarına” yönelik anlaşmalarının, bilgilerin yabancı hükümetlere ifşa edilmesini sağlamak için gerekli olabilecek özel, açık rıza olarak nitelendirilemeyebileceğini unutmamak önemlidir.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 xmlns:p14="http://schemas.microsoft.com/office/powerpoint/2010/main" val="1811680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b="0" noProof="0" dirty="0" smtClean="0"/>
              <a:t>Sol tarafta, bu slayt, Budapeşte Sözleşmesi'nin 32. Maddesinin metninin ("verileri ifşa etme konusunda yasal yetkiye</a:t>
            </a:r>
            <a:r>
              <a:rPr lang="tr-TR" sz="1200" b="0" baseline="0" noProof="0" dirty="0" smtClean="0"/>
              <a:t> sahip</a:t>
            </a:r>
            <a:r>
              <a:rPr lang="tr-TR" sz="1200" b="0" noProof="0" dirty="0" smtClean="0"/>
              <a:t> olan kişi") vurgulanmış halini göstermektedir.</a:t>
            </a:r>
          </a:p>
          <a:p>
            <a:pPr algn="just"/>
            <a:endParaRPr lang="tr-TR" sz="1200" b="0" noProof="0" dirty="0" smtClean="0"/>
          </a:p>
          <a:p>
            <a:pPr algn="just"/>
            <a:r>
              <a:rPr lang="tr-TR" sz="1200" b="0" noProof="0" dirty="0" smtClean="0"/>
              <a:t>Sağ tarafta, bu slayt vurgulanan öğenin bir açıklamasını sunar.</a:t>
            </a:r>
          </a:p>
          <a:p>
            <a:pPr algn="just"/>
            <a:endParaRPr lang="tr-TR" sz="1200" b="0" noProof="0" dirty="0" smtClean="0"/>
          </a:p>
          <a:p>
            <a:pPr algn="just"/>
            <a:r>
              <a:rPr lang="tr-TR" sz="1200" b="0" noProof="0" dirty="0" smtClean="0"/>
              <a:t>Verileri ifşa etmeye "yasal olarak yetkili" kişinin kim olduğu, koşullara, kişinin niteliğine ve ilgili yasaya bağlı olarak değişebilir. Örneğin, bir kişinin e-postası başka bir ülkede bir servis sağlayıcı tarafından saklanabilir veya bir kişi kasıtlı olarak başka bir ülkede veri saklayabilir. Bu kişiler verilere erişebilir ve yasal yetkiye sahip olmaları kaydıyla, verileri gönüllü olarak kolluk kuvvetlerine ifşa edebilir veya 32. Maddede belirtildiği gibi bu tür yetkililerin verilere erişmesine izin verebilirler.</a:t>
            </a:r>
            <a:endParaRPr lang="tr-TR" sz="120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 xmlns:p14="http://schemas.microsoft.com/office/powerpoint/2010/main" val="2763138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noProof="0" dirty="0" smtClean="0"/>
              <a:t>Bu slayt, ülkelerin birçok hizmet sağlayıcısına nasıl gönüllü açıklama taleplerinde bulunabileceğini açıklamaktadır. Bunlar yabancı hizmet sağlayıcıları için yasal olarak bağlayıcı değildir. Slayt, verileri gönüllü olarak ifşa etmek için yabancı hizmet sağlayıcıların arayabileceği bazı koşulları ana hatlarıyla açıklamaktadır. </a:t>
            </a: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 xmlns:p14="http://schemas.microsoft.com/office/powerpoint/2010/main" val="419524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iki servis sağlayıcının, gönüllü olarak ABD dışından gelen geçerli yasal taleplere yanıt olarak verileri ifşa edebileceklerini gösteren politikalarının ekran görüntülerini göstermektedir.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 xmlns:p14="http://schemas.microsoft.com/office/powerpoint/2010/main" val="4145736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Cevap: </a:t>
            </a:r>
            <a:r>
              <a:rPr lang="tr-TR" b="1" noProof="0" dirty="0" smtClean="0"/>
              <a:t>Doğru</a:t>
            </a:r>
            <a:r>
              <a:rPr lang="tr-TR" noProof="0" dirty="0" smtClean="0"/>
              <a:t>.</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Şeffaflık raporları kapsamındaki çalışmalarının ortaya koyduğu üzere, küresel servis sağlayıcıların, Budapeşte Sözleşmesine taraf olan ülkelere gönüllü olarak verileri ifşa etme olasılıkları daha yüksektir. Bunun nedeni, Budapeşte Sözleşmesine taraf olan ülkelerin uyumlaştırılmış mevzuatlara ve uygun koşullara ve güvencelere sahip olmaları olabilir; bunlar, hizmet sağlayıcıların gönüllü olarak işbirliği yapıp yapmamaya karar verirken dikkate aldıkları önemli unsurlardır.</a:t>
            </a:r>
            <a:r>
              <a:rPr lang="tr-TR" sz="1200" b="0" noProof="0" dirty="0" smtClean="0">
                <a:solidFill>
                  <a:srgbClr val="FF0000"/>
                </a:solidFill>
              </a:rPr>
              <a:t> </a:t>
            </a:r>
            <a:endParaRPr lang="tr-TR" b="0"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 xmlns:p14="http://schemas.microsoft.com/office/powerpoint/2010/main" val="1159227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Cevap: </a:t>
            </a:r>
            <a:r>
              <a:rPr lang="tr-TR" b="1" noProof="0" dirty="0" smtClean="0"/>
              <a:t>Doğru</a:t>
            </a:r>
            <a:r>
              <a:rPr lang="tr-TR" noProof="0" dirty="0" smtClean="0"/>
              <a:t>.</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Şeffaflık raporları kapsamındaki çalışmalarının ortaya koyduğu üzere, küresel servis sağlayıcıların, Budapeşte Sözleşmesine taraf olan ülkelere gönüllü olarak verileri ifşa etme olasılıkları daha yüksektir. Bunun nedeni, Budapeşte Sözleşmesine taraf olan ülkelerin uyumlaştırılmış mevzuatlara ve uygun koşullara ve güvencelere sahip olmaları olabilir; bunlar, hizmet sağlayıcıların gönüllü olarak işbirliği yapıp yapmamaya karar verirken dikkate aldıkları önemli unsurlardır.</a:t>
            </a:r>
            <a:r>
              <a:rPr lang="tr-TR" sz="1200" b="0" noProof="0" dirty="0" smtClean="0">
                <a:solidFill>
                  <a:srgbClr val="FF0000"/>
                </a:solidFill>
              </a:rPr>
              <a:t> </a:t>
            </a:r>
            <a:endParaRPr lang="tr-TR" b="0" noProof="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 xmlns:p14="http://schemas.microsoft.com/office/powerpoint/2010/main" val="2123034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Dördüncü bölüm, içerik kaldırmayla ilgili olarak yabancı servis sağlayıcılarla işbirliğine kısa bir genel bakış sağlamaktadır.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 xmlns:p14="http://schemas.microsoft.com/office/powerpoint/2010/main" val="331366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yabancı servis sağlayıcıların verilerin kaldırılmasıyla ilgili olarak hangi temelde işbirliği yaptıkları hakkında bazı temel bilgiler sağlamaktadır.</a:t>
            </a:r>
          </a:p>
          <a:p>
            <a:pPr algn="just"/>
            <a:r>
              <a:rPr lang="tr-TR" noProof="0" dirty="0" smtClean="0"/>
              <a:t>Slaydın sağ tarafında, birçok küresel servis sağlayıcı tarafından yasaklanmış yaygın içerik kategorileri listelenmektedir.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 xmlns:p14="http://schemas.microsoft.com/office/powerpoint/2010/main" val="137626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tr" b="0" i="0" u="none" baseline="0" dirty="0" smtClean="0"/>
              <a:t>Bu slaytta sol tarafta, “trafik verisi” teriminin tanımının verildiği Budapeşte Sözleşmesi Madde 1.d'nin metni gösterilmektedir.</a:t>
            </a:r>
          </a:p>
          <a:p>
            <a:endParaRPr lang="tr"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tr" b="0" i="0" u="none" baseline="0" dirty="0" smtClean="0"/>
              <a:t>Slaytta sağ tarafta, tanımın bir açıklaması verilmiştir.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 altLang="sr-Latn-RS" dirty="0" smtClean="0"/>
          </a:p>
          <a:p>
            <a:pPr algn="l" rtl="0"/>
            <a:r>
              <a:rPr lang="tr" sz="1200" b="0" i="0" u="none" kern="1200" baseline="0" dirty="0" smtClean="0">
                <a:solidFill>
                  <a:schemeClr val="tx1"/>
                </a:solidFill>
                <a:latin typeface="+mn-lt"/>
                <a:ea typeface="MS PGothic" pitchFamily="34" charset="-128"/>
                <a:cs typeface="ＭＳ Ｐゴシック" charset="0"/>
              </a:rPr>
              <a:t>Budapeşte Sözleşmesinde tanımlandığı şekilde trafik verisi, belirli bir yasal rejime tabi olan bir bilgisayar verisi kategorisidir. Bu veriler, bir iletişimi kaynağından hedefine yönlendirmek için iletişim zincirindeki bilgisayarlar tarafından oluşturulur. Bu nedenle iletişimin kendisi için yardımcı niteliktedir. Slaytta, trafik verilerinin bazı temel özellikleri açıklanmaktadır. </a:t>
            </a:r>
            <a:endParaRPr lang="tr" sz="1200" kern="1200" smtClean="0">
              <a:solidFill>
                <a:schemeClr val="tx1"/>
              </a:solidFill>
              <a:latin typeface="+mn-lt"/>
              <a:ea typeface="MS PGothic" pitchFamily="34" charset="-128"/>
              <a:cs typeface="ＭＳ Ｐゴシック" charset="0"/>
            </a:endParaRPr>
          </a:p>
          <a:p>
            <a:pPr algn="just"/>
            <a:endParaRPr lang="tr-T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 xmlns:p14="http://schemas.microsoft.com/office/powerpoint/2010/main" val="772908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Slaydın sol tarafı, içeriğin yabancı servis sağlayıcıları tarafından kaldırılmasıyla ilgili olarak karşılaşılan bazı zorlukları ana hatlarıyla belirtirken, sağdaki slayt, yabancı hizmet sağlayıcılarla uğraşırken işe yarama eğiliminde olan yaklaşımları ve işe yaramayan yaklaşımları açıklamaktadır.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 xmlns:p14="http://schemas.microsoft.com/office/powerpoint/2010/main" val="1116738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Beşinci bölüm, özellikle bir siber suç soruşturmasında kamu özel işbirliğinin nasıl kullanılabileceğiyle ilgili bir vaka çalışmasını içermektedir.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 xmlns:p14="http://schemas.microsoft.com/office/powerpoint/2010/main" val="66678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ele alınacak vakanın gerçeklerinin ilk bölümünü ortaya koymaktadır. </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 xmlns:p14="http://schemas.microsoft.com/office/powerpoint/2010/main" val="2886584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 slayt, ele alınacak vakanın gerçeklerinin ikinci bölümünü ortaya koymaktadır.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 xmlns:p14="http://schemas.microsoft.com/office/powerpoint/2010/main" val="420395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1" smtClean="0"/>
              <a:t>Bu slayt, eğiticinin katılımcılarla tartışması gereken soruları ortaya koymaktadır.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1" smtClean="0"/>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tr-TR" sz="1200" noProof="1" smtClean="0"/>
              <a:t>Esmerelda’nın dizüstü bilgisayarındaki delillerle ne yaparsınız?</a:t>
            </a:r>
            <a:endParaRPr lang="tr-TR" noProof="1"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i="1" noProof="1" smtClean="0"/>
              <a:t>Eğitici, bilgisayarında depolanan verilerin ve Budapeşte Sözleşmesi'nin 16. veya 29. Maddesi uyarınca hizmet sağlayıcıda mevcut olan saklı verilerin ve trafik verilerinin korunmasına ilişkin yanıtları beklemelidir (Korunması istenen verilere sahip olan ya da kontrol eden kişinin ülkede olup olmadığı). Ek olarak, Esmerelda’nın dizüstü bilgisayarına el koymak ve güvenlik altına almak için önlemler alınabilir.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i="1" noProof="1"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i="1" noProof="1" smtClean="0"/>
              <a:t>2. </a:t>
            </a:r>
            <a:r>
              <a:rPr lang="tr-TR" sz="1200" noProof="1" smtClean="0"/>
              <a:t>Goldberg'i nasıl izlersiniz?</a:t>
            </a:r>
            <a:endParaRPr lang="tr-TR" i="1" noProof="1"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i="1" noProof="1" smtClean="0"/>
              <a:t>Eğitici, e-posta iletişimlerinin nereden kaynaklandığını belirlemek için Budapeşte Sözleşmesinin 18.1.b Maddesi uyarınca yabancı hizmet sağlayıcıdan ilgili trafik verilerinin üretilmesini talep eden cevapları beklemelidir.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b="0" i="1" noProof="1"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i="1" noProof="1" smtClean="0"/>
              <a:t>3. </a:t>
            </a:r>
            <a:r>
              <a:rPr lang="tr-TR" sz="1200" noProof="1" smtClean="0"/>
              <a:t>Bu tür durumlar için ulusal bir uyarı sisteminiz var mı (ABD'deki Amber uyarısı gibi)?</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sz="1200" b="0" i="1" noProof="1" smtClean="0"/>
              <a:t>Bunun cevabı, ilgili yargı yetkisine bağlı olarak değişecektir.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sz="1200" b="0" i="1" noProof="1" smtClean="0"/>
          </a:p>
          <a:p>
            <a:pPr marL="0" indent="0" algn="just">
              <a:buFont typeface="Wingdings" panose="05000000000000000000" pitchFamily="2" charset="2"/>
              <a:buNone/>
            </a:pPr>
            <a:r>
              <a:rPr lang="tr-TR" sz="1200" noProof="1" smtClean="0"/>
              <a:t>4. İCloud e-posta hesabı ve Facebook hesabı hakkında ne tür sorular sorardınız?</a:t>
            </a:r>
          </a:p>
          <a:p>
            <a:pPr marL="0" indent="0" algn="just">
              <a:buFont typeface="Wingdings" panose="05000000000000000000" pitchFamily="2" charset="2"/>
              <a:buNone/>
            </a:pPr>
            <a:r>
              <a:rPr lang="tr-TR" sz="1200" b="0" i="1" noProof="1" smtClean="0"/>
              <a:t>Eğitici, hem Facebook hem de iCloud hesapları için abone bilgilerinin aranacağına dair cevaplar beklemelidir, çünkü bunlar hesapların arkasındaki gerçek kişinin kim olduğunu belirlemeye yardımcı olabilir. Bu, ad, e-posta hesapları, telefon numaraları, fatura bilgileri vb. içerebilir. </a:t>
            </a:r>
          </a:p>
          <a:p>
            <a:pPr marL="0" indent="0" algn="just">
              <a:buFont typeface="Wingdings" panose="05000000000000000000" pitchFamily="2" charset="2"/>
              <a:buNone/>
            </a:pPr>
            <a:endParaRPr lang="tr-TR" sz="1200" noProof="1" smtClean="0"/>
          </a:p>
          <a:p>
            <a:pPr marL="0" indent="0" algn="just">
              <a:buFont typeface="Wingdings" panose="05000000000000000000" pitchFamily="2" charset="2"/>
              <a:buNone/>
            </a:pPr>
            <a:r>
              <a:rPr lang="tr-TR" sz="1200" noProof="1" smtClean="0"/>
              <a:t>5. Herhangi bir uluslararası yardım talebinin yasal dayanağı ne olabilir? Hangi işbirliği yöntemini kullanırsınız?</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i="1" noProof="1" smtClean="0"/>
              <a:t>Abone bilgileri, Madde 18.1.b'ye karşılık gelen iç hukuk uyarınca bir üretim emri yoluyla alınabilir. Ancak vaka acil bir durum olduğu için hem abone bilgileri hem de hesaplarla ilgili trafik verileri için yurt dışı hizmet sağlayıcılara acil durum açıklama talebi yapılabilmektedir. </a:t>
            </a:r>
            <a:endParaRPr lang="tr-TR" b="0" i="1" noProof="1"/>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 xmlns:p14="http://schemas.microsoft.com/office/powerpoint/2010/main" val="2978215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sz="1200" noProof="0" dirty="0" smtClean="0"/>
              <a:t>Bu slayt, oturum hedeflerini tekrar etmektedir. Eğitici, konuların bu modülde ele alındığını teyit etmek için bu hedeflerin </a:t>
            </a:r>
            <a:r>
              <a:rPr lang="tr-TR" sz="1200" noProof="0" smtClean="0"/>
              <a:t>üzerinden tekrar geçebilir</a:t>
            </a:r>
            <a:r>
              <a:rPr lang="tr-TR" sz="1200" noProof="0" dirty="0" smtClean="0"/>
              <a:t>.</a:t>
            </a:r>
            <a:endParaRPr lang="tr-TR" sz="120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 xmlns:p14="http://schemas.microsoft.com/office/powerpoint/2010/main" val="55789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Sol tarafta bu slayt, “abone bilgilerinin” tanımı olarak Budapeşte Sözleşmesi'nin 18.3. Maddesinin metnini göstermektedir.</a:t>
            </a:r>
          </a:p>
          <a:p>
            <a:endParaRPr lang="tr-TR" noProof="0" dirty="0" smtClean="0"/>
          </a:p>
          <a:p>
            <a:r>
              <a:rPr lang="tr-TR" noProof="0" dirty="0" smtClean="0"/>
              <a:t>Sağ tarafta, bu slayt, tanımın bir açıklamasını sunmaktadır.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tr-TR" baseline="0" noProof="0" dirty="0" smtClean="0"/>
              <a:t>Abone bilgilerinin bilgisayar verileri biçiminde olması gerekmeyebileceğini ve bu nedenle servis sağlayıcılar tarafından aboneleriyle ilgili olarak tutulan fiziksel kayıtları içerebileceğini belirtmek önemlidir. Abone bilgileri temelde bir abone ile ilgili olan ve bir abonenin kimliğinin belirlenmesine yardımcı olabilecek bilgilerdir, ancak iletişim içeriği veya trafik verilerini içermezler.</a:t>
            </a:r>
            <a:endParaRPr lang="tr-TR" noProof="0" dirty="0" smtClean="0"/>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 xmlns:p14="http://schemas.microsoft.com/office/powerpoint/2010/main" val="317105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Cevap: b) Kullanıcının e-postaları ve (d) Kullanıcının telefon rehberidir. </a:t>
            </a:r>
          </a:p>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Bunlar, "abone bilgisi" tanımının dışında tutulan içerik verileri olarak kabul edilecektir.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 xmlns:p14="http://schemas.microsoft.com/office/powerpoint/2010/main" val="110448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Cevap: b) Kullanıcının e-postaları ve (d) Kullanıcının telefon rehberidir. </a:t>
            </a:r>
          </a:p>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Bunlar, "abone bilgisi" tanımının dışında tutulan içerik verileri olarak kabul edilecektir.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 xmlns:p14="http://schemas.microsoft.com/office/powerpoint/2010/main" val="239390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Sol tarafta, açıklayıcı rapordaki "içerik verileri" tanımı verilmektedir ("İçerik Verisi" terimi Budapeşte Sözleşmesinde tanımlanmadığı için).</a:t>
            </a:r>
          </a:p>
          <a:p>
            <a:endParaRPr lang="tr-TR" noProof="0" dirty="0" smtClean="0"/>
          </a:p>
          <a:p>
            <a:r>
              <a:rPr lang="tr-TR" noProof="0" dirty="0" smtClean="0"/>
              <a:t>Sağ tarafta, bu tanımın bir açıklaması verilmektedir.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 xmlns:p14="http://schemas.microsoft.com/office/powerpoint/2010/main" val="17021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12.04.2021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12.04.2021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12.04.2021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12.04.2021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12.04.2021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12.04.2021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12.04.2021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677656"/>
          </a:xfrm>
          <a:prstGeom prst="rect">
            <a:avLst/>
          </a:prstGeom>
          <a:ln>
            <a:noFill/>
          </a:ln>
        </p:spPr>
        <p:txBody>
          <a:bodyPr wrap="square">
            <a:spAutoFit/>
          </a:bodyPr>
          <a:lstStyle/>
          <a:p>
            <a:pPr algn="ctr"/>
            <a:r>
              <a:rPr lang="tr-TR" sz="3600" b="1" i="1" dirty="0">
                <a:solidFill>
                  <a:schemeClr val="tx2"/>
                </a:solidFill>
              </a:rPr>
              <a:t>Adli Personel için Uluslararası İşbirliğine İlişkin Uzmanlık </a:t>
            </a:r>
            <a:r>
              <a:rPr lang="tr-TR" sz="3600" b="1" i="1" dirty="0" smtClean="0">
                <a:solidFill>
                  <a:schemeClr val="tx2"/>
                </a:solidFill>
              </a:rPr>
              <a:t>Eğitimi</a:t>
            </a:r>
            <a:endParaRPr lang="tr-TR" b="1" dirty="0" smtClean="0"/>
          </a:p>
          <a:p>
            <a:pPr marL="0" indent="0" algn="ctr">
              <a:buFont typeface="Arial" charset="0"/>
              <a:buNone/>
              <a:defRPr/>
            </a:pPr>
            <a:r>
              <a:rPr lang="tr-TR" b="1" dirty="0" smtClean="0"/>
              <a:t> </a:t>
            </a:r>
            <a:endParaRPr lang="tr-TR" sz="3200" b="1" dirty="0" smtClean="0">
              <a:solidFill>
                <a:schemeClr val="tx2"/>
              </a:solidFill>
            </a:endParaRPr>
          </a:p>
          <a:p>
            <a:pPr marL="0" indent="0" algn="ctr">
              <a:buFont typeface="Arial" charset="0"/>
              <a:buNone/>
              <a:defRPr/>
            </a:pPr>
            <a:r>
              <a:rPr lang="tr-TR" sz="3200" b="1" dirty="0" smtClean="0">
                <a:solidFill>
                  <a:schemeClr val="tx2"/>
                </a:solidFill>
              </a:rPr>
              <a:t>Oturum 3.1</a:t>
            </a:r>
          </a:p>
          <a:p>
            <a:pPr marL="0" indent="0" algn="ctr">
              <a:buFont typeface="Arial" charset="0"/>
              <a:buNone/>
              <a:defRPr/>
            </a:pPr>
            <a:r>
              <a:rPr lang="tr-TR" sz="3200" b="1" dirty="0" smtClean="0">
                <a:solidFill>
                  <a:schemeClr val="tx2"/>
                </a:solidFill>
              </a:rPr>
              <a:t>Kamu-Özel Sektör Ortaklığı/İşbirliği </a:t>
            </a:r>
            <a:endParaRPr lang="tr-TR" sz="3200" b="1" dirty="0">
              <a:solidFill>
                <a:schemeClr val="tx2"/>
              </a:solidFill>
            </a:endParaRPr>
          </a:p>
        </p:txBody>
      </p:sp>
      <p:sp>
        <p:nvSpPr>
          <p:cNvPr id="11" name="Rectangle 10">
            <a:extLst>
              <a:ext uri="{FF2B5EF4-FFF2-40B4-BE49-F238E27FC236}">
                <a16:creationId xmlns=""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İçerik Verisi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4C52B17A-14C8-4A54-A0DE-FFB2521D3FE2}"/>
              </a:ext>
            </a:extLst>
          </p:cNvPr>
          <p:cNvSpPr/>
          <p:nvPr/>
        </p:nvSpPr>
        <p:spPr>
          <a:xfrm>
            <a:off x="4305670" y="1475906"/>
            <a:ext cx="4625266" cy="4154984"/>
          </a:xfrm>
          <a:prstGeom prst="rect">
            <a:avLst/>
          </a:prstGeom>
        </p:spPr>
        <p:txBody>
          <a:bodyPr wrap="square">
            <a:spAutoFit/>
          </a:bodyPr>
          <a:lstStyle/>
          <a:p>
            <a:pPr marL="342900" indent="-342900">
              <a:buFont typeface="Wingdings" pitchFamily="2" charset="2"/>
              <a:buChar char="Ø"/>
            </a:pPr>
            <a:r>
              <a:rPr lang="tr-TR" sz="2200" dirty="0" smtClean="0"/>
              <a:t>Nedir?:</a:t>
            </a:r>
          </a:p>
          <a:p>
            <a:pPr marL="800100" lvl="1" indent="-342900" algn="just">
              <a:buFont typeface="Wingdings" pitchFamily="2" charset="2"/>
              <a:buChar char="Ø"/>
            </a:pPr>
            <a:r>
              <a:rPr lang="tr-TR" sz="2200" dirty="0" smtClean="0"/>
              <a:t>Saklanan içerik</a:t>
            </a:r>
          </a:p>
          <a:p>
            <a:pPr marL="800100" lvl="1" indent="-342900" algn="just">
              <a:buFont typeface="Wingdings" pitchFamily="2" charset="2"/>
              <a:buChar char="Ø"/>
            </a:pPr>
            <a:r>
              <a:rPr lang="tr-TR" sz="2200" dirty="0" smtClean="0"/>
              <a:t>Gelecek içerik</a:t>
            </a:r>
          </a:p>
          <a:p>
            <a:pPr lvl="1" algn="just"/>
            <a:r>
              <a:rPr lang="tr-TR" sz="2200" dirty="0" smtClean="0"/>
              <a:t>Örnekler:</a:t>
            </a:r>
          </a:p>
          <a:p>
            <a:pPr marL="800100" lvl="1" indent="-342900" algn="just">
              <a:buFont typeface="Wingdings" pitchFamily="2" charset="2"/>
              <a:buChar char="Ø"/>
            </a:pPr>
            <a:r>
              <a:rPr lang="tr-TR" sz="2200" dirty="0" smtClean="0"/>
              <a:t>E-postalar</a:t>
            </a:r>
          </a:p>
          <a:p>
            <a:pPr marL="800100" lvl="1" indent="-342900" algn="just">
              <a:buFont typeface="Wingdings" pitchFamily="2" charset="2"/>
              <a:buChar char="Ø"/>
            </a:pPr>
            <a:r>
              <a:rPr lang="tr-TR" sz="2200" dirty="0" smtClean="0"/>
              <a:t>Görüntüler</a:t>
            </a:r>
          </a:p>
          <a:p>
            <a:pPr marL="800100" lvl="1" indent="-342900" algn="just">
              <a:buFont typeface="Wingdings" pitchFamily="2" charset="2"/>
              <a:buChar char="Ø"/>
            </a:pPr>
            <a:r>
              <a:rPr lang="tr-TR" sz="2200" dirty="0" smtClean="0"/>
              <a:t>Filmler</a:t>
            </a:r>
          </a:p>
          <a:p>
            <a:pPr marL="800100" lvl="1" indent="-342900" algn="just">
              <a:buFont typeface="Wingdings" pitchFamily="2" charset="2"/>
              <a:buChar char="Ø"/>
            </a:pPr>
            <a:r>
              <a:rPr lang="tr-TR" sz="2200" dirty="0" smtClean="0"/>
              <a:t>Müzik</a:t>
            </a:r>
          </a:p>
          <a:p>
            <a:pPr marL="1257300" lvl="2" indent="-342900" algn="just">
              <a:buFont typeface="Wingdings" pitchFamily="2" charset="2"/>
              <a:buChar char="Ø"/>
            </a:pPr>
            <a:endParaRPr lang="tr-TR" sz="2200" dirty="0" smtClean="0"/>
          </a:p>
          <a:p>
            <a:pPr marL="342900" indent="-342900">
              <a:buFont typeface="Wingdings" pitchFamily="2" charset="2"/>
              <a:buChar char="Ø"/>
            </a:pPr>
            <a:r>
              <a:rPr lang="tr-TR" sz="2200" dirty="0" smtClean="0"/>
              <a:t>Ne Değildir?:</a:t>
            </a:r>
          </a:p>
          <a:p>
            <a:pPr marL="800100" lvl="1" indent="-342900">
              <a:buFont typeface="Wingdings" pitchFamily="2" charset="2"/>
              <a:buChar char="Ø"/>
            </a:pPr>
            <a:r>
              <a:rPr lang="tr-TR" sz="2200" dirty="0" smtClean="0"/>
              <a:t>Trafik verileri</a:t>
            </a:r>
          </a:p>
          <a:p>
            <a:pPr marL="800100" lvl="1" indent="-342900">
              <a:buFont typeface="Wingdings" pitchFamily="2" charset="2"/>
              <a:buChar char="Ø"/>
            </a:pPr>
            <a:r>
              <a:rPr lang="tr-TR" sz="2200" dirty="0" smtClean="0"/>
              <a:t>Abone bilgisi </a:t>
            </a:r>
            <a:endParaRPr lang="tr-TR" sz="2200" dirty="0"/>
          </a:p>
        </p:txBody>
      </p:sp>
      <p:sp>
        <p:nvSpPr>
          <p:cNvPr id="8" name="Rectangle 7">
            <a:extLst>
              <a:ext uri="{FF2B5EF4-FFF2-40B4-BE49-F238E27FC236}">
                <a16:creationId xmlns="" xmlns:a16="http://schemas.microsoft.com/office/drawing/2014/main" id="{687B7C23-9E4D-47A3-872A-857DE10440B9}"/>
              </a:ext>
            </a:extLst>
          </p:cNvPr>
          <p:cNvSpPr/>
          <p:nvPr/>
        </p:nvSpPr>
        <p:spPr>
          <a:xfrm>
            <a:off x="138512" y="1498411"/>
            <a:ext cx="3986074" cy="3816429"/>
          </a:xfrm>
          <a:prstGeom prst="rect">
            <a:avLst/>
          </a:prstGeom>
        </p:spPr>
        <p:txBody>
          <a:bodyPr wrap="square">
            <a:spAutoFit/>
          </a:bodyPr>
          <a:lstStyle/>
          <a:p>
            <a:pPr marL="342900" indent="-342900" algn="just">
              <a:buFont typeface="Wingdings" pitchFamily="2" charset="2"/>
              <a:buChar char="Ø"/>
            </a:pPr>
            <a:r>
              <a:rPr lang="tr-TR" sz="2200" dirty="0" smtClean="0"/>
              <a:t>Budapeşte Sözleşmesinde tanımlanmamıştır</a:t>
            </a:r>
          </a:p>
          <a:p>
            <a:pPr marL="342900" indent="-342900" algn="just">
              <a:buFont typeface="Wingdings" pitchFamily="2" charset="2"/>
              <a:buChar char="Ø"/>
            </a:pPr>
            <a:endParaRPr lang="tr-TR" sz="2200" dirty="0" smtClean="0"/>
          </a:p>
          <a:p>
            <a:pPr marL="342900" indent="-342900" algn="just">
              <a:buFont typeface="Wingdings" pitchFamily="2" charset="2"/>
              <a:buChar char="Ø"/>
            </a:pPr>
            <a:r>
              <a:rPr lang="tr-TR" sz="2200" dirty="0" smtClean="0"/>
              <a:t>Açıklayıcı Rapor: İçerik verileri aşağıdakileri ifade eder:</a:t>
            </a:r>
            <a:endParaRPr lang="tr-TR" sz="2200" dirty="0"/>
          </a:p>
          <a:p>
            <a:pPr algn="just"/>
            <a:endParaRPr lang="tr-TR" sz="2200" dirty="0" smtClean="0"/>
          </a:p>
          <a:p>
            <a:pPr algn="just"/>
            <a:r>
              <a:rPr lang="tr-TR" sz="2200" b="1" dirty="0" smtClean="0"/>
              <a:t>İletişim içeriği:</a:t>
            </a:r>
            <a:r>
              <a:rPr lang="tr-TR" sz="2200" dirty="0" smtClean="0"/>
              <a:t> İletişimin anlamı veya iletişim tarafından iletilen mesaj veya bilgi (trafik verileri dışında).</a:t>
            </a:r>
            <a:endParaRPr lang="tr-TR" sz="2200" dirty="0"/>
          </a:p>
        </p:txBody>
      </p:sp>
    </p:spTree>
    <p:extLst>
      <p:ext uri="{BB962C8B-B14F-4D97-AF65-F5344CB8AC3E}">
        <p14:creationId xmlns="" xmlns:p14="http://schemas.microsoft.com/office/powerpoint/2010/main" val="259934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İkinci Bölüm</a:t>
            </a:r>
          </a:p>
          <a:p>
            <a:pPr algn="ctr" eaLnBrk="1" hangingPunct="1">
              <a:lnSpc>
                <a:spcPct val="80000"/>
              </a:lnSpc>
            </a:pPr>
            <a:r>
              <a:rPr lang="tr-TR" sz="3200" b="1" dirty="0" smtClean="0">
                <a:ea typeface="ＭＳ Ｐゴシック" charset="0"/>
                <a:cs typeface="ＭＳ Ｐゴシック" charset="0"/>
              </a:rPr>
              <a:t/>
            </a:r>
            <a:br>
              <a:rPr lang="tr-TR" sz="3200" b="1" dirty="0" smtClean="0">
                <a:ea typeface="ＭＳ Ｐゴシック" charset="0"/>
                <a:cs typeface="ＭＳ Ｐゴシック" charset="0"/>
              </a:rPr>
            </a:br>
            <a:r>
              <a:rPr lang="tr-TR" sz="3200" b="1" dirty="0" smtClean="0">
                <a:ea typeface="ＭＳ Ｐゴシック" charset="0"/>
                <a:cs typeface="ＭＳ Ｐゴシック" charset="0"/>
              </a:rPr>
              <a:t>Yerel Servis Sağlayıcılarla İşbirliği </a:t>
            </a:r>
            <a:endParaRPr lang="tr-TR" sz="3200" dirty="0"/>
          </a:p>
        </p:txBody>
      </p:sp>
    </p:spTree>
    <p:extLst>
      <p:ext uri="{BB962C8B-B14F-4D97-AF65-F5344CB8AC3E}">
        <p14:creationId xmlns="" xmlns:p14="http://schemas.microsoft.com/office/powerpoint/2010/main" val="20641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Yerel Servis Sağlayıcılarla İşbirliği</a:t>
            </a:r>
            <a:endParaRPr lang="tr-TR"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90721"/>
            <a:ext cx="4476172" cy="4832092"/>
          </a:xfrm>
          <a:prstGeom prst="rect">
            <a:avLst/>
          </a:prstGeom>
        </p:spPr>
        <p:txBody>
          <a:bodyPr wrap="square">
            <a:spAutoFit/>
          </a:bodyPr>
          <a:lstStyle/>
          <a:p>
            <a:pPr marL="342900" indent="-342900">
              <a:buFont typeface="Wingdings" pitchFamily="2" charset="2"/>
              <a:buChar char="Ø"/>
            </a:pPr>
            <a:r>
              <a:rPr lang="tr-TR" sz="2200" dirty="0" smtClean="0"/>
              <a:t>Ülkeler, aşağıdakiler dahil olmak mevcut usul yetkilerini kullanabilir:</a:t>
            </a:r>
          </a:p>
          <a:p>
            <a:pPr marL="800100" lvl="1" indent="-342900">
              <a:buFont typeface="Wingdings" pitchFamily="2" charset="2"/>
              <a:buChar char="Ø"/>
            </a:pPr>
            <a:r>
              <a:rPr lang="tr-TR" sz="2200" dirty="0" smtClean="0"/>
              <a:t>Saklanan trafik verilerinin hızlandırılmış korunması</a:t>
            </a:r>
          </a:p>
          <a:p>
            <a:pPr marL="800100" lvl="1" indent="-342900">
              <a:buFont typeface="Wingdings" pitchFamily="2" charset="2"/>
              <a:buChar char="Ø"/>
            </a:pPr>
            <a:r>
              <a:rPr lang="tr-TR" sz="2200" dirty="0" smtClean="0"/>
              <a:t>Hızlandırılmış koruma ve trafik verilerinin kısmi ifşası</a:t>
            </a:r>
          </a:p>
          <a:p>
            <a:pPr marL="800100" lvl="1" indent="-342900">
              <a:buFont typeface="Wingdings" pitchFamily="2" charset="2"/>
              <a:buChar char="Ø"/>
            </a:pPr>
            <a:r>
              <a:rPr lang="tr-TR" sz="2200" dirty="0" smtClean="0"/>
              <a:t>Üretim emri</a:t>
            </a:r>
          </a:p>
          <a:p>
            <a:pPr marL="800100" lvl="1" indent="-342900">
              <a:buFont typeface="Wingdings" pitchFamily="2" charset="2"/>
              <a:buChar char="Ø"/>
            </a:pPr>
            <a:r>
              <a:rPr lang="tr-TR" sz="2200" dirty="0" smtClean="0"/>
              <a:t>Arama ve el koyma</a:t>
            </a:r>
          </a:p>
          <a:p>
            <a:pPr marL="800100" lvl="1" indent="-342900">
              <a:buFont typeface="Wingdings" pitchFamily="2" charset="2"/>
              <a:buChar char="Ø"/>
            </a:pPr>
            <a:r>
              <a:rPr lang="tr-TR" sz="2200" dirty="0" smtClean="0"/>
              <a:t>Gerçek zamanlı trafik verileri toplama</a:t>
            </a:r>
          </a:p>
          <a:p>
            <a:pPr marL="800100" lvl="1" indent="-342900">
              <a:buFont typeface="Wingdings" pitchFamily="2" charset="2"/>
              <a:buChar char="Ø"/>
            </a:pPr>
            <a:r>
              <a:rPr lang="tr-TR" sz="2200" dirty="0" smtClean="0"/>
              <a:t>İçerik verilerinin ele geçirilmesi</a:t>
            </a:r>
          </a:p>
          <a:p>
            <a:pPr marL="800100" lvl="1" indent="-342900" algn="just">
              <a:buFont typeface="Wingdings" pitchFamily="2" charset="2"/>
              <a:buChar char="Ø"/>
            </a:pPr>
            <a:endParaRPr lang="tr-TR" sz="2200" dirty="0"/>
          </a:p>
        </p:txBody>
      </p:sp>
      <p:sp>
        <p:nvSpPr>
          <p:cNvPr id="6" name="Rectangle 5">
            <a:extLst>
              <a:ext uri="{FF2B5EF4-FFF2-40B4-BE49-F238E27FC236}">
                <a16:creationId xmlns="" xmlns:a16="http://schemas.microsoft.com/office/drawing/2014/main" id="{524B6456-681F-2F44-A01A-AD3514E81BD2}"/>
              </a:ext>
            </a:extLst>
          </p:cNvPr>
          <p:cNvSpPr/>
          <p:nvPr/>
        </p:nvSpPr>
        <p:spPr>
          <a:xfrm>
            <a:off x="4394400" y="1185513"/>
            <a:ext cx="4749600" cy="5170646"/>
          </a:xfrm>
          <a:prstGeom prst="rect">
            <a:avLst/>
          </a:prstGeom>
        </p:spPr>
        <p:txBody>
          <a:bodyPr wrap="square">
            <a:spAutoFit/>
          </a:bodyPr>
          <a:lstStyle/>
          <a:p>
            <a:pPr marL="342900" indent="-342900">
              <a:buFont typeface="Wingdings" pitchFamily="2" charset="2"/>
              <a:buChar char="ü"/>
            </a:pPr>
            <a:r>
              <a:rPr lang="tr-TR" sz="2200" dirty="0" smtClean="0"/>
              <a:t>Bazı prosedür yetkileri, hizmet sağlayıcılar için oldukça külfetlidir</a:t>
            </a:r>
          </a:p>
          <a:p>
            <a:pPr marL="342900" indent="-342900">
              <a:buFont typeface="Wingdings" pitchFamily="2" charset="2"/>
              <a:buChar char="ü"/>
            </a:pPr>
            <a:endParaRPr lang="tr-TR" sz="2200" dirty="0" smtClean="0"/>
          </a:p>
          <a:p>
            <a:pPr marL="342900" indent="-342900">
              <a:buFont typeface="Wingdings" pitchFamily="2" charset="2"/>
              <a:buChar char="ü"/>
            </a:pPr>
            <a:r>
              <a:rPr lang="tr-TR" sz="2200" dirty="0" smtClean="0"/>
              <a:t>Yerel servis sağlayıcılarla işbirliği için üretim emirleri tercih edilen bir yöntemdir</a:t>
            </a:r>
          </a:p>
          <a:p>
            <a:pPr marL="342900" indent="-342900">
              <a:buFont typeface="Wingdings" pitchFamily="2" charset="2"/>
              <a:buChar char="ü"/>
            </a:pPr>
            <a:endParaRPr lang="tr-TR" sz="2200" dirty="0" smtClean="0"/>
          </a:p>
          <a:p>
            <a:pPr marL="342900" indent="-342900">
              <a:buFont typeface="Wingdings" pitchFamily="2" charset="2"/>
              <a:buChar char="ü"/>
            </a:pPr>
            <a:r>
              <a:rPr lang="tr-TR" sz="2200" dirty="0" smtClean="0"/>
              <a:t>Özel sektörün sözleşmeye dayalı ve sözleşmeye dayalı olmayan gizlilik yükümlülükleri vardır</a:t>
            </a:r>
          </a:p>
          <a:p>
            <a:pPr marL="342900" indent="-342900">
              <a:buFont typeface="Wingdings" pitchFamily="2" charset="2"/>
              <a:buChar char="ü"/>
            </a:pPr>
            <a:endParaRPr lang="tr-TR" sz="2200" dirty="0" smtClean="0"/>
          </a:p>
          <a:p>
            <a:pPr marL="342900" indent="-342900">
              <a:buFont typeface="Wingdings" pitchFamily="2" charset="2"/>
              <a:buChar char="ü"/>
            </a:pPr>
            <a:r>
              <a:rPr lang="tr-TR" sz="2200" dirty="0" smtClean="0"/>
              <a:t>Üretim emirleri, sorumluluk olmaksızın işbirliğine yardım sağlamak için yasal dayanak sağlar</a:t>
            </a:r>
            <a:endParaRPr lang="tr-TR" sz="2200" dirty="0"/>
          </a:p>
        </p:txBody>
      </p:sp>
    </p:spTree>
    <p:extLst>
      <p:ext uri="{BB962C8B-B14F-4D97-AF65-F5344CB8AC3E}">
        <p14:creationId xmlns="" xmlns:p14="http://schemas.microsoft.com/office/powerpoint/2010/main" val="11890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smtClean="0"/>
              <a:t>Madde 18 – Üretim emri</a:t>
            </a:r>
          </a:p>
          <a:p>
            <a:pPr algn="just"/>
            <a:r>
              <a:rPr lang="tr-TR" sz="1900" dirty="0" smtClean="0"/>
              <a:t>1 Taraflardan her biri, yetkili makamlarına aşağıdakilere emir verme yetkisini sağlamak için gerekli olabilecek yasal ve diğer önlemleri alacaktır:</a:t>
            </a:r>
          </a:p>
          <a:p>
            <a:pPr algn="just"/>
            <a:r>
              <a:rPr lang="tr-TR" sz="1900" dirty="0" smtClean="0"/>
              <a:t>a Kişinin mülkiyetinde veya kontrolünde bulunan bir bilgisayar sisteminde veya bir bilgisayar veri depolama ortamında depolanan belirli bilgisayar verilerini göndermek için </a:t>
            </a:r>
            <a:r>
              <a:rPr lang="tr-TR" sz="1900" dirty="0" smtClean="0">
                <a:solidFill>
                  <a:srgbClr val="FF0000"/>
                </a:solidFill>
              </a:rPr>
              <a:t>kendi bölgesindeki bir kişi</a:t>
            </a:r>
            <a:r>
              <a:rPr lang="tr-TR" sz="1900" dirty="0" smtClean="0"/>
              <a:t>; ve </a:t>
            </a:r>
          </a:p>
          <a:p>
            <a:pPr algn="just"/>
            <a:r>
              <a:rPr lang="tr-TR" sz="1900" dirty="0" smtClean="0"/>
              <a:t>b Tarafın bölgesinde hizmet sağlayıcının mülkiyetinde veya kontrolünde bulunan bu tür hizmetlerle ilgili abone bilgilerini sunmak için hizmet sunan bir hizmet sağlayıcı. </a:t>
            </a:r>
            <a:endParaRPr lang="tr-TR" sz="1900" dirty="0"/>
          </a:p>
        </p:txBody>
      </p:sp>
      <p:sp>
        <p:nvSpPr>
          <p:cNvPr id="6" name="Rectangle 5">
            <a:extLst>
              <a:ext uri="{FF2B5EF4-FFF2-40B4-BE49-F238E27FC236}">
                <a16:creationId xmlns="" xmlns:a16="http://schemas.microsoft.com/office/drawing/2014/main" id="{524B6456-681F-2F44-A01A-AD3514E81BD2}"/>
              </a:ext>
            </a:extLst>
          </p:cNvPr>
          <p:cNvSpPr/>
          <p:nvPr/>
        </p:nvSpPr>
        <p:spPr>
          <a:xfrm>
            <a:off x="4532265" y="1362308"/>
            <a:ext cx="4245183" cy="1200329"/>
          </a:xfrm>
          <a:prstGeom prst="rect">
            <a:avLst/>
          </a:prstGeom>
        </p:spPr>
        <p:txBody>
          <a:bodyPr wrap="square">
            <a:spAutoFit/>
          </a:bodyPr>
          <a:lstStyle/>
          <a:p>
            <a:pPr marL="342900" indent="-342900" algn="just">
              <a:buFont typeface="Wingdings" pitchFamily="2" charset="2"/>
              <a:buChar char="ü"/>
            </a:pPr>
            <a:r>
              <a:rPr lang="tr-TR" dirty="0" smtClean="0"/>
              <a:t>Bölgedeki herhangi bir kişi (servis sağlayıcısı dahil)</a:t>
            </a:r>
          </a:p>
          <a:p>
            <a:pPr marL="342900" indent="-342900" algn="just">
              <a:buFont typeface="Wingdings" pitchFamily="2" charset="2"/>
              <a:buChar char="ü"/>
            </a:pPr>
            <a:endParaRPr lang="tr-TR" dirty="0" smtClean="0"/>
          </a:p>
          <a:p>
            <a:pPr marL="342900" indent="-342900" algn="just">
              <a:buFont typeface="Wingdings" pitchFamily="2" charset="2"/>
              <a:buChar char="ü"/>
            </a:pPr>
            <a:r>
              <a:rPr lang="tr-TR" dirty="0" smtClean="0"/>
              <a:t>Verilerin konumu fark etmez</a:t>
            </a:r>
            <a:endParaRPr lang="tr-TR" dirty="0"/>
          </a:p>
        </p:txBody>
      </p:sp>
    </p:spTree>
    <p:extLst>
      <p:ext uri="{BB962C8B-B14F-4D97-AF65-F5344CB8AC3E}">
        <p14:creationId xmlns="" xmlns:p14="http://schemas.microsoft.com/office/powerpoint/2010/main" val="187717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a:t>
            </a:r>
            <a:r>
              <a:rPr lang="tr-TR" sz="1900" dirty="0"/>
              <a:t>için gerekli olabilecek yasal ve diğer önlemleri alacaktır:</a:t>
            </a:r>
          </a:p>
          <a:p>
            <a:pPr algn="just"/>
            <a:r>
              <a:rPr lang="tr-TR" sz="1900" dirty="0"/>
              <a:t>a Kişinin mülkiyetinde veya kontrolünde bulunan bir bilgisayar sisteminde veya bir bilgisayar veri depolama ortamında depolanan </a:t>
            </a:r>
            <a:r>
              <a:rPr lang="tr-TR" sz="1900" dirty="0">
                <a:solidFill>
                  <a:srgbClr val="FF0000"/>
                </a:solidFill>
              </a:rPr>
              <a:t>belirli bilgisayar verilerini</a:t>
            </a:r>
            <a:r>
              <a:rPr lang="tr-TR" sz="1900" dirty="0"/>
              <a:t> göndermek için kendi bölgesindeki bir kişi; ve </a:t>
            </a:r>
          </a:p>
          <a:p>
            <a:pPr algn="just"/>
            <a:r>
              <a:rPr lang="tr-TR" sz="1900" dirty="0"/>
              <a:t>b Tarafın bölgesinde hizmet sağlayıcının mülkiyetinde veya kontrolünde bulunan bu tür hizmetlerle ilgili abone bilgilerini sunmak için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777273" y="1276964"/>
            <a:ext cx="4245183" cy="4401205"/>
          </a:xfrm>
          <a:prstGeom prst="rect">
            <a:avLst/>
          </a:prstGeom>
        </p:spPr>
        <p:txBody>
          <a:bodyPr wrap="square">
            <a:spAutoFit/>
          </a:bodyPr>
          <a:lstStyle/>
          <a:p>
            <a:pPr marL="342900" indent="-342900" algn="just">
              <a:buFont typeface="Wingdings" pitchFamily="2" charset="2"/>
              <a:buChar char="ü"/>
            </a:pPr>
            <a:r>
              <a:rPr lang="tr-TR" sz="2000" dirty="0" smtClean="0"/>
              <a:t>Tüm bilgisayar verileriyle ilgilidir (trafik içeriği veya diğer bilgisayar verileri)</a:t>
            </a:r>
          </a:p>
          <a:p>
            <a:pPr marL="342900" indent="-342900" algn="just">
              <a:buFont typeface="Wingdings" pitchFamily="2" charset="2"/>
              <a:buChar char="ü"/>
            </a:pPr>
            <a:endParaRPr lang="tr-TR" sz="2000" dirty="0" smtClean="0"/>
          </a:p>
          <a:p>
            <a:pPr marL="342900" indent="-342900" algn="just">
              <a:buFont typeface="Wingdings" pitchFamily="2" charset="2"/>
              <a:buChar char="ü"/>
            </a:pPr>
            <a:r>
              <a:rPr lang="tr-TR" sz="2000" dirty="0" smtClean="0"/>
              <a:t>Emir, talep ettiği bilgisayar verilerini açıkça belirtmelidir</a:t>
            </a:r>
          </a:p>
          <a:p>
            <a:pPr marL="800100" lvl="1" indent="-342900" algn="just">
              <a:buFont typeface="Wingdings" pitchFamily="2" charset="2"/>
              <a:buChar char="ü"/>
            </a:pPr>
            <a:r>
              <a:rPr lang="tr-TR" sz="2000" dirty="0" smtClean="0"/>
              <a:t>Neye izin verilir?: Belirli bir adla ilişkilendirilmiş e-posta adresinin istenmesi</a:t>
            </a:r>
          </a:p>
          <a:p>
            <a:pPr marL="800100" lvl="1" indent="-342900" algn="just">
              <a:buFont typeface="Wingdings" pitchFamily="2" charset="2"/>
              <a:buChar char="ü"/>
            </a:pPr>
            <a:r>
              <a:rPr lang="tr-TR" sz="2000" dirty="0" smtClean="0"/>
              <a:t>Neye izin verilmez? Belirli bir adla ilişkilendirilen son üç yıl boyunca tüm e-posta iletişimlerinin üretimini emretme</a:t>
            </a:r>
            <a:endParaRPr lang="tr-TR" sz="2000" dirty="0"/>
          </a:p>
        </p:txBody>
      </p:sp>
    </p:spTree>
    <p:extLst>
      <p:ext uri="{BB962C8B-B14F-4D97-AF65-F5344CB8AC3E}">
        <p14:creationId xmlns="" xmlns:p14="http://schemas.microsoft.com/office/powerpoint/2010/main" val="70697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a:t>
            </a:r>
            <a:r>
              <a:rPr lang="tr-TR" sz="1900" dirty="0"/>
              <a:t>için gerekli olabilecek yasal ve diğer önlemleri alacaktır:</a:t>
            </a:r>
          </a:p>
          <a:p>
            <a:pPr algn="just"/>
            <a:r>
              <a:rPr lang="tr-TR" sz="1900" dirty="0"/>
              <a:t>a Kişinin </a:t>
            </a:r>
            <a:r>
              <a:rPr lang="tr-TR" sz="1900" dirty="0">
                <a:solidFill>
                  <a:srgbClr val="FF0000"/>
                </a:solidFill>
              </a:rPr>
              <a:t>mülkiyetinde veya kontrolünde</a:t>
            </a:r>
            <a:r>
              <a:rPr lang="tr-TR" sz="1900" dirty="0"/>
              <a:t> bulunan bir bilgisayar sisteminde veya bir bilgisayar veri depolama ortamında depolanan belirli bilgisayar verilerini göndermek için kendi bölgesindeki bir kişi; ve </a:t>
            </a:r>
          </a:p>
          <a:p>
            <a:pPr algn="just"/>
            <a:r>
              <a:rPr lang="tr-TR" sz="1900" dirty="0"/>
              <a:t>b Tarafın bölgesinde hizmet sağlayıcının mülkiyetinde veya kontrolünde bulunan bu tür hizmetlerle ilgili abone bilgilerini sunmak için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276964"/>
            <a:ext cx="4414945" cy="3693319"/>
          </a:xfrm>
          <a:prstGeom prst="rect">
            <a:avLst/>
          </a:prstGeom>
        </p:spPr>
        <p:txBody>
          <a:bodyPr wrap="square">
            <a:spAutoFit/>
          </a:bodyPr>
          <a:lstStyle/>
          <a:p>
            <a:pPr marL="342900" indent="-342900" algn="just">
              <a:buFont typeface="Wingdings" pitchFamily="2" charset="2"/>
              <a:buChar char="ü"/>
            </a:pPr>
            <a:r>
              <a:rPr lang="tr-TR" dirty="0" smtClean="0"/>
              <a:t>Servis sağlayıcı şunlardan birine sahip olabilir:</a:t>
            </a:r>
          </a:p>
          <a:p>
            <a:pPr marL="800100" lvl="1" indent="-342900" algn="just">
              <a:buFont typeface="Wingdings" pitchFamily="2" charset="2"/>
              <a:buChar char="ü"/>
            </a:pPr>
            <a:r>
              <a:rPr lang="tr-TR" dirty="0" smtClean="0"/>
              <a:t>fiziksel mülkiyet</a:t>
            </a:r>
          </a:p>
          <a:p>
            <a:pPr marL="800100" lvl="1" indent="-342900" algn="just">
              <a:buFont typeface="Wingdings" pitchFamily="2" charset="2"/>
              <a:buChar char="ü"/>
            </a:pPr>
            <a:r>
              <a:rPr lang="tr-TR" dirty="0" smtClean="0"/>
              <a:t>yapıcı mülkiyet (üretimi üzerinde serbest kontrol)</a:t>
            </a:r>
          </a:p>
          <a:p>
            <a:pPr marL="342900" indent="-342900" algn="just">
              <a:buFont typeface="Wingdings" pitchFamily="2" charset="2"/>
              <a:buChar char="ü"/>
            </a:pPr>
            <a:endParaRPr lang="tr-TR" dirty="0" smtClean="0"/>
          </a:p>
          <a:p>
            <a:pPr marL="342900" indent="-342900" algn="just">
              <a:buFont typeface="Wingdings" pitchFamily="2" charset="2"/>
              <a:buChar char="ü"/>
            </a:pPr>
            <a:r>
              <a:rPr lang="tr-TR" dirty="0" smtClean="0"/>
              <a:t>Bölgedeki servis sağlayıcı tarafından kontrol edildiği sürece verilerin yeri fark etmez</a:t>
            </a:r>
          </a:p>
          <a:p>
            <a:pPr marL="342900" indent="-342900" algn="just">
              <a:buFont typeface="Wingdings" pitchFamily="2" charset="2"/>
              <a:buChar char="ü"/>
            </a:pPr>
            <a:endParaRPr lang="tr-TR" dirty="0" smtClean="0"/>
          </a:p>
          <a:p>
            <a:pPr marL="342900" indent="-342900" algn="just">
              <a:buFont typeface="Wingdings" pitchFamily="2" charset="2"/>
              <a:buChar char="ü"/>
            </a:pPr>
            <a:r>
              <a:rPr lang="tr-TR" dirty="0" smtClean="0"/>
              <a:t>Kontrol, </a:t>
            </a:r>
            <a:r>
              <a:rPr lang="tr-TR" dirty="0"/>
              <a:t>meşru kontrol dahilinde olmayan </a:t>
            </a:r>
            <a:r>
              <a:rPr lang="tr-TR" dirty="0" smtClean="0"/>
              <a:t>ve uzaktan saklanan verilere erişim için teknik kabiliyeti içermez</a:t>
            </a:r>
            <a:endParaRPr lang="tr-TR" dirty="0"/>
          </a:p>
        </p:txBody>
      </p:sp>
    </p:spTree>
    <p:extLst>
      <p:ext uri="{BB962C8B-B14F-4D97-AF65-F5344CB8AC3E}">
        <p14:creationId xmlns="" xmlns:p14="http://schemas.microsoft.com/office/powerpoint/2010/main" val="51767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için </a:t>
            </a:r>
            <a:r>
              <a:rPr lang="tr-TR" sz="1900" dirty="0"/>
              <a:t>gerekli olabilecek yasal ve diğer önlemleri alacaktır:</a:t>
            </a:r>
          </a:p>
          <a:p>
            <a:pPr algn="just"/>
            <a:r>
              <a:rPr lang="tr-TR" sz="1900" dirty="0"/>
              <a:t>a Kişinin mülkiyetinde veya kontrolünde bulunan </a:t>
            </a:r>
            <a:r>
              <a:rPr lang="tr-TR" sz="1900" dirty="0">
                <a:solidFill>
                  <a:srgbClr val="FF0000"/>
                </a:solidFill>
              </a:rPr>
              <a:t>bir bilgisayar sisteminde veya bir bilgisayar veri depolama ortamında </a:t>
            </a:r>
            <a:r>
              <a:rPr lang="tr-TR" sz="1900" dirty="0" smtClean="0">
                <a:solidFill>
                  <a:srgbClr val="FF0000"/>
                </a:solidFill>
              </a:rPr>
              <a:t>saklanan</a:t>
            </a:r>
            <a:r>
              <a:rPr lang="tr-TR" sz="1900" dirty="0" smtClean="0"/>
              <a:t> </a:t>
            </a:r>
            <a:r>
              <a:rPr lang="tr-TR" sz="1900" dirty="0"/>
              <a:t>belirli bilgisayar verilerini göndermek için kendi bölgesindeki bir kişi; ve </a:t>
            </a:r>
          </a:p>
          <a:p>
            <a:pPr algn="just"/>
            <a:r>
              <a:rPr lang="tr-TR" sz="1900" dirty="0"/>
              <a:t>b Tarafın bölgesinde hizmet sağlayıcının mülkiyetinde veya kontrolünde bulunan bu tür hizmetlerle ilgili abone bilgilerini sunmak için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276964"/>
            <a:ext cx="4284562" cy="1200329"/>
          </a:xfrm>
          <a:prstGeom prst="rect">
            <a:avLst/>
          </a:prstGeom>
        </p:spPr>
        <p:txBody>
          <a:bodyPr wrap="square">
            <a:spAutoFit/>
          </a:bodyPr>
          <a:lstStyle/>
          <a:p>
            <a:pPr marL="342900" indent="-342900" algn="just">
              <a:buFont typeface="Wingdings" pitchFamily="2" charset="2"/>
              <a:buChar char="ü"/>
            </a:pPr>
            <a:r>
              <a:rPr lang="tr-TR" dirty="0" smtClean="0"/>
              <a:t>Yetki yalnızca saklanan (mevcut) verilerle ilgilidir</a:t>
            </a:r>
          </a:p>
          <a:p>
            <a:pPr marL="342900" indent="-342900" algn="just">
              <a:buFont typeface="Wingdings" pitchFamily="2" charset="2"/>
              <a:buChar char="ü"/>
            </a:pPr>
            <a:endParaRPr lang="tr-TR" dirty="0" smtClean="0"/>
          </a:p>
          <a:p>
            <a:pPr marL="342900" indent="-342900" algn="just">
              <a:buFont typeface="Wingdings" pitchFamily="2" charset="2"/>
              <a:buChar char="ü"/>
            </a:pPr>
            <a:r>
              <a:rPr lang="tr-TR" dirty="0" smtClean="0"/>
              <a:t>Veri saklama yükümlülüğü getirmez</a:t>
            </a:r>
            <a:endParaRPr lang="tr-TR" dirty="0"/>
          </a:p>
        </p:txBody>
      </p:sp>
    </p:spTree>
    <p:extLst>
      <p:ext uri="{BB962C8B-B14F-4D97-AF65-F5344CB8AC3E}">
        <p14:creationId xmlns="" xmlns:p14="http://schemas.microsoft.com/office/powerpoint/2010/main" val="198771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için </a:t>
            </a:r>
            <a:r>
              <a:rPr lang="tr-TR" sz="1900" dirty="0"/>
              <a:t>gerekli olabilecek yasal ve diğer önlemleri alacaktır:</a:t>
            </a:r>
          </a:p>
          <a:p>
            <a:pPr algn="just"/>
            <a:r>
              <a:rPr lang="tr-TR" sz="1900" dirty="0"/>
              <a:t>a Kişinin mülkiyetinde veya kontrolünde bulunan bir bilgisayar sisteminde veya bir bilgisayar veri depolama ortamında saklanan belirli bilgisayar verilerini göndermek için kendi bölgesindeki bir kişi; ve </a:t>
            </a:r>
          </a:p>
          <a:p>
            <a:pPr algn="just"/>
            <a:r>
              <a:rPr lang="tr-TR" sz="1900" dirty="0"/>
              <a:t>b Tarafın bölgesinde hizmet sağlayıcının mülkiyetinde veya kontrolünde bulunan bu tür hizmetlerle ilgili </a:t>
            </a:r>
            <a:r>
              <a:rPr lang="tr-TR" sz="1900" dirty="0">
                <a:solidFill>
                  <a:srgbClr val="FF0000"/>
                </a:solidFill>
              </a:rPr>
              <a:t>abone bilgilerini sunmak için</a:t>
            </a:r>
            <a:r>
              <a:rPr lang="tr-TR" sz="1900" dirty="0"/>
              <a:t>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139969"/>
            <a:ext cx="4414946" cy="5016758"/>
          </a:xfrm>
          <a:prstGeom prst="rect">
            <a:avLst/>
          </a:prstGeom>
        </p:spPr>
        <p:txBody>
          <a:bodyPr wrap="square">
            <a:spAutoFit/>
          </a:bodyPr>
          <a:lstStyle/>
          <a:p>
            <a:pPr marL="342900" indent="-342900" algn="just">
              <a:buFont typeface="Wingdings" pitchFamily="2" charset="2"/>
              <a:buChar char="ü"/>
            </a:pPr>
            <a:r>
              <a:rPr lang="tr-TR" sz="2000" dirty="0" smtClean="0"/>
              <a:t>Herhangi bir biçimde olabilir (bilgisayar verisi ya da değil)</a:t>
            </a:r>
          </a:p>
          <a:p>
            <a:pPr marL="342900" indent="-342900" algn="just">
              <a:buFont typeface="Wingdings" pitchFamily="2" charset="2"/>
              <a:buChar char="ü"/>
            </a:pPr>
            <a:endParaRPr lang="tr-TR" sz="2000" dirty="0" smtClean="0"/>
          </a:p>
          <a:p>
            <a:pPr marL="342900" indent="-342900" algn="just">
              <a:buFont typeface="Wingdings" pitchFamily="2" charset="2"/>
              <a:buChar char="ü"/>
            </a:pPr>
            <a:r>
              <a:rPr lang="tr-TR" sz="2000" dirty="0" smtClean="0"/>
              <a:t>Şunları içerebilir: </a:t>
            </a:r>
          </a:p>
          <a:p>
            <a:pPr marL="800100" lvl="1" indent="-342900" algn="just">
              <a:buFont typeface="Wingdings" pitchFamily="2" charset="2"/>
              <a:buChar char="ü"/>
            </a:pPr>
            <a:r>
              <a:rPr lang="tr-TR" sz="2000" dirty="0" smtClean="0"/>
              <a:t>kullanılan iletişim hizmetinin türü, teknik hükümler ve hizmet süresi;</a:t>
            </a:r>
          </a:p>
          <a:p>
            <a:pPr marL="800100" lvl="1" indent="-342900" algn="just">
              <a:buFont typeface="Wingdings" pitchFamily="2" charset="2"/>
              <a:buChar char="ü"/>
            </a:pPr>
            <a:r>
              <a:rPr lang="tr-TR" sz="2000" dirty="0" smtClean="0"/>
              <a:t>abonenin kimliği, posta / coğrafi adresi, telefon ve diğer erişim numarası, fatura ve ödeme bilgileri</a:t>
            </a:r>
          </a:p>
          <a:p>
            <a:pPr marL="800100" lvl="1" indent="-342900" algn="just">
              <a:buFont typeface="Wingdings" pitchFamily="2" charset="2"/>
              <a:buChar char="ü"/>
            </a:pPr>
            <a:r>
              <a:rPr lang="tr-TR" sz="2000" dirty="0" smtClean="0"/>
              <a:t>hizmet düzenlemesine göre mevcut olan iletişim ekipmanının kurulum sahasındaki diğer bilgiler</a:t>
            </a:r>
          </a:p>
          <a:p>
            <a:pPr marL="342900" indent="-342900">
              <a:buFont typeface="Wingdings" pitchFamily="2" charset="2"/>
              <a:buChar char="ü"/>
            </a:pPr>
            <a:endParaRPr lang="tr-TR" sz="2000" dirty="0"/>
          </a:p>
        </p:txBody>
      </p:sp>
    </p:spTree>
    <p:extLst>
      <p:ext uri="{BB962C8B-B14F-4D97-AF65-F5344CB8AC3E}">
        <p14:creationId xmlns="" xmlns:p14="http://schemas.microsoft.com/office/powerpoint/2010/main" val="115015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için </a:t>
            </a:r>
            <a:r>
              <a:rPr lang="tr-TR" sz="1900" dirty="0"/>
              <a:t>gerekli olabilecek yasal ve diğer önlemleri alacaktır:</a:t>
            </a:r>
          </a:p>
          <a:p>
            <a:pPr algn="just"/>
            <a:r>
              <a:rPr lang="tr-TR" sz="1900" dirty="0"/>
              <a:t>a Kişinin mülkiyetinde veya kontrolünde bulunan bir bilgisayar sisteminde veya bir bilgisayar veri depolama ortamında saklanan belirli bilgisayar verilerini göndermek için kendi bölgesindeki bir kişi; ve </a:t>
            </a:r>
          </a:p>
          <a:p>
            <a:pPr algn="just"/>
            <a:r>
              <a:rPr lang="tr-TR" sz="1900" dirty="0"/>
              <a:t>b Tarafın bölgesinde hizmet sağlayıcının mülkiyetinde veya kontrolünde bulunan </a:t>
            </a:r>
            <a:r>
              <a:rPr lang="tr-TR" sz="1900" dirty="0">
                <a:solidFill>
                  <a:srgbClr val="FF0000"/>
                </a:solidFill>
              </a:rPr>
              <a:t>bu tür hizmetlerle ilgili</a:t>
            </a:r>
            <a:r>
              <a:rPr lang="tr-TR" sz="1900" dirty="0"/>
              <a:t> abone bilgilerini sunmak için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33227" y="1276964"/>
            <a:ext cx="4414945" cy="1938992"/>
          </a:xfrm>
          <a:prstGeom prst="rect">
            <a:avLst/>
          </a:prstGeom>
        </p:spPr>
        <p:txBody>
          <a:bodyPr wrap="square">
            <a:spAutoFit/>
          </a:bodyPr>
          <a:lstStyle/>
          <a:p>
            <a:pPr marL="342900" indent="-342900" algn="just">
              <a:buFont typeface="Wingdings" pitchFamily="2" charset="2"/>
              <a:buChar char="ü"/>
            </a:pPr>
            <a:r>
              <a:rPr lang="tr-TR" sz="2000" dirty="0" smtClean="0"/>
              <a:t>Emredilen bilgiler, bölge içinde sunulan hizmetlerle ilgili olmalıdır</a:t>
            </a:r>
          </a:p>
          <a:p>
            <a:pPr marL="342900" indent="-342900" algn="just">
              <a:buFont typeface="Wingdings" pitchFamily="2" charset="2"/>
              <a:buChar char="ü"/>
            </a:pPr>
            <a:endParaRPr lang="tr-TR" sz="2000" dirty="0" smtClean="0"/>
          </a:p>
          <a:p>
            <a:pPr marL="342900" indent="-342900" algn="just">
              <a:buFont typeface="Wingdings" pitchFamily="2" charset="2"/>
              <a:buChar char="ü"/>
            </a:pPr>
            <a:r>
              <a:rPr lang="tr-TR" sz="2000" dirty="0" smtClean="0"/>
              <a:t>Yalnızca bölge dışında sunulan hizmetler için abone bilgileri aranamaz</a:t>
            </a:r>
            <a:endParaRPr lang="tr-TR" sz="2000" dirty="0"/>
          </a:p>
        </p:txBody>
      </p:sp>
    </p:spTree>
    <p:extLst>
      <p:ext uri="{BB962C8B-B14F-4D97-AF65-F5344CB8AC3E}">
        <p14:creationId xmlns="" xmlns:p14="http://schemas.microsoft.com/office/powerpoint/2010/main" val="328600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a:t>
            </a:r>
            <a:r>
              <a:rPr lang="tr-TR" sz="1900" dirty="0"/>
              <a:t>için gerekli olabilecek yasal ve diğer önlemleri alacaktır:</a:t>
            </a:r>
          </a:p>
          <a:p>
            <a:pPr algn="just"/>
            <a:r>
              <a:rPr lang="tr-TR" sz="1900" dirty="0"/>
              <a:t>a Kişinin mülkiyetinde veya kontrolünde bulunan bir bilgisayar sisteminde veya bir bilgisayar veri depolama ortamında saklanan belirli bilgisayar verilerini göndermek için kendi bölgesindeki bir kişi; ve </a:t>
            </a:r>
          </a:p>
          <a:p>
            <a:pPr algn="just"/>
            <a:r>
              <a:rPr lang="tr-TR" sz="1900" dirty="0"/>
              <a:t>b Tarafın bölgesinde </a:t>
            </a:r>
            <a:r>
              <a:rPr lang="tr-TR" sz="1900" b="1" dirty="0">
                <a:solidFill>
                  <a:srgbClr val="FF0000"/>
                </a:solidFill>
              </a:rPr>
              <a:t>hizmet sağlayıcının mülkiyetinde veya kontrolünde</a:t>
            </a:r>
            <a:r>
              <a:rPr lang="tr-TR" sz="1900" b="1" dirty="0"/>
              <a:t> </a:t>
            </a:r>
            <a:r>
              <a:rPr lang="tr-TR" sz="1900" dirty="0"/>
              <a:t>bulunan bu tür hizmetlerle ilgili abone bilgilerini sunmak için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33227" y="1276964"/>
            <a:ext cx="4414945" cy="4832092"/>
          </a:xfrm>
          <a:prstGeom prst="rect">
            <a:avLst/>
          </a:prstGeom>
        </p:spPr>
        <p:txBody>
          <a:bodyPr wrap="square">
            <a:spAutoFit/>
          </a:bodyPr>
          <a:lstStyle/>
          <a:p>
            <a:pPr marL="342900" indent="-342900" algn="just">
              <a:buFont typeface="Wingdings" pitchFamily="2" charset="2"/>
              <a:buChar char="ü"/>
            </a:pPr>
            <a:r>
              <a:rPr lang="tr-TR" sz="2200" dirty="0"/>
              <a:t>Servis sağlayıcı şunlardan birine sahip olabilir:</a:t>
            </a:r>
          </a:p>
          <a:p>
            <a:pPr marL="800100" lvl="1" indent="-342900" algn="just">
              <a:buFont typeface="Wingdings" pitchFamily="2" charset="2"/>
              <a:buChar char="ü"/>
            </a:pPr>
            <a:r>
              <a:rPr lang="tr-TR" sz="2200" dirty="0"/>
              <a:t>fiziksel mülkiyet</a:t>
            </a:r>
          </a:p>
          <a:p>
            <a:pPr marL="800100" lvl="1" indent="-342900" algn="just">
              <a:buFont typeface="Wingdings" pitchFamily="2" charset="2"/>
              <a:buChar char="ü"/>
            </a:pPr>
            <a:r>
              <a:rPr lang="tr-TR" sz="2200" dirty="0"/>
              <a:t>yapıcı mülkiyet (üretimi üzerinde serbest kontrol)</a:t>
            </a:r>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t>Bölgedeki servis sağlayıcı tarafından kontrol edildiği sürece verilerin yeri fark etmez</a:t>
            </a:r>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t>Kontrol, meşru kontrol dahilinde </a:t>
            </a:r>
            <a:r>
              <a:rPr lang="tr-TR" sz="2200" dirty="0" smtClean="0"/>
              <a:t>olmayan ve </a:t>
            </a:r>
            <a:r>
              <a:rPr lang="tr-TR" sz="2200" dirty="0"/>
              <a:t>uzaktan </a:t>
            </a:r>
            <a:r>
              <a:rPr lang="tr-TR" sz="2200" dirty="0" smtClean="0"/>
              <a:t>saklanan </a:t>
            </a:r>
            <a:r>
              <a:rPr lang="tr-TR" sz="2200" dirty="0"/>
              <a:t>verilere erişim için teknik kabiliyeti içermez</a:t>
            </a:r>
          </a:p>
        </p:txBody>
      </p:sp>
    </p:spTree>
    <p:extLst>
      <p:ext uri="{BB962C8B-B14F-4D97-AF65-F5344CB8AC3E}">
        <p14:creationId xmlns="" xmlns:p14="http://schemas.microsoft.com/office/powerpoint/2010/main" val="17180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Gündem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532469" y="1800762"/>
            <a:ext cx="3791244" cy="2800767"/>
          </a:xfrm>
          <a:prstGeom prst="rect">
            <a:avLst/>
          </a:prstGeom>
        </p:spPr>
        <p:txBody>
          <a:bodyPr wrap="square">
            <a:spAutoFit/>
          </a:bodyPr>
          <a:lstStyle/>
          <a:p>
            <a:pPr marL="342900" indent="-342900" eaLnBrk="1" hangingPunct="1">
              <a:lnSpc>
                <a:spcPct val="80000"/>
              </a:lnSpc>
              <a:buFont typeface="Wingdings" pitchFamily="2" charset="2"/>
              <a:buChar char="Ø"/>
            </a:pPr>
            <a:r>
              <a:rPr lang="tr-TR" sz="2000" b="1" dirty="0" smtClean="0"/>
              <a:t>Birinci Bölüm </a:t>
            </a:r>
          </a:p>
          <a:p>
            <a:pPr marL="342900" indent="-342900" eaLnBrk="1" hangingPunct="1">
              <a:lnSpc>
                <a:spcPct val="80000"/>
              </a:lnSpc>
              <a:buFont typeface="Wingdings" panose="05000000000000000000" pitchFamily="2" charset="2"/>
              <a:buChar char="ü"/>
            </a:pPr>
            <a:r>
              <a:rPr lang="tr-TR" sz="2000" dirty="0" smtClean="0"/>
              <a:t>	</a:t>
            </a:r>
            <a:r>
              <a:rPr lang="tr-TR" sz="2000" i="1" dirty="0" smtClean="0"/>
              <a:t>Anahtar tanımların gözden 	geçirilmesi</a:t>
            </a:r>
          </a:p>
          <a:p>
            <a:pPr marL="342900" indent="-342900" eaLnBrk="1" hangingPunct="1">
              <a:lnSpc>
                <a:spcPct val="80000"/>
              </a:lnSpc>
              <a:buFont typeface="Wingdings" pitchFamily="2" charset="2"/>
              <a:buChar char="Ø"/>
            </a:pPr>
            <a:endParaRPr lang="tr-TR" sz="2000" b="1" dirty="0" smtClean="0"/>
          </a:p>
          <a:p>
            <a:pPr marL="342900" indent="-342900" eaLnBrk="1" hangingPunct="1">
              <a:lnSpc>
                <a:spcPct val="80000"/>
              </a:lnSpc>
              <a:buFont typeface="Wingdings" pitchFamily="2" charset="2"/>
              <a:buChar char="Ø"/>
            </a:pPr>
            <a:r>
              <a:rPr lang="tr-TR" sz="2000" b="1" dirty="0" smtClean="0"/>
              <a:t>İkinci Bölüm</a:t>
            </a:r>
          </a:p>
          <a:p>
            <a:pPr marL="342900" indent="-342900" eaLnBrk="1" hangingPunct="1">
              <a:lnSpc>
                <a:spcPct val="80000"/>
              </a:lnSpc>
              <a:buFont typeface="Wingdings" panose="05000000000000000000" pitchFamily="2" charset="2"/>
              <a:buChar char="ü"/>
            </a:pPr>
            <a:r>
              <a:rPr lang="tr-TR" sz="2000" i="1" dirty="0" smtClean="0"/>
              <a:t>Yerli servis sağlayıcılarla işbirliği</a:t>
            </a:r>
          </a:p>
          <a:p>
            <a:pPr marL="342900" indent="-342900" eaLnBrk="1" hangingPunct="1">
              <a:lnSpc>
                <a:spcPct val="80000"/>
              </a:lnSpc>
              <a:buFont typeface="Wingdings" pitchFamily="2" charset="2"/>
              <a:buChar char="Ø"/>
            </a:pPr>
            <a:endParaRPr lang="tr-TR" sz="2000" b="1" dirty="0" smtClean="0"/>
          </a:p>
          <a:p>
            <a:pPr marL="342900" indent="-342900" eaLnBrk="1" hangingPunct="1">
              <a:lnSpc>
                <a:spcPct val="80000"/>
              </a:lnSpc>
              <a:buFont typeface="Wingdings" pitchFamily="2" charset="2"/>
              <a:buChar char="Ø"/>
            </a:pPr>
            <a:r>
              <a:rPr lang="tr-TR" sz="2000" b="1" dirty="0" smtClean="0"/>
              <a:t>Üçüncü Bölüm</a:t>
            </a:r>
          </a:p>
          <a:p>
            <a:pPr marL="342900" indent="-342900" eaLnBrk="1" hangingPunct="1">
              <a:lnSpc>
                <a:spcPct val="80000"/>
              </a:lnSpc>
              <a:buFont typeface="Wingdings" panose="05000000000000000000" pitchFamily="2" charset="2"/>
              <a:buChar char="ü"/>
            </a:pPr>
            <a:r>
              <a:rPr lang="tr-TR" sz="2000" i="1" dirty="0" smtClean="0"/>
              <a:t>Veri toplama için yabancı servis sağlayıcılarla işbirliği</a:t>
            </a:r>
            <a:endParaRPr lang="tr-TR" sz="2000" i="1" dirty="0"/>
          </a:p>
        </p:txBody>
      </p:sp>
      <p:sp>
        <p:nvSpPr>
          <p:cNvPr id="6" name="Rectangle 5">
            <a:extLst>
              <a:ext uri="{FF2B5EF4-FFF2-40B4-BE49-F238E27FC236}">
                <a16:creationId xmlns="" xmlns:a16="http://schemas.microsoft.com/office/drawing/2014/main" id="{EA3FFC4F-A0C7-6241-A6A3-D4D1CB58E595}"/>
              </a:ext>
            </a:extLst>
          </p:cNvPr>
          <p:cNvSpPr/>
          <p:nvPr/>
        </p:nvSpPr>
        <p:spPr>
          <a:xfrm>
            <a:off x="4572000" y="1795981"/>
            <a:ext cx="4572000" cy="2800767"/>
          </a:xfrm>
          <a:prstGeom prst="rect">
            <a:avLst/>
          </a:prstGeom>
        </p:spPr>
        <p:txBody>
          <a:bodyPr>
            <a:spAutoFit/>
          </a:bodyPr>
          <a:lstStyle/>
          <a:p>
            <a:pPr marL="342900" indent="-342900" eaLnBrk="1" hangingPunct="1">
              <a:lnSpc>
                <a:spcPct val="80000"/>
              </a:lnSpc>
              <a:buFont typeface="Wingdings" pitchFamily="2" charset="2"/>
              <a:buChar char="Ø"/>
            </a:pPr>
            <a:r>
              <a:rPr lang="tr-TR" sz="2000" b="1" dirty="0" smtClean="0"/>
              <a:t>Dördüncü Bölüm</a:t>
            </a:r>
          </a:p>
          <a:p>
            <a:pPr marL="342900" indent="-342900" eaLnBrk="1" hangingPunct="1">
              <a:lnSpc>
                <a:spcPct val="80000"/>
              </a:lnSpc>
              <a:buFont typeface="Wingdings" panose="05000000000000000000" pitchFamily="2" charset="2"/>
              <a:buChar char="ü"/>
            </a:pPr>
            <a:r>
              <a:rPr lang="tr-TR" sz="2000" i="1" dirty="0" smtClean="0"/>
              <a:t>Yasadışı içeriğin kaldırılması için yabancı servis sağlayıcılarla işbirliği</a:t>
            </a:r>
          </a:p>
          <a:p>
            <a:pPr marL="342900" indent="-342900" eaLnBrk="1" hangingPunct="1">
              <a:lnSpc>
                <a:spcPct val="80000"/>
              </a:lnSpc>
              <a:buFont typeface="Wingdings" pitchFamily="2" charset="2"/>
              <a:buChar char="Ø"/>
            </a:pPr>
            <a:endParaRPr lang="tr-TR" sz="2000" b="1" dirty="0" smtClean="0"/>
          </a:p>
          <a:p>
            <a:pPr marL="342900" indent="-342900" eaLnBrk="1" hangingPunct="1">
              <a:lnSpc>
                <a:spcPct val="80000"/>
              </a:lnSpc>
              <a:buFont typeface="Wingdings" pitchFamily="2" charset="2"/>
              <a:buChar char="Ø"/>
            </a:pPr>
            <a:endParaRPr lang="tr-TR" sz="2000" b="1" dirty="0" smtClean="0"/>
          </a:p>
          <a:p>
            <a:pPr marL="342900" indent="-342900" eaLnBrk="1" hangingPunct="1">
              <a:lnSpc>
                <a:spcPct val="80000"/>
              </a:lnSpc>
              <a:buFont typeface="Wingdings" pitchFamily="2" charset="2"/>
              <a:buChar char="Ø"/>
            </a:pPr>
            <a:r>
              <a:rPr lang="tr-TR" sz="2000" b="1" dirty="0" smtClean="0"/>
              <a:t>Beşinci Bölüm</a:t>
            </a:r>
          </a:p>
          <a:p>
            <a:pPr marL="342900" indent="-342900" eaLnBrk="1" hangingPunct="1">
              <a:lnSpc>
                <a:spcPct val="80000"/>
              </a:lnSpc>
              <a:buFont typeface="Wingdings" panose="05000000000000000000" pitchFamily="2" charset="2"/>
              <a:buChar char="ü"/>
            </a:pPr>
            <a:r>
              <a:rPr lang="tr-TR" sz="2000" i="1" dirty="0" smtClean="0"/>
              <a:t>Vaka Çalışması</a:t>
            </a:r>
          </a:p>
          <a:p>
            <a:pPr marL="342900" indent="-342900" eaLnBrk="1" hangingPunct="1">
              <a:lnSpc>
                <a:spcPct val="80000"/>
              </a:lnSpc>
              <a:buFont typeface="Wingdings" pitchFamily="2" charset="2"/>
              <a:buChar char="Ø"/>
            </a:pPr>
            <a:endParaRPr lang="tr-TR" sz="2000" b="1" dirty="0" smtClean="0"/>
          </a:p>
          <a:p>
            <a:pPr marL="342900" indent="-342900" eaLnBrk="1" hangingPunct="1">
              <a:lnSpc>
                <a:spcPct val="80000"/>
              </a:lnSpc>
              <a:buFont typeface="Wingdings" pitchFamily="2" charset="2"/>
              <a:buChar char="Ø"/>
            </a:pPr>
            <a:endParaRPr lang="tr-TR" sz="2000" b="1" dirty="0" smtClean="0"/>
          </a:p>
          <a:p>
            <a:pPr marL="342900" indent="-342900" eaLnBrk="1" hangingPunct="1">
              <a:lnSpc>
                <a:spcPct val="80000"/>
              </a:lnSpc>
              <a:buFont typeface="Wingdings" pitchFamily="2" charset="2"/>
              <a:buChar char="Ø"/>
            </a:pPr>
            <a:r>
              <a:rPr lang="tr-TR" sz="2000" b="1" dirty="0" smtClean="0"/>
              <a:t>Altıncı Bölüm</a:t>
            </a:r>
          </a:p>
          <a:p>
            <a:pPr marL="342900" indent="-342900" eaLnBrk="1" hangingPunct="1">
              <a:lnSpc>
                <a:spcPct val="80000"/>
              </a:lnSpc>
              <a:buFont typeface="Wingdings" panose="05000000000000000000" pitchFamily="2" charset="2"/>
              <a:buChar char="ü"/>
            </a:pPr>
            <a:r>
              <a:rPr lang="tr-TR" sz="2000" i="1" dirty="0" smtClean="0"/>
              <a:t>Özet</a:t>
            </a:r>
            <a:endParaRPr lang="tr-TR" sz="2000" i="1" dirty="0"/>
          </a:p>
        </p:txBody>
      </p:sp>
    </p:spTree>
    <p:extLst>
      <p:ext uri="{BB962C8B-B14F-4D97-AF65-F5344CB8AC3E}">
        <p14:creationId xmlns=""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Üretim Emirleri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3308598"/>
          </a:xfrm>
          <a:prstGeom prst="rect">
            <a:avLst/>
          </a:prstGeom>
        </p:spPr>
        <p:txBody>
          <a:bodyPr wrap="square">
            <a:spAutoFit/>
          </a:bodyPr>
          <a:lstStyle/>
          <a:p>
            <a:pPr marL="342900" indent="-342900" algn="just">
              <a:buFont typeface="Wingdings" pitchFamily="2" charset="2"/>
              <a:buChar char="Ø"/>
            </a:pPr>
            <a:r>
              <a:rPr lang="tr-TR" sz="1900" b="1" dirty="0"/>
              <a:t>Madde 18 – Üretim emri</a:t>
            </a:r>
          </a:p>
          <a:p>
            <a:pPr algn="just"/>
            <a:r>
              <a:rPr lang="tr-TR" sz="1900" dirty="0"/>
              <a:t>1 Taraflardan her biri, yetkili makamlarına aşağıdakilere emir verme </a:t>
            </a:r>
            <a:r>
              <a:rPr lang="tr-TR" sz="1900" dirty="0" smtClean="0"/>
              <a:t>yetkisini sağlamak için </a:t>
            </a:r>
            <a:r>
              <a:rPr lang="tr-TR" sz="1900" dirty="0"/>
              <a:t>gerekli olabilecek yasal ve diğer önlemleri alacaktır:</a:t>
            </a:r>
          </a:p>
          <a:p>
            <a:pPr algn="just"/>
            <a:r>
              <a:rPr lang="tr-TR" sz="1900" dirty="0" smtClean="0"/>
              <a:t>b </a:t>
            </a:r>
            <a:r>
              <a:rPr lang="tr-TR" sz="1900" dirty="0">
                <a:solidFill>
                  <a:srgbClr val="FF0000"/>
                </a:solidFill>
              </a:rPr>
              <a:t>Tarafın bölgesinde</a:t>
            </a:r>
            <a:r>
              <a:rPr lang="tr-TR" sz="1900" dirty="0"/>
              <a:t> hizmet sağlayıcının mülkiyetinde veya kontrolünde bulunan bu tür hizmetlerle ilgili abone bilgilerini sunmak için hizmet sunan bir hizmet sağlayıcı.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079428"/>
            <a:ext cx="4414946" cy="4247317"/>
          </a:xfrm>
          <a:prstGeom prst="rect">
            <a:avLst/>
          </a:prstGeom>
        </p:spPr>
        <p:txBody>
          <a:bodyPr wrap="square">
            <a:spAutoFit/>
          </a:bodyPr>
          <a:lstStyle/>
          <a:p>
            <a:pPr marL="342900" indent="-342900" algn="just">
              <a:buFont typeface="Wingdings" pitchFamily="2" charset="2"/>
              <a:buChar char="ü"/>
            </a:pPr>
            <a:r>
              <a:rPr lang="tr-TR" dirty="0" smtClean="0"/>
              <a:t>Yurtiçinde hizmet vermeleri halinde yurt dışı servis sağlayıcılara  üretim emri verilebilir.</a:t>
            </a:r>
          </a:p>
          <a:p>
            <a:pPr marL="342900" indent="-342900" algn="just">
              <a:buFont typeface="Wingdings" pitchFamily="2" charset="2"/>
              <a:buChar char="ü"/>
            </a:pPr>
            <a:endParaRPr lang="tr-TR" dirty="0" smtClean="0"/>
          </a:p>
          <a:p>
            <a:pPr marL="342900" indent="-342900" algn="just">
              <a:buFont typeface="Wingdings" pitchFamily="2" charset="2"/>
              <a:buChar char="ü"/>
            </a:pPr>
            <a:r>
              <a:rPr lang="tr-TR" dirty="0" smtClean="0"/>
              <a:t>Servis sağlayıcı ülkeyle gerçek ve önemli bir bağlantı kurmuş olmalıdır - örneğin</a:t>
            </a:r>
          </a:p>
          <a:p>
            <a:pPr marL="800100" lvl="1" indent="-342900" algn="just">
              <a:buFont typeface="Wingdings" pitchFamily="2" charset="2"/>
              <a:buChar char="ü"/>
            </a:pPr>
            <a:r>
              <a:rPr lang="tr-TR" dirty="0" smtClean="0"/>
              <a:t>Yerelde reklam faaliyetleri</a:t>
            </a:r>
          </a:p>
          <a:p>
            <a:pPr marL="800100" lvl="1" indent="-342900" algn="just">
              <a:buFont typeface="Wingdings" pitchFamily="2" charset="2"/>
              <a:buChar char="ü"/>
            </a:pPr>
            <a:r>
              <a:rPr lang="tr-TR" dirty="0" smtClean="0"/>
              <a:t>Yerel dilde reklam faaliyetleri</a:t>
            </a:r>
          </a:p>
          <a:p>
            <a:pPr marL="800100" lvl="1" indent="-342900" algn="just">
              <a:buFont typeface="Wingdings" pitchFamily="2" charset="2"/>
              <a:buChar char="ü"/>
            </a:pPr>
            <a:r>
              <a:rPr lang="tr-TR" dirty="0" smtClean="0"/>
              <a:t>Faaliyetleri sırasında yerel abone bilgilerini ve ilgili trafik verilerini kullanma</a:t>
            </a:r>
          </a:p>
          <a:p>
            <a:pPr marL="800100" lvl="1" indent="-342900" algn="just">
              <a:buFont typeface="Wingdings" pitchFamily="2" charset="2"/>
              <a:buChar char="ü"/>
            </a:pPr>
            <a:r>
              <a:rPr lang="tr-TR" dirty="0" smtClean="0"/>
              <a:t>Yerel abonelerle etkileşim</a:t>
            </a:r>
          </a:p>
          <a:p>
            <a:pPr marL="800100" lvl="1" indent="-342900" algn="just">
              <a:buFont typeface="Wingdings" pitchFamily="2" charset="2"/>
              <a:buChar char="ü"/>
            </a:pPr>
            <a:r>
              <a:rPr lang="tr-TR" dirty="0" smtClean="0"/>
              <a:t>Başka şekilde yerel olarak kurulmuş kabul edilecek durumlar </a:t>
            </a:r>
            <a:endParaRPr lang="tr-TR" dirty="0"/>
          </a:p>
        </p:txBody>
      </p:sp>
    </p:spTree>
    <p:extLst>
      <p:ext uri="{BB962C8B-B14F-4D97-AF65-F5344CB8AC3E}">
        <p14:creationId xmlns="" xmlns:p14="http://schemas.microsoft.com/office/powerpoint/2010/main" val="154070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21</a:t>
            </a:fld>
            <a:endParaRPr lang="en-US"/>
          </a:p>
        </p:txBody>
      </p:sp>
      <p:graphicFrame>
        <p:nvGraphicFramePr>
          <p:cNvPr id="4" name="Diagram 3">
            <a:extLst>
              <a:ext uri="{FF2B5EF4-FFF2-40B4-BE49-F238E27FC236}">
                <a16:creationId xmlns="" xmlns:a16="http://schemas.microsoft.com/office/drawing/2014/main" id="{05437733-B3E6-4DBB-8A2D-CA7D17A3901A}"/>
              </a:ext>
            </a:extLst>
          </p:cNvPr>
          <p:cNvGraphicFramePr/>
          <p:nvPr>
            <p:extLst>
              <p:ext uri="{D42A27DB-BD31-4B8C-83A1-F6EECF244321}">
                <p14:modId xmlns="" xmlns:p14="http://schemas.microsoft.com/office/powerpoint/2010/main" val="244044215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21</a:t>
            </a:fld>
            <a:endParaRPr lang="en-GB" dirty="0"/>
          </a:p>
        </p:txBody>
      </p:sp>
      <p:sp>
        <p:nvSpPr>
          <p:cNvPr id="8" name="TextBox 7">
            <a:extLst>
              <a:ext uri="{FF2B5EF4-FFF2-40B4-BE49-F238E27FC236}">
                <a16:creationId xmlns=""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0" name="Rectangle 9">
            <a:extLst>
              <a:ext uri="{FF2B5EF4-FFF2-40B4-BE49-F238E27FC236}">
                <a16:creationId xmlns=""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Anket Sorusu</a:t>
            </a:r>
            <a:endParaRPr lang="en-GB" sz="3200" dirty="0"/>
          </a:p>
        </p:txBody>
      </p:sp>
      <p:pic>
        <p:nvPicPr>
          <p:cNvPr id="13" name="Picture 4">
            <a:extLst>
              <a:ext uri="{FF2B5EF4-FFF2-40B4-BE49-F238E27FC236}">
                <a16:creationId xmlns=""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 xmlns:p14="http://schemas.microsoft.com/office/powerpoint/2010/main" val="405996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22</a:t>
            </a:fld>
            <a:endParaRPr lang="en-US"/>
          </a:p>
        </p:txBody>
      </p:sp>
      <p:graphicFrame>
        <p:nvGraphicFramePr>
          <p:cNvPr id="4" name="Diagram 3">
            <a:extLst>
              <a:ext uri="{FF2B5EF4-FFF2-40B4-BE49-F238E27FC236}">
                <a16:creationId xmlns="" xmlns:a16="http://schemas.microsoft.com/office/drawing/2014/main" id="{05437733-B3E6-4DBB-8A2D-CA7D17A3901A}"/>
              </a:ext>
            </a:extLst>
          </p:cNvPr>
          <p:cNvGraphicFramePr/>
          <p:nvPr>
            <p:extLst>
              <p:ext uri="{D42A27DB-BD31-4B8C-83A1-F6EECF244321}">
                <p14:modId xmlns="" xmlns:p14="http://schemas.microsoft.com/office/powerpoint/2010/main" val="45778988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22</a:t>
            </a:fld>
            <a:endParaRPr lang="en-GB" dirty="0"/>
          </a:p>
        </p:txBody>
      </p:sp>
      <p:sp>
        <p:nvSpPr>
          <p:cNvPr id="8" name="TextBox 7">
            <a:extLst>
              <a:ext uri="{FF2B5EF4-FFF2-40B4-BE49-F238E27FC236}">
                <a16:creationId xmlns=""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0" name="Rectangle 9">
            <a:extLst>
              <a:ext uri="{FF2B5EF4-FFF2-40B4-BE49-F238E27FC236}">
                <a16:creationId xmlns=""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ＭＳ Ｐゴシック" pitchFamily="34" charset="-128"/>
              </a:rPr>
              <a:t>Anket Sorusu</a:t>
            </a:r>
            <a:endParaRPr lang="en-GB" sz="3200" dirty="0"/>
          </a:p>
        </p:txBody>
      </p:sp>
      <p:pic>
        <p:nvPicPr>
          <p:cNvPr id="13" name="Picture 4">
            <a:extLst>
              <a:ext uri="{FF2B5EF4-FFF2-40B4-BE49-F238E27FC236}">
                <a16:creationId xmlns=""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 xmlns:p14="http://schemas.microsoft.com/office/powerpoint/2010/main" val="380395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 xmlns:a16="http://schemas.microsoft.com/office/drawing/2014/main" id="{6C59456A-02DA-0F46-BF32-314184E697A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 xmlns:p14="http://schemas.microsoft.com/office/powerpoint/2010/main" val="63534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92" y="14507"/>
            <a:ext cx="9144000" cy="837807"/>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2262190"/>
            <a:ext cx="8525021" cy="2062103"/>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Üçüncü Bölüm</a:t>
            </a:r>
          </a:p>
          <a:p>
            <a:pPr algn="ctr">
              <a:lnSpc>
                <a:spcPct val="80000"/>
              </a:lnSpc>
            </a:pPr>
            <a:r>
              <a:rPr lang="tr-TR" sz="3200" b="1" dirty="0" smtClean="0">
                <a:ea typeface="ＭＳ Ｐゴシック" charset="0"/>
                <a:cs typeface="ＭＳ Ｐゴシック" charset="0"/>
              </a:rPr>
              <a:t/>
            </a:r>
            <a:br>
              <a:rPr lang="tr-TR" sz="3200" b="1" dirty="0" smtClean="0">
                <a:ea typeface="ＭＳ Ｐゴシック" charset="0"/>
                <a:cs typeface="ＭＳ Ｐゴシック" charset="0"/>
              </a:rPr>
            </a:br>
            <a:r>
              <a:rPr lang="tr-TR" sz="3200" b="1" dirty="0" smtClean="0"/>
              <a:t>Veri Toplama Konusunda Yabancı Hizmet Sağlayıcılarla İşbirliği  </a:t>
            </a:r>
          </a:p>
          <a:p>
            <a:pPr algn="ctr" eaLnBrk="1" hangingPunct="1">
              <a:lnSpc>
                <a:spcPct val="80000"/>
              </a:lnSpc>
            </a:pPr>
            <a:endParaRPr lang="tr-TR" sz="3200" dirty="0"/>
          </a:p>
        </p:txBody>
      </p:sp>
    </p:spTree>
    <p:extLst>
      <p:ext uri="{BB962C8B-B14F-4D97-AF65-F5344CB8AC3E}">
        <p14:creationId xmlns="" xmlns:p14="http://schemas.microsoft.com/office/powerpoint/2010/main" val="390309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ltLang="sr-Latn-RS" sz="3200" b="1" dirty="0" smtClean="0"/>
              <a:t>Veri Toplama Konusunda </a:t>
            </a:r>
          </a:p>
          <a:p>
            <a:pPr algn="r"/>
            <a:r>
              <a:rPr lang="tr-TR" altLang="sr-Latn-RS" sz="3200" b="1" dirty="0" smtClean="0"/>
              <a:t>Yabancı Servis Sağlayıcılarla İşbirliği</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037077"/>
            <a:ext cx="4483478" cy="5324535"/>
          </a:xfrm>
          <a:prstGeom prst="rect">
            <a:avLst/>
          </a:prstGeom>
        </p:spPr>
        <p:txBody>
          <a:bodyPr wrap="square">
            <a:spAutoFit/>
          </a:bodyPr>
          <a:lstStyle/>
          <a:p>
            <a:pPr marL="342900" indent="-342900" algn="just">
              <a:buFont typeface="Wingdings" pitchFamily="2" charset="2"/>
              <a:buChar char="ü"/>
              <a:defRPr/>
            </a:pPr>
            <a:r>
              <a:rPr lang="tr-TR" sz="2000" dirty="0" smtClean="0"/>
              <a:t>Birçok küresel servis sağlayıcı, bir bölgede yasal varlığı olmadan o bölgede hizmet sunar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Bu işbirliği, mevcut uluslararası hukuk normları açısından uzun vadeli yargı yetkisi oluşturmanın neden olduğu zorlukların önüne geçer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İşbirliği seçenekleri şunları içerir:</a:t>
            </a:r>
          </a:p>
          <a:p>
            <a:pPr marL="800100" lvl="1" indent="-342900" algn="just">
              <a:buFont typeface="Wingdings" pitchFamily="2" charset="2"/>
              <a:buChar char="ü"/>
              <a:defRPr/>
            </a:pPr>
            <a:r>
              <a:rPr lang="tr-TR" sz="2000" dirty="0" smtClean="0"/>
              <a:t>Karşılıklı adli yardımlaşma (</a:t>
            </a:r>
            <a:r>
              <a:rPr lang="tr-TR" sz="2000" dirty="0" err="1" smtClean="0"/>
              <a:t>MLA</a:t>
            </a:r>
            <a:r>
              <a:rPr lang="tr-TR" sz="2000" dirty="0" smtClean="0"/>
              <a:t>)  çerçeveleri</a:t>
            </a:r>
          </a:p>
          <a:p>
            <a:pPr marL="800100" lvl="1" indent="-342900" algn="just">
              <a:buFont typeface="Wingdings" pitchFamily="2" charset="2"/>
              <a:buChar char="ü"/>
              <a:defRPr/>
            </a:pPr>
            <a:r>
              <a:rPr lang="tr-TR" sz="2000" dirty="0" smtClean="0"/>
              <a:t>Acil durum ifşa talepleri</a:t>
            </a:r>
          </a:p>
          <a:p>
            <a:pPr marL="800100" lvl="1" indent="-342900" algn="just">
              <a:buFont typeface="Wingdings" pitchFamily="2" charset="2"/>
              <a:buChar char="ü"/>
              <a:defRPr/>
            </a:pPr>
            <a:r>
              <a:rPr lang="tr-TR" sz="2000" dirty="0" smtClean="0"/>
              <a:t>Üretim emirleri</a:t>
            </a:r>
          </a:p>
          <a:p>
            <a:pPr marL="800100" lvl="1" indent="-342900" algn="just">
              <a:buFont typeface="Wingdings" pitchFamily="2" charset="2"/>
              <a:buChar char="ü"/>
              <a:defRPr/>
            </a:pPr>
            <a:r>
              <a:rPr lang="tr-TR" sz="2000" dirty="0" smtClean="0"/>
              <a:t>İzin ile sınır ötesi erişim</a:t>
            </a:r>
          </a:p>
          <a:p>
            <a:pPr marL="800100" lvl="1" indent="-342900" algn="just">
              <a:buFont typeface="Wingdings" pitchFamily="2" charset="2"/>
              <a:buChar char="ü"/>
              <a:defRPr/>
            </a:pPr>
            <a:r>
              <a:rPr lang="tr-TR" sz="2000" dirty="0" smtClean="0"/>
              <a:t>Gönüllü işbirliği</a:t>
            </a:r>
            <a:endParaRPr lang="tr-TR" sz="2000" dirty="0"/>
          </a:p>
        </p:txBody>
      </p:sp>
      <p:sp>
        <p:nvSpPr>
          <p:cNvPr id="6" name="Rectangle 5">
            <a:extLst>
              <a:ext uri="{FF2B5EF4-FFF2-40B4-BE49-F238E27FC236}">
                <a16:creationId xmlns="" xmlns:a16="http://schemas.microsoft.com/office/drawing/2014/main" id="{4F84165C-D7D1-4222-AF8E-6B601AC28A8A}"/>
              </a:ext>
            </a:extLst>
          </p:cNvPr>
          <p:cNvSpPr/>
          <p:nvPr/>
        </p:nvSpPr>
        <p:spPr>
          <a:xfrm>
            <a:off x="4660522" y="1063813"/>
            <a:ext cx="4394956" cy="3477875"/>
          </a:xfrm>
          <a:prstGeom prst="rect">
            <a:avLst/>
          </a:prstGeom>
        </p:spPr>
        <p:txBody>
          <a:bodyPr wrap="square">
            <a:spAutoFit/>
          </a:bodyPr>
          <a:lstStyle/>
          <a:p>
            <a:pPr marL="342900" indent="-342900" algn="just">
              <a:buFont typeface="Wingdings" pitchFamily="2" charset="2"/>
              <a:buChar char="ü"/>
              <a:defRPr/>
            </a:pPr>
            <a:r>
              <a:rPr lang="tr-TR" sz="2000" dirty="0" smtClean="0"/>
              <a:t>Ülkeler, yabancı hükümetlerden yabancı hizmet sağlayıcılardan veri almak için mevcut MLA çerçevelerini kullanabilir.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MLA çerçeveleri, yabancı servis sağlayıcılarını zorlamak için yasal olarak bağlayıcı bir mekanizmadır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MLA çerçeveleri nispeten yavaş ve kullanışsız olabilir</a:t>
            </a:r>
            <a:endParaRPr lang="tr-TR" sz="2000" dirty="0"/>
          </a:p>
        </p:txBody>
      </p:sp>
    </p:spTree>
    <p:extLst>
      <p:ext uri="{BB962C8B-B14F-4D97-AF65-F5344CB8AC3E}">
        <p14:creationId xmlns="" xmlns:p14="http://schemas.microsoft.com/office/powerpoint/2010/main" val="3258533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t>MLA </a:t>
            </a:r>
            <a:r>
              <a:rPr lang="tr-TR" altLang="sr-Latn-RS" sz="3200" b="1" dirty="0" smtClean="0"/>
              <a:t>Çerçeveleri</a:t>
            </a:r>
            <a:r>
              <a:rPr lang="en-GB" altLang="sr-Latn-RS" sz="3200" b="1" dirty="0" smtClean="0"/>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1" y="1072937"/>
            <a:ext cx="8584961" cy="1046440"/>
          </a:xfrm>
          <a:prstGeom prst="rect">
            <a:avLst/>
          </a:prstGeom>
        </p:spPr>
        <p:txBody>
          <a:bodyPr wrap="square">
            <a:spAutoFit/>
          </a:bodyPr>
          <a:lstStyle/>
          <a:p>
            <a:pPr marL="342900" indent="-342900" algn="just">
              <a:buFont typeface="Wingdings" pitchFamily="2" charset="2"/>
              <a:buChar char="ü"/>
              <a:defRPr/>
            </a:pPr>
            <a:r>
              <a:rPr lang="tr-TR" sz="2000" dirty="0" smtClean="0"/>
              <a:t>Çoğu küresel servis sağlayıcı, abone bilgilerinin ifşası için Karşılıklı Adli Yardımlaşma (</a:t>
            </a:r>
            <a:r>
              <a:rPr lang="tr-TR" sz="2000" dirty="0" err="1" smtClean="0"/>
              <a:t>MLA</a:t>
            </a:r>
            <a:r>
              <a:rPr lang="tr-TR" sz="2000" dirty="0" smtClean="0"/>
              <a:t>) anlaşmalarına ihtiyaç duyar</a:t>
            </a:r>
          </a:p>
          <a:p>
            <a:pPr marL="342900" indent="-342900" algn="just">
              <a:buFont typeface="Wingdings" pitchFamily="2" charset="2"/>
              <a:buChar char="ü"/>
              <a:defRPr/>
            </a:pPr>
            <a:endParaRPr lang="tr-TR" sz="2200" dirty="0"/>
          </a:p>
        </p:txBody>
      </p:sp>
      <p:pic>
        <p:nvPicPr>
          <p:cNvPr id="12" name="Picture 11">
            <a:extLst>
              <a:ext uri="{FF2B5EF4-FFF2-40B4-BE49-F238E27FC236}">
                <a16:creationId xmlns="" xmlns:a16="http://schemas.microsoft.com/office/drawing/2014/main" id="{BD0526E9-1C13-45A1-ACD1-2FBDFACD6427}"/>
              </a:ext>
            </a:extLst>
          </p:cNvPr>
          <p:cNvPicPr>
            <a:picLocks noChangeAspect="1"/>
          </p:cNvPicPr>
          <p:nvPr/>
        </p:nvPicPr>
        <p:blipFill>
          <a:blip r:embed="rId4"/>
          <a:stretch>
            <a:fillRect/>
          </a:stretch>
        </p:blipFill>
        <p:spPr>
          <a:xfrm>
            <a:off x="587250" y="2163290"/>
            <a:ext cx="1512741" cy="1008494"/>
          </a:xfrm>
          <a:prstGeom prst="rect">
            <a:avLst/>
          </a:prstGeom>
        </p:spPr>
      </p:pic>
      <p:pic>
        <p:nvPicPr>
          <p:cNvPr id="16" name="Picture 15">
            <a:extLst>
              <a:ext uri="{FF2B5EF4-FFF2-40B4-BE49-F238E27FC236}">
                <a16:creationId xmlns="" xmlns:a16="http://schemas.microsoft.com/office/drawing/2014/main" id="{447C6600-1339-4648-B951-B8087204EBC8}"/>
              </a:ext>
            </a:extLst>
          </p:cNvPr>
          <p:cNvPicPr>
            <a:picLocks noChangeAspect="1"/>
          </p:cNvPicPr>
          <p:nvPr/>
        </p:nvPicPr>
        <p:blipFill>
          <a:blip r:embed="rId5"/>
          <a:stretch>
            <a:fillRect/>
          </a:stretch>
        </p:blipFill>
        <p:spPr>
          <a:xfrm>
            <a:off x="2598720" y="2084397"/>
            <a:ext cx="6456759" cy="1458715"/>
          </a:xfrm>
          <a:prstGeom prst="rect">
            <a:avLst/>
          </a:prstGeom>
        </p:spPr>
      </p:pic>
      <p:pic>
        <p:nvPicPr>
          <p:cNvPr id="19" name="Picture 18">
            <a:extLst>
              <a:ext uri="{FF2B5EF4-FFF2-40B4-BE49-F238E27FC236}">
                <a16:creationId xmlns="" xmlns:a16="http://schemas.microsoft.com/office/drawing/2014/main" id="{21025592-B29C-40EA-A72B-EC3C85BE886B}"/>
              </a:ext>
            </a:extLst>
          </p:cNvPr>
          <p:cNvPicPr>
            <a:picLocks noChangeAspect="1"/>
          </p:cNvPicPr>
          <p:nvPr/>
        </p:nvPicPr>
        <p:blipFill rotWithShape="1">
          <a:blip r:embed="rId6"/>
          <a:srcRect l="14251" t="15826" r="52387" b="14112"/>
          <a:stretch/>
        </p:blipFill>
        <p:spPr>
          <a:xfrm>
            <a:off x="775450" y="3543112"/>
            <a:ext cx="1131481" cy="1180606"/>
          </a:xfrm>
          <a:prstGeom prst="rect">
            <a:avLst/>
          </a:prstGeom>
        </p:spPr>
      </p:pic>
      <p:pic>
        <p:nvPicPr>
          <p:cNvPr id="20" name="Picture 19">
            <a:extLst>
              <a:ext uri="{FF2B5EF4-FFF2-40B4-BE49-F238E27FC236}">
                <a16:creationId xmlns="" xmlns:a16="http://schemas.microsoft.com/office/drawing/2014/main" id="{5625F868-5227-467D-973B-0CCFF319A994}"/>
              </a:ext>
            </a:extLst>
          </p:cNvPr>
          <p:cNvPicPr>
            <a:picLocks noChangeAspect="1"/>
          </p:cNvPicPr>
          <p:nvPr/>
        </p:nvPicPr>
        <p:blipFill>
          <a:blip r:embed="rId7"/>
          <a:stretch>
            <a:fillRect/>
          </a:stretch>
        </p:blipFill>
        <p:spPr>
          <a:xfrm>
            <a:off x="2233412" y="3580535"/>
            <a:ext cx="6822067" cy="1232842"/>
          </a:xfrm>
          <a:prstGeom prst="rect">
            <a:avLst/>
          </a:prstGeom>
        </p:spPr>
      </p:pic>
      <p:pic>
        <p:nvPicPr>
          <p:cNvPr id="21" name="Picture 20">
            <a:extLst>
              <a:ext uri="{FF2B5EF4-FFF2-40B4-BE49-F238E27FC236}">
                <a16:creationId xmlns="" xmlns:a16="http://schemas.microsoft.com/office/drawing/2014/main" id="{3398C0E0-B2E3-4331-924B-EFE9357DD1F9}"/>
              </a:ext>
            </a:extLst>
          </p:cNvPr>
          <p:cNvPicPr>
            <a:picLocks noChangeAspect="1"/>
          </p:cNvPicPr>
          <p:nvPr/>
        </p:nvPicPr>
        <p:blipFill>
          <a:blip r:embed="rId8"/>
          <a:stretch>
            <a:fillRect/>
          </a:stretch>
        </p:blipFill>
        <p:spPr>
          <a:xfrm>
            <a:off x="667186" y="5095046"/>
            <a:ext cx="1566226" cy="1270593"/>
          </a:xfrm>
          <a:prstGeom prst="rect">
            <a:avLst/>
          </a:prstGeom>
        </p:spPr>
      </p:pic>
      <p:pic>
        <p:nvPicPr>
          <p:cNvPr id="22" name="Picture 21">
            <a:extLst>
              <a:ext uri="{FF2B5EF4-FFF2-40B4-BE49-F238E27FC236}">
                <a16:creationId xmlns="" xmlns:a16="http://schemas.microsoft.com/office/drawing/2014/main" id="{58136539-3848-4FC2-AFC7-CC56FE379CA2}"/>
              </a:ext>
            </a:extLst>
          </p:cNvPr>
          <p:cNvPicPr>
            <a:picLocks noChangeAspect="1"/>
          </p:cNvPicPr>
          <p:nvPr/>
        </p:nvPicPr>
        <p:blipFill>
          <a:blip r:embed="rId9"/>
          <a:stretch>
            <a:fillRect/>
          </a:stretch>
        </p:blipFill>
        <p:spPr>
          <a:xfrm>
            <a:off x="2684108" y="4927917"/>
            <a:ext cx="4400273" cy="1487620"/>
          </a:xfrm>
          <a:prstGeom prst="rect">
            <a:avLst/>
          </a:prstGeom>
        </p:spPr>
      </p:pic>
    </p:spTree>
    <p:extLst>
      <p:ext uri="{BB962C8B-B14F-4D97-AF65-F5344CB8AC3E}">
        <p14:creationId xmlns="" xmlns:p14="http://schemas.microsoft.com/office/powerpoint/2010/main" val="34058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ltLang="sr-Latn-RS" sz="3200" b="1" dirty="0" smtClean="0"/>
              <a:t>Acil Durum İfşası</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1FCE5F71-B62F-4840-AD46-7690CB1F70D4}"/>
              </a:ext>
            </a:extLst>
          </p:cNvPr>
          <p:cNvSpPr/>
          <p:nvPr/>
        </p:nvSpPr>
        <p:spPr>
          <a:xfrm>
            <a:off x="627017" y="1255817"/>
            <a:ext cx="7915767" cy="3477875"/>
          </a:xfrm>
          <a:prstGeom prst="rect">
            <a:avLst/>
          </a:prstGeom>
        </p:spPr>
        <p:txBody>
          <a:bodyPr wrap="square">
            <a:spAutoFit/>
          </a:bodyPr>
          <a:lstStyle/>
          <a:p>
            <a:pPr marL="342900" indent="-342900" algn="just">
              <a:buFont typeface="Wingdings" pitchFamily="2" charset="2"/>
              <a:buChar char="ü"/>
              <a:defRPr/>
            </a:pPr>
            <a:r>
              <a:rPr lang="tr-TR" sz="2000" dirty="0" smtClean="0"/>
              <a:t>Hizmet sağlayıcılar acil durumlarda MLA talepleri olmasa bile verileri ifşa edebilir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Bu noktada ölüm veya ciddi bedensel zararı önlemek için ifşa gerekli hale gelmektedir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Farklı servis sağlayıcıların acil durum ifşası için farklı kriterleri ve prosedürleri vardır</a:t>
            </a:r>
          </a:p>
          <a:p>
            <a:pPr marL="342900"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Acil durum ifşasını talep eden devletin, servis sağlayıcının bulunduğu ülkede bir MLA anlaşmasına sahip olması gerekmez. </a:t>
            </a:r>
            <a:endParaRPr lang="tr-TR" sz="2000" dirty="0"/>
          </a:p>
        </p:txBody>
      </p:sp>
    </p:spTree>
    <p:extLst>
      <p:ext uri="{BB962C8B-B14F-4D97-AF65-F5344CB8AC3E}">
        <p14:creationId xmlns="" xmlns:p14="http://schemas.microsoft.com/office/powerpoint/2010/main" val="125963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67F605A-4914-46CF-952F-637789E5F28C}"/>
              </a:ext>
            </a:extLst>
          </p:cNvPr>
          <p:cNvSpPr>
            <a:spLocks noGrp="1"/>
          </p:cNvSpPr>
          <p:nvPr>
            <p:ph type="sldNum" sz="quarter" idx="12"/>
          </p:nvPr>
        </p:nvSpPr>
        <p:spPr/>
        <p:txBody>
          <a:bodyPr/>
          <a:lstStyle/>
          <a:p>
            <a:pPr>
              <a:defRPr/>
            </a:pPr>
            <a:fld id="{0E1F2CE5-82EE-4D86-A1BA-A62E2F853B8E}" type="slidenum">
              <a:rPr lang="en-US" smtClean="0"/>
              <a:pPr>
                <a:defRPr/>
              </a:pPr>
              <a:t>28</a:t>
            </a:fld>
            <a:endParaRPr lang="en-US"/>
          </a:p>
        </p:txBody>
      </p:sp>
      <p:pic>
        <p:nvPicPr>
          <p:cNvPr id="3" name="Picture 2">
            <a:extLst>
              <a:ext uri="{FF2B5EF4-FFF2-40B4-BE49-F238E27FC236}">
                <a16:creationId xmlns="" xmlns:a16="http://schemas.microsoft.com/office/drawing/2014/main" id="{0F9E2DD4-54A3-48CB-B326-186ADF2AA768}"/>
              </a:ext>
            </a:extLst>
          </p:cNvPr>
          <p:cNvPicPr>
            <a:picLocks noChangeAspect="1"/>
          </p:cNvPicPr>
          <p:nvPr/>
        </p:nvPicPr>
        <p:blipFill>
          <a:blip r:embed="rId3"/>
          <a:stretch>
            <a:fillRect/>
          </a:stretch>
        </p:blipFill>
        <p:spPr>
          <a:xfrm>
            <a:off x="0" y="52339"/>
            <a:ext cx="9285523" cy="6776478"/>
          </a:xfrm>
          <a:prstGeom prst="rect">
            <a:avLst/>
          </a:prstGeom>
        </p:spPr>
      </p:pic>
    </p:spTree>
    <p:extLst>
      <p:ext uri="{BB962C8B-B14F-4D97-AF65-F5344CB8AC3E}">
        <p14:creationId xmlns="" xmlns:p14="http://schemas.microsoft.com/office/powerpoint/2010/main" val="1496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37FD4FA-7725-4E7B-B485-F27199E23FE2}"/>
              </a:ext>
            </a:extLst>
          </p:cNvPr>
          <p:cNvSpPr>
            <a:spLocks noGrp="1"/>
          </p:cNvSpPr>
          <p:nvPr>
            <p:ph type="sldNum" sz="quarter" idx="12"/>
          </p:nvPr>
        </p:nvSpPr>
        <p:spPr/>
        <p:txBody>
          <a:bodyPr/>
          <a:lstStyle/>
          <a:p>
            <a:pPr>
              <a:defRPr/>
            </a:pPr>
            <a:fld id="{0E1F2CE5-82EE-4D86-A1BA-A62E2F853B8E}" type="slidenum">
              <a:rPr lang="en-US" smtClean="0"/>
              <a:pPr>
                <a:defRPr/>
              </a:pPr>
              <a:t>29</a:t>
            </a:fld>
            <a:endParaRPr lang="en-US"/>
          </a:p>
        </p:txBody>
      </p:sp>
      <p:pic>
        <p:nvPicPr>
          <p:cNvPr id="3" name="Picture 2">
            <a:extLst>
              <a:ext uri="{FF2B5EF4-FFF2-40B4-BE49-F238E27FC236}">
                <a16:creationId xmlns="" xmlns:a16="http://schemas.microsoft.com/office/drawing/2014/main" id="{B30A73FF-8C71-434E-855A-0C02496883CA}"/>
              </a:ext>
            </a:extLst>
          </p:cNvPr>
          <p:cNvPicPr>
            <a:picLocks noChangeAspect="1"/>
          </p:cNvPicPr>
          <p:nvPr/>
        </p:nvPicPr>
        <p:blipFill>
          <a:blip r:embed="rId3"/>
          <a:stretch>
            <a:fillRect/>
          </a:stretch>
        </p:blipFill>
        <p:spPr>
          <a:xfrm>
            <a:off x="1" y="0"/>
            <a:ext cx="7972147" cy="4446047"/>
          </a:xfrm>
          <a:prstGeom prst="rect">
            <a:avLst/>
          </a:prstGeom>
        </p:spPr>
      </p:pic>
      <p:pic>
        <p:nvPicPr>
          <p:cNvPr id="5" name="Picture 4">
            <a:extLst>
              <a:ext uri="{FF2B5EF4-FFF2-40B4-BE49-F238E27FC236}">
                <a16:creationId xmlns="" xmlns:a16="http://schemas.microsoft.com/office/drawing/2014/main" id="{D6F8706A-24B2-4A59-B756-9DF68FA0F067}"/>
              </a:ext>
            </a:extLst>
          </p:cNvPr>
          <p:cNvPicPr>
            <a:picLocks noChangeAspect="1"/>
          </p:cNvPicPr>
          <p:nvPr/>
        </p:nvPicPr>
        <p:blipFill rotWithShape="1">
          <a:blip r:embed="rId4"/>
          <a:srcRect t="30523"/>
          <a:stretch/>
        </p:blipFill>
        <p:spPr>
          <a:xfrm>
            <a:off x="106532" y="3404025"/>
            <a:ext cx="8211845" cy="3453975"/>
          </a:xfrm>
          <a:prstGeom prst="rect">
            <a:avLst/>
          </a:prstGeom>
        </p:spPr>
      </p:pic>
    </p:spTree>
    <p:extLst>
      <p:ext uri="{BB962C8B-B14F-4D97-AF65-F5344CB8AC3E}">
        <p14:creationId xmlns="" xmlns:p14="http://schemas.microsoft.com/office/powerpoint/2010/main" val="12635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Oturum Hedefleri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211015" y="1193778"/>
            <a:ext cx="4677508" cy="3293209"/>
          </a:xfrm>
          <a:prstGeom prst="rect">
            <a:avLst/>
          </a:prstGeom>
        </p:spPr>
        <p:txBody>
          <a:bodyPr wrap="square">
            <a:spAutoFit/>
          </a:bodyPr>
          <a:lstStyle/>
          <a:p>
            <a:pPr marL="342900" indent="-342900" algn="just">
              <a:lnSpc>
                <a:spcPct val="80000"/>
              </a:lnSpc>
              <a:buFont typeface="Wingdings" pitchFamily="2" charset="2"/>
              <a:buChar char="ü"/>
            </a:pPr>
            <a:r>
              <a:rPr lang="tr-TR" sz="2000" i="1" dirty="0" smtClean="0"/>
              <a:t>Özel sektör tarafından tutulan veri ve bilgilerin birincil sınıflandırmalarının gözden geçirilmesi,</a:t>
            </a:r>
          </a:p>
          <a:p>
            <a:pPr marL="342900" indent="-342900" algn="just">
              <a:lnSpc>
                <a:spcPct val="80000"/>
              </a:lnSpc>
              <a:buFont typeface="Wingdings" pitchFamily="2" charset="2"/>
              <a:buChar char="ü"/>
            </a:pPr>
            <a:endParaRPr lang="tr-TR" sz="2000" i="1" dirty="0" smtClean="0"/>
          </a:p>
          <a:p>
            <a:pPr marL="342900" indent="-342900" algn="just">
              <a:lnSpc>
                <a:spcPct val="80000"/>
              </a:lnSpc>
              <a:buFont typeface="Wingdings" pitchFamily="2" charset="2"/>
              <a:buChar char="ü"/>
            </a:pPr>
            <a:r>
              <a:rPr lang="tr-TR" sz="2000" i="1" dirty="0" smtClean="0"/>
              <a:t>Yerli servis sağlayıcılarla işbirliği yaparken önemli hususları anlamak,</a:t>
            </a:r>
          </a:p>
          <a:p>
            <a:pPr algn="just">
              <a:lnSpc>
                <a:spcPct val="80000"/>
              </a:lnSpc>
            </a:pPr>
            <a:endParaRPr lang="tr-TR" sz="2000" i="1" dirty="0" smtClean="0"/>
          </a:p>
          <a:p>
            <a:pPr marL="342900" indent="-342900" algn="just">
              <a:lnSpc>
                <a:spcPct val="80000"/>
              </a:lnSpc>
              <a:buFont typeface="Wingdings" pitchFamily="2" charset="2"/>
              <a:buChar char="ü"/>
            </a:pPr>
            <a:r>
              <a:rPr lang="tr-TR" sz="2000" i="1" dirty="0" smtClean="0"/>
              <a:t>Karşılıklı hukuki yardım, acil durum talepleri, üretim talepleri ve gönüllü işbirliği de dahil olmak üzere veri edinimi için yabancı servis sağlayıcılarla işbirliği mekanizmalarının tartışılması,</a:t>
            </a:r>
            <a:endParaRPr lang="tr-TR" sz="2000" i="1" dirty="0"/>
          </a:p>
        </p:txBody>
      </p:sp>
      <p:sp>
        <p:nvSpPr>
          <p:cNvPr id="6" name="Rectangle 5">
            <a:extLst>
              <a:ext uri="{FF2B5EF4-FFF2-40B4-BE49-F238E27FC236}">
                <a16:creationId xmlns="" xmlns:a16="http://schemas.microsoft.com/office/drawing/2014/main" id="{3B867BBA-A7A7-F84C-B403-7348B8834D1F}"/>
              </a:ext>
            </a:extLst>
          </p:cNvPr>
          <p:cNvSpPr/>
          <p:nvPr/>
        </p:nvSpPr>
        <p:spPr>
          <a:xfrm>
            <a:off x="4732127" y="1193778"/>
            <a:ext cx="4290329" cy="2062103"/>
          </a:xfrm>
          <a:prstGeom prst="rect">
            <a:avLst/>
          </a:prstGeom>
        </p:spPr>
        <p:txBody>
          <a:bodyPr wrap="square">
            <a:spAutoFit/>
          </a:bodyPr>
          <a:lstStyle/>
          <a:p>
            <a:pPr marL="342900" indent="-342900" algn="just">
              <a:lnSpc>
                <a:spcPct val="80000"/>
              </a:lnSpc>
              <a:buFont typeface="Wingdings" pitchFamily="2" charset="2"/>
              <a:buChar char="ü"/>
            </a:pPr>
            <a:r>
              <a:rPr lang="tr-TR" sz="2000" i="1" dirty="0" smtClean="0"/>
              <a:t>Yasadışı içeriğin kaldırılması için yabancı servis sağlayıcılarla işbirliği mekanizmalarının tartışılması,</a:t>
            </a:r>
          </a:p>
          <a:p>
            <a:pPr algn="just">
              <a:lnSpc>
                <a:spcPct val="80000"/>
              </a:lnSpc>
            </a:pPr>
            <a:endParaRPr lang="tr-TR" sz="2000" i="1" dirty="0" smtClean="0"/>
          </a:p>
          <a:p>
            <a:pPr marL="342900" indent="-342900" algn="just">
              <a:lnSpc>
                <a:spcPct val="80000"/>
              </a:lnSpc>
              <a:buFont typeface="Wingdings" pitchFamily="2" charset="2"/>
              <a:buChar char="ü"/>
            </a:pPr>
            <a:r>
              <a:rPr lang="tr-TR" sz="2000" i="1" dirty="0" smtClean="0"/>
              <a:t>Yabancı servis sağlayıcılarla işbirliği yapmak için en iyi uygulamaların anlaşılması</a:t>
            </a:r>
            <a:endParaRPr lang="tr-TR" sz="2000" i="1" dirty="0"/>
          </a:p>
        </p:txBody>
      </p:sp>
    </p:spTree>
    <p:extLst>
      <p:ext uri="{BB962C8B-B14F-4D97-AF65-F5344CB8AC3E}">
        <p14:creationId xmlns=""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A9BFAC5-0D98-4694-9A53-2D34631B95F0}"/>
              </a:ext>
            </a:extLst>
          </p:cNvPr>
          <p:cNvSpPr>
            <a:spLocks noGrp="1"/>
          </p:cNvSpPr>
          <p:nvPr>
            <p:ph type="sldNum" sz="quarter" idx="12"/>
          </p:nvPr>
        </p:nvSpPr>
        <p:spPr/>
        <p:txBody>
          <a:bodyPr/>
          <a:lstStyle/>
          <a:p>
            <a:pPr>
              <a:defRPr/>
            </a:pPr>
            <a:fld id="{0E1F2CE5-82EE-4D86-A1BA-A62E2F853B8E}" type="slidenum">
              <a:rPr lang="en-US" smtClean="0"/>
              <a:pPr>
                <a:defRPr/>
              </a:pPr>
              <a:t>30</a:t>
            </a:fld>
            <a:endParaRPr lang="en-US"/>
          </a:p>
        </p:txBody>
      </p:sp>
      <p:pic>
        <p:nvPicPr>
          <p:cNvPr id="7" name="Picture 6">
            <a:extLst>
              <a:ext uri="{FF2B5EF4-FFF2-40B4-BE49-F238E27FC236}">
                <a16:creationId xmlns="" xmlns:a16="http://schemas.microsoft.com/office/drawing/2014/main" id="{EDEF57B3-6F82-4671-BD65-04F3F7A7B356}"/>
              </a:ext>
            </a:extLst>
          </p:cNvPr>
          <p:cNvPicPr>
            <a:picLocks noChangeAspect="1"/>
          </p:cNvPicPr>
          <p:nvPr/>
        </p:nvPicPr>
        <p:blipFill rotWithShape="1">
          <a:blip r:embed="rId3"/>
          <a:srcRect t="19459"/>
          <a:stretch/>
        </p:blipFill>
        <p:spPr>
          <a:xfrm>
            <a:off x="569223" y="3241255"/>
            <a:ext cx="6096272" cy="3555990"/>
          </a:xfrm>
          <a:prstGeom prst="rect">
            <a:avLst/>
          </a:prstGeom>
        </p:spPr>
      </p:pic>
      <p:pic>
        <p:nvPicPr>
          <p:cNvPr id="9" name="Picture 8">
            <a:extLst>
              <a:ext uri="{FF2B5EF4-FFF2-40B4-BE49-F238E27FC236}">
                <a16:creationId xmlns="" xmlns:a16="http://schemas.microsoft.com/office/drawing/2014/main" id="{319EAA85-1DAB-4CD5-A798-58757B392642}"/>
              </a:ext>
            </a:extLst>
          </p:cNvPr>
          <p:cNvPicPr>
            <a:picLocks noChangeAspect="1"/>
          </p:cNvPicPr>
          <p:nvPr/>
        </p:nvPicPr>
        <p:blipFill>
          <a:blip r:embed="rId4"/>
          <a:stretch>
            <a:fillRect/>
          </a:stretch>
        </p:blipFill>
        <p:spPr>
          <a:xfrm>
            <a:off x="310564" y="0"/>
            <a:ext cx="6477000" cy="3305175"/>
          </a:xfrm>
          <a:prstGeom prst="rect">
            <a:avLst/>
          </a:prstGeom>
        </p:spPr>
      </p:pic>
    </p:spTree>
    <p:extLst>
      <p:ext uri="{BB962C8B-B14F-4D97-AF65-F5344CB8AC3E}">
        <p14:creationId xmlns="" xmlns:p14="http://schemas.microsoft.com/office/powerpoint/2010/main" val="3436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ype Apple logo  on iPhone, Mac, Apple TV, Windows &amp; more">
            <a:extLst>
              <a:ext uri="{FF2B5EF4-FFF2-40B4-BE49-F238E27FC236}">
                <a16:creationId xmlns="" xmlns:a16="http://schemas.microsoft.com/office/drawing/2014/main" id="{4C4DAD22-3288-41E5-8DAC-6BE14726EEE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0" y="136525"/>
            <a:ext cx="1140829" cy="133019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659D045B-8AD7-4E76-83A2-9C4AC893D508}"/>
              </a:ext>
            </a:extLst>
          </p:cNvPr>
          <p:cNvSpPr>
            <a:spLocks noGrp="1"/>
          </p:cNvSpPr>
          <p:nvPr>
            <p:ph type="sldNum" sz="quarter" idx="12"/>
          </p:nvPr>
        </p:nvSpPr>
        <p:spPr/>
        <p:txBody>
          <a:bodyPr/>
          <a:lstStyle/>
          <a:p>
            <a:pPr>
              <a:defRPr/>
            </a:pPr>
            <a:fld id="{0E1F2CE5-82EE-4D86-A1BA-A62E2F853B8E}" type="slidenum">
              <a:rPr lang="en-US" smtClean="0"/>
              <a:pPr>
                <a:defRPr/>
              </a:pPr>
              <a:t>31</a:t>
            </a:fld>
            <a:endParaRPr lang="en-US"/>
          </a:p>
        </p:txBody>
      </p:sp>
      <p:pic>
        <p:nvPicPr>
          <p:cNvPr id="4" name="Picture 3">
            <a:extLst>
              <a:ext uri="{FF2B5EF4-FFF2-40B4-BE49-F238E27FC236}">
                <a16:creationId xmlns="" xmlns:a16="http://schemas.microsoft.com/office/drawing/2014/main" id="{288D95ED-C13C-4E5A-8915-F92B3F7DE386}"/>
              </a:ext>
            </a:extLst>
          </p:cNvPr>
          <p:cNvPicPr>
            <a:picLocks noChangeAspect="1"/>
          </p:cNvPicPr>
          <p:nvPr/>
        </p:nvPicPr>
        <p:blipFill>
          <a:blip r:embed="rId4"/>
          <a:stretch>
            <a:fillRect/>
          </a:stretch>
        </p:blipFill>
        <p:spPr>
          <a:xfrm>
            <a:off x="93310" y="48469"/>
            <a:ext cx="6968971" cy="6858000"/>
          </a:xfrm>
          <a:prstGeom prst="rect">
            <a:avLst/>
          </a:prstGeom>
        </p:spPr>
      </p:pic>
    </p:spTree>
    <p:extLst>
      <p:ext uri="{BB962C8B-B14F-4D97-AF65-F5344CB8AC3E}">
        <p14:creationId xmlns="" xmlns:p14="http://schemas.microsoft.com/office/powerpoint/2010/main" val="366032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8D65246-920E-4815-9F16-9E93F4B89FFA}"/>
              </a:ext>
            </a:extLst>
          </p:cNvPr>
          <p:cNvSpPr>
            <a:spLocks noGrp="1"/>
          </p:cNvSpPr>
          <p:nvPr>
            <p:ph type="sldNum" sz="quarter" idx="12"/>
          </p:nvPr>
        </p:nvSpPr>
        <p:spPr/>
        <p:txBody>
          <a:bodyPr/>
          <a:lstStyle/>
          <a:p>
            <a:pPr>
              <a:defRPr/>
            </a:pPr>
            <a:fld id="{0E1F2CE5-82EE-4D86-A1BA-A62E2F853B8E}" type="slidenum">
              <a:rPr lang="en-US" smtClean="0"/>
              <a:pPr>
                <a:defRPr/>
              </a:pPr>
              <a:t>32</a:t>
            </a:fld>
            <a:endParaRPr lang="en-US"/>
          </a:p>
        </p:txBody>
      </p:sp>
      <p:pic>
        <p:nvPicPr>
          <p:cNvPr id="4" name="Picture 3">
            <a:extLst>
              <a:ext uri="{FF2B5EF4-FFF2-40B4-BE49-F238E27FC236}">
                <a16:creationId xmlns="" xmlns:a16="http://schemas.microsoft.com/office/drawing/2014/main" id="{3DE06FD8-2BB2-4761-A3A2-DBAF45F3A0D4}"/>
              </a:ext>
            </a:extLst>
          </p:cNvPr>
          <p:cNvPicPr>
            <a:picLocks noChangeAspect="1"/>
          </p:cNvPicPr>
          <p:nvPr/>
        </p:nvPicPr>
        <p:blipFill>
          <a:blip r:embed="rId3"/>
          <a:stretch>
            <a:fillRect/>
          </a:stretch>
        </p:blipFill>
        <p:spPr>
          <a:xfrm>
            <a:off x="182445" y="0"/>
            <a:ext cx="6968971" cy="6858000"/>
          </a:xfrm>
          <a:prstGeom prst="rect">
            <a:avLst/>
          </a:prstGeom>
        </p:spPr>
      </p:pic>
      <p:pic>
        <p:nvPicPr>
          <p:cNvPr id="6" name="Picture 2" descr="How to type Apple logo  on iPhone, Mac, Apple TV, Windows &amp; more">
            <a:extLst>
              <a:ext uri="{FF2B5EF4-FFF2-40B4-BE49-F238E27FC236}">
                <a16:creationId xmlns="" xmlns:a16="http://schemas.microsoft.com/office/drawing/2014/main" id="{A7F148FA-14BA-42F1-9986-93EB9E11F95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20000" y="136525"/>
            <a:ext cx="1140829" cy="13301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7233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altLang="sr-Latn-RS" sz="3200" b="1" dirty="0"/>
              <a:t>Örnek - Facebook Acil Durum Talebi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5" name="Picture 4">
            <a:extLst>
              <a:ext uri="{FF2B5EF4-FFF2-40B4-BE49-F238E27FC236}">
                <a16:creationId xmlns="" xmlns:a16="http://schemas.microsoft.com/office/drawing/2014/main" id="{79B6DAC5-EE06-4822-ABD0-1D8A5AD71A3F}"/>
              </a:ext>
            </a:extLst>
          </p:cNvPr>
          <p:cNvPicPr>
            <a:picLocks noChangeAspect="1"/>
          </p:cNvPicPr>
          <p:nvPr/>
        </p:nvPicPr>
        <p:blipFill>
          <a:blip r:embed="rId4"/>
          <a:stretch>
            <a:fillRect/>
          </a:stretch>
        </p:blipFill>
        <p:spPr>
          <a:xfrm>
            <a:off x="0" y="1351270"/>
            <a:ext cx="9144000" cy="5201930"/>
          </a:xfrm>
          <a:prstGeom prst="rect">
            <a:avLst/>
          </a:prstGeom>
        </p:spPr>
      </p:pic>
      <p:sp>
        <p:nvSpPr>
          <p:cNvPr id="8" name="Rectangle 7">
            <a:extLst>
              <a:ext uri="{FF2B5EF4-FFF2-40B4-BE49-F238E27FC236}">
                <a16:creationId xmlns=""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tr-TR" sz="2200" b="1" dirty="0" smtClean="0"/>
              <a:t>Adım 1: Kolluk Kuvvetleri Talep Sistemine Erişim Sağlayın</a:t>
            </a:r>
            <a:endParaRPr lang="tr-TR" sz="2200" b="1" dirty="0"/>
          </a:p>
        </p:txBody>
      </p:sp>
    </p:spTree>
    <p:extLst>
      <p:ext uri="{BB962C8B-B14F-4D97-AF65-F5344CB8AC3E}">
        <p14:creationId xmlns="" xmlns:p14="http://schemas.microsoft.com/office/powerpoint/2010/main" val="24973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altLang="sr-Latn-RS" sz="3200" b="1" dirty="0"/>
              <a:t>Örnek - Facebook Acil Durum Talebi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 xmlns:a16="http://schemas.microsoft.com/office/drawing/2014/main" id="{87DCA74B-D909-49E7-9149-DA00FEBCD4E9}"/>
              </a:ext>
            </a:extLst>
          </p:cNvPr>
          <p:cNvSpPr/>
          <p:nvPr/>
        </p:nvSpPr>
        <p:spPr>
          <a:xfrm>
            <a:off x="192487" y="947201"/>
            <a:ext cx="8584961" cy="769441"/>
          </a:xfrm>
          <a:prstGeom prst="rect">
            <a:avLst/>
          </a:prstGeom>
        </p:spPr>
        <p:txBody>
          <a:bodyPr wrap="square">
            <a:spAutoFit/>
          </a:bodyPr>
          <a:lstStyle/>
          <a:p>
            <a:pPr algn="ctr">
              <a:defRPr/>
            </a:pPr>
            <a:r>
              <a:rPr lang="tr-TR" sz="2200" b="1" dirty="0" smtClean="0"/>
              <a:t>Adım 2: "Kayıt İsteği Oluştur" bölümünü seçin ve formu doldurun</a:t>
            </a:r>
            <a:endParaRPr lang="tr-TR" sz="2200" b="1" dirty="0"/>
          </a:p>
        </p:txBody>
      </p:sp>
      <p:pic>
        <p:nvPicPr>
          <p:cNvPr id="6" name="Picture 5">
            <a:extLst>
              <a:ext uri="{FF2B5EF4-FFF2-40B4-BE49-F238E27FC236}">
                <a16:creationId xmlns="" xmlns:a16="http://schemas.microsoft.com/office/drawing/2014/main" id="{2D6AEAEF-8D71-480D-B761-6CBF16FAB9E1}"/>
              </a:ext>
            </a:extLst>
          </p:cNvPr>
          <p:cNvPicPr>
            <a:picLocks noChangeAspect="1"/>
          </p:cNvPicPr>
          <p:nvPr/>
        </p:nvPicPr>
        <p:blipFill>
          <a:blip r:embed="rId4"/>
          <a:stretch>
            <a:fillRect/>
          </a:stretch>
        </p:blipFill>
        <p:spPr>
          <a:xfrm>
            <a:off x="0" y="1811983"/>
            <a:ext cx="9143999" cy="4716959"/>
          </a:xfrm>
          <a:prstGeom prst="rect">
            <a:avLst/>
          </a:prstGeom>
        </p:spPr>
      </p:pic>
    </p:spTree>
    <p:extLst>
      <p:ext uri="{BB962C8B-B14F-4D97-AF65-F5344CB8AC3E}">
        <p14:creationId xmlns="" xmlns:p14="http://schemas.microsoft.com/office/powerpoint/2010/main" val="3704811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altLang="sr-Latn-RS" sz="3200" b="1" dirty="0"/>
              <a:t>Örnek - Facebook Acil Durum Talebi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 xmlns:a16="http://schemas.microsoft.com/office/drawing/2014/main" id="{87DCA74B-D909-49E7-9149-DA00FEBCD4E9}"/>
              </a:ext>
            </a:extLst>
          </p:cNvPr>
          <p:cNvSpPr/>
          <p:nvPr/>
        </p:nvSpPr>
        <p:spPr>
          <a:xfrm>
            <a:off x="192487" y="947201"/>
            <a:ext cx="8584961" cy="769441"/>
          </a:xfrm>
          <a:prstGeom prst="rect">
            <a:avLst/>
          </a:prstGeom>
        </p:spPr>
        <p:txBody>
          <a:bodyPr wrap="square">
            <a:spAutoFit/>
          </a:bodyPr>
          <a:lstStyle/>
          <a:p>
            <a:pPr algn="ctr">
              <a:defRPr/>
            </a:pPr>
            <a:r>
              <a:rPr lang="tr-TR" sz="2200" b="1" dirty="0" smtClean="0"/>
              <a:t>Adım 2: "Kayıt İsteği Oluştur" bölümünü seçin ve formu doldurun</a:t>
            </a:r>
            <a:endParaRPr lang="tr-TR" sz="2200" b="1" dirty="0"/>
          </a:p>
        </p:txBody>
      </p:sp>
      <p:pic>
        <p:nvPicPr>
          <p:cNvPr id="5" name="Picture 4">
            <a:extLst>
              <a:ext uri="{FF2B5EF4-FFF2-40B4-BE49-F238E27FC236}">
                <a16:creationId xmlns="" xmlns:a16="http://schemas.microsoft.com/office/drawing/2014/main" id="{7802C5AB-9DBC-4AA8-8014-65914F305F09}"/>
              </a:ext>
            </a:extLst>
          </p:cNvPr>
          <p:cNvPicPr>
            <a:picLocks noChangeAspect="1"/>
          </p:cNvPicPr>
          <p:nvPr/>
        </p:nvPicPr>
        <p:blipFill>
          <a:blip r:embed="rId4"/>
          <a:stretch>
            <a:fillRect/>
          </a:stretch>
        </p:blipFill>
        <p:spPr>
          <a:xfrm>
            <a:off x="1" y="1716641"/>
            <a:ext cx="9224010" cy="4840641"/>
          </a:xfrm>
          <a:prstGeom prst="rect">
            <a:avLst/>
          </a:prstGeom>
        </p:spPr>
      </p:pic>
    </p:spTree>
    <p:extLst>
      <p:ext uri="{BB962C8B-B14F-4D97-AF65-F5344CB8AC3E}">
        <p14:creationId xmlns="" xmlns:p14="http://schemas.microsoft.com/office/powerpoint/2010/main" val="133309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altLang="sr-Latn-RS" sz="3200" b="1" dirty="0"/>
              <a:t>Örnek - Facebook Acil Durum Talebi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tr-TR" sz="2200" b="1" dirty="0" smtClean="0"/>
              <a:t>Adım 3: Belgeleri Ekleyin</a:t>
            </a:r>
            <a:endParaRPr lang="tr-TR" sz="2200" b="1" dirty="0"/>
          </a:p>
        </p:txBody>
      </p:sp>
      <p:pic>
        <p:nvPicPr>
          <p:cNvPr id="6" name="Picture 5">
            <a:extLst>
              <a:ext uri="{FF2B5EF4-FFF2-40B4-BE49-F238E27FC236}">
                <a16:creationId xmlns="" xmlns:a16="http://schemas.microsoft.com/office/drawing/2014/main" id="{CD5F1E05-7C5A-459C-9600-05A517DF4B32}"/>
              </a:ext>
            </a:extLst>
          </p:cNvPr>
          <p:cNvPicPr>
            <a:picLocks noChangeAspect="1"/>
          </p:cNvPicPr>
          <p:nvPr/>
        </p:nvPicPr>
        <p:blipFill>
          <a:blip r:embed="rId4"/>
          <a:stretch>
            <a:fillRect/>
          </a:stretch>
        </p:blipFill>
        <p:spPr>
          <a:xfrm>
            <a:off x="190500" y="1798615"/>
            <a:ext cx="8763000" cy="1381125"/>
          </a:xfrm>
          <a:prstGeom prst="rect">
            <a:avLst/>
          </a:prstGeom>
        </p:spPr>
      </p:pic>
      <p:sp>
        <p:nvSpPr>
          <p:cNvPr id="7" name="Rectangle 6">
            <a:extLst>
              <a:ext uri="{FF2B5EF4-FFF2-40B4-BE49-F238E27FC236}">
                <a16:creationId xmlns="" xmlns:a16="http://schemas.microsoft.com/office/drawing/2014/main" id="{AE6DA1C5-7420-4A0C-B902-4E95366F80DC}"/>
              </a:ext>
            </a:extLst>
          </p:cNvPr>
          <p:cNvSpPr/>
          <p:nvPr/>
        </p:nvSpPr>
        <p:spPr>
          <a:xfrm>
            <a:off x="532468" y="3534757"/>
            <a:ext cx="7266825" cy="2246769"/>
          </a:xfrm>
          <a:prstGeom prst="rect">
            <a:avLst/>
          </a:prstGeom>
        </p:spPr>
        <p:txBody>
          <a:bodyPr wrap="square">
            <a:spAutoFit/>
          </a:bodyPr>
          <a:lstStyle/>
          <a:p>
            <a:pPr marL="342900" indent="-342900">
              <a:buFont typeface="Wingdings" pitchFamily="2" charset="2"/>
              <a:buChar char="ü"/>
            </a:pPr>
            <a:r>
              <a:rPr lang="tr-TR" sz="2000" dirty="0" smtClean="0"/>
              <a:t>Bu, aşağıdakiler gibi destekleyici belgeleri içerebilir:</a:t>
            </a:r>
          </a:p>
          <a:p>
            <a:pPr marL="342900" indent="-342900">
              <a:buFont typeface="Wingdings" pitchFamily="2" charset="2"/>
              <a:buChar char="ü"/>
            </a:pPr>
            <a:endParaRPr lang="tr-TR" sz="2000" dirty="0" smtClean="0"/>
          </a:p>
          <a:p>
            <a:pPr marL="800100" lvl="1" indent="-342900">
              <a:buFont typeface="Wingdings" pitchFamily="2" charset="2"/>
              <a:buChar char="ü"/>
            </a:pPr>
            <a:r>
              <a:rPr lang="tr-TR" sz="2000" dirty="0"/>
              <a:t>Ş</a:t>
            </a:r>
            <a:r>
              <a:rPr lang="tr-TR" sz="2000" dirty="0" smtClean="0"/>
              <a:t>ikayet (İngilizce çevirisiyle)</a:t>
            </a:r>
          </a:p>
          <a:p>
            <a:pPr marL="800100" lvl="1" indent="-342900">
              <a:buFont typeface="Wingdings" pitchFamily="2" charset="2"/>
              <a:buChar char="ü"/>
            </a:pPr>
            <a:endParaRPr lang="tr-TR" sz="2000" dirty="0" smtClean="0"/>
          </a:p>
          <a:p>
            <a:pPr marL="800100" lvl="1" indent="-342900">
              <a:buFont typeface="Wingdings" pitchFamily="2" charset="2"/>
              <a:buChar char="ü"/>
            </a:pPr>
            <a:r>
              <a:rPr lang="tr-TR" sz="2000" dirty="0"/>
              <a:t>M</a:t>
            </a:r>
            <a:r>
              <a:rPr lang="tr-TR" sz="2000" dirty="0" smtClean="0"/>
              <a:t>evcut herhangi bir delil (İngilizce çevirisiyle)</a:t>
            </a:r>
          </a:p>
          <a:p>
            <a:pPr marL="800100" lvl="1" indent="-342900">
              <a:buFont typeface="Wingdings" pitchFamily="2" charset="2"/>
              <a:buChar char="ü"/>
            </a:pPr>
            <a:endParaRPr lang="tr-TR" sz="2000" dirty="0" smtClean="0"/>
          </a:p>
          <a:p>
            <a:pPr marL="800100" lvl="1" indent="-342900">
              <a:buFont typeface="Wingdings" pitchFamily="2" charset="2"/>
              <a:buChar char="ü"/>
            </a:pPr>
            <a:r>
              <a:rPr lang="tr-TR" sz="2000" dirty="0"/>
              <a:t>M</a:t>
            </a:r>
            <a:r>
              <a:rPr lang="tr-TR" sz="2000" dirty="0" smtClean="0"/>
              <a:t>ahkeme kararı (İngilizce çevirisiyle) (varsa)</a:t>
            </a:r>
            <a:endParaRPr lang="tr-TR" sz="2000" dirty="0"/>
          </a:p>
        </p:txBody>
      </p:sp>
    </p:spTree>
    <p:extLst>
      <p:ext uri="{BB962C8B-B14F-4D97-AF65-F5344CB8AC3E}">
        <p14:creationId xmlns="" xmlns:p14="http://schemas.microsoft.com/office/powerpoint/2010/main" val="1396062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 xmlns:p14="http://schemas.microsoft.com/office/powerpoint/2010/main" val="682942203"/>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 xmlns:p14="http://schemas.microsoft.com/office/powerpoint/2010/main" val="355404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F06AC66-23C9-478D-89FF-FAE02BB6DF6D}"/>
              </a:ext>
            </a:extLst>
          </p:cNvPr>
          <p:cNvSpPr>
            <a:spLocks noGrp="1"/>
          </p:cNvSpPr>
          <p:nvPr>
            <p:ph type="sldNum" sz="quarter" idx="12"/>
          </p:nvPr>
        </p:nvSpPr>
        <p:spPr/>
        <p:txBody>
          <a:bodyPr/>
          <a:lstStyle/>
          <a:p>
            <a:pPr>
              <a:defRPr/>
            </a:pPr>
            <a:fld id="{0E1F2CE5-82EE-4D86-A1BA-A62E2F853B8E}" type="slidenum">
              <a:rPr lang="en-US" smtClean="0"/>
              <a:pPr>
                <a:defRPr/>
              </a:pPr>
              <a:t>38</a:t>
            </a:fld>
            <a:endParaRPr lang="en-US"/>
          </a:p>
        </p:txBody>
      </p:sp>
      <p:pic>
        <p:nvPicPr>
          <p:cNvPr id="3" name="Picture 2">
            <a:extLst>
              <a:ext uri="{FF2B5EF4-FFF2-40B4-BE49-F238E27FC236}">
                <a16:creationId xmlns="" xmlns:a16="http://schemas.microsoft.com/office/drawing/2014/main" id="{A5DAC512-0B7E-4CBA-B98C-5B03A8C7EEEC}"/>
              </a:ext>
            </a:extLst>
          </p:cNvPr>
          <p:cNvPicPr>
            <a:picLocks noChangeAspect="1"/>
          </p:cNvPicPr>
          <p:nvPr/>
        </p:nvPicPr>
        <p:blipFill>
          <a:blip r:embed="rId3"/>
          <a:stretch>
            <a:fillRect/>
          </a:stretch>
        </p:blipFill>
        <p:spPr>
          <a:xfrm>
            <a:off x="668401" y="590063"/>
            <a:ext cx="8105775" cy="5267325"/>
          </a:xfrm>
          <a:prstGeom prst="rect">
            <a:avLst/>
          </a:prstGeom>
        </p:spPr>
      </p:pic>
    </p:spTree>
    <p:extLst>
      <p:ext uri="{BB962C8B-B14F-4D97-AF65-F5344CB8AC3E}">
        <p14:creationId xmlns="" xmlns:p14="http://schemas.microsoft.com/office/powerpoint/2010/main" val="227478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4DB2DA6-207F-4B5D-83D0-23ECEE8AFF9C}"/>
              </a:ext>
            </a:extLst>
          </p:cNvPr>
          <p:cNvSpPr>
            <a:spLocks noGrp="1"/>
          </p:cNvSpPr>
          <p:nvPr>
            <p:ph type="sldNum" sz="quarter" idx="12"/>
          </p:nvPr>
        </p:nvSpPr>
        <p:spPr/>
        <p:txBody>
          <a:bodyPr/>
          <a:lstStyle/>
          <a:p>
            <a:pPr>
              <a:defRPr/>
            </a:pPr>
            <a:fld id="{0E1F2CE5-82EE-4D86-A1BA-A62E2F853B8E}" type="slidenum">
              <a:rPr lang="en-US" smtClean="0"/>
              <a:pPr>
                <a:defRPr/>
              </a:pPr>
              <a:t>39</a:t>
            </a:fld>
            <a:endParaRPr lang="en-US"/>
          </a:p>
        </p:txBody>
      </p:sp>
      <p:pic>
        <p:nvPicPr>
          <p:cNvPr id="3" name="Picture 2">
            <a:extLst>
              <a:ext uri="{FF2B5EF4-FFF2-40B4-BE49-F238E27FC236}">
                <a16:creationId xmlns="" xmlns:a16="http://schemas.microsoft.com/office/drawing/2014/main" id="{87D381B4-80C1-41E2-8C41-AA97AB2DA6CD}"/>
              </a:ext>
            </a:extLst>
          </p:cNvPr>
          <p:cNvPicPr>
            <a:picLocks noChangeAspect="1"/>
          </p:cNvPicPr>
          <p:nvPr/>
        </p:nvPicPr>
        <p:blipFill>
          <a:blip r:embed="rId3"/>
          <a:stretch>
            <a:fillRect/>
          </a:stretch>
        </p:blipFill>
        <p:spPr>
          <a:xfrm>
            <a:off x="862012" y="4762"/>
            <a:ext cx="7419975" cy="6848475"/>
          </a:xfrm>
          <a:prstGeom prst="rect">
            <a:avLst/>
          </a:prstGeom>
        </p:spPr>
      </p:pic>
    </p:spTree>
    <p:extLst>
      <p:ext uri="{BB962C8B-B14F-4D97-AF65-F5344CB8AC3E}">
        <p14:creationId xmlns="" xmlns:p14="http://schemas.microsoft.com/office/powerpoint/2010/main" val="135355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Birinci Bölüm</a:t>
            </a:r>
          </a:p>
          <a:p>
            <a:pPr algn="ctr" eaLnBrk="1" hangingPunct="1">
              <a:lnSpc>
                <a:spcPct val="80000"/>
              </a:lnSpc>
            </a:pPr>
            <a:endParaRPr lang="tr-TR" sz="3200" b="1" dirty="0" smtClean="0">
              <a:ea typeface="ＭＳ Ｐゴシック" charset="0"/>
              <a:cs typeface="ＭＳ Ｐゴシック" charset="0"/>
            </a:endParaRPr>
          </a:p>
          <a:p>
            <a:pPr algn="ctr" eaLnBrk="1" hangingPunct="1">
              <a:lnSpc>
                <a:spcPct val="80000"/>
              </a:lnSpc>
            </a:pPr>
            <a:r>
              <a:rPr lang="tr-TR" sz="3200" b="1" dirty="0" smtClean="0">
                <a:ea typeface="ＭＳ Ｐゴシック" charset="0"/>
                <a:cs typeface="ＭＳ Ｐゴシック" charset="0"/>
              </a:rPr>
              <a:t>Anahtar Tanımların Gözden Geçirilmesi</a:t>
            </a:r>
            <a:endParaRPr lang="tr-TR" sz="3200" dirty="0"/>
          </a:p>
        </p:txBody>
      </p:sp>
    </p:spTree>
    <p:extLst>
      <p:ext uri="{BB962C8B-B14F-4D97-AF65-F5344CB8AC3E}">
        <p14:creationId xmlns=""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40</a:t>
            </a:fld>
            <a:endParaRPr lang="en-US"/>
          </a:p>
        </p:txBody>
      </p:sp>
      <p:graphicFrame>
        <p:nvGraphicFramePr>
          <p:cNvPr id="4" name="Diagram 3">
            <a:extLst>
              <a:ext uri="{FF2B5EF4-FFF2-40B4-BE49-F238E27FC236}">
                <a16:creationId xmlns="" xmlns:a16="http://schemas.microsoft.com/office/drawing/2014/main" id="{05437733-B3E6-4DBB-8A2D-CA7D17A3901A}"/>
              </a:ext>
            </a:extLst>
          </p:cNvPr>
          <p:cNvGraphicFramePr/>
          <p:nvPr>
            <p:extLst>
              <p:ext uri="{D42A27DB-BD31-4B8C-83A1-F6EECF244321}">
                <p14:modId xmlns="" xmlns:p14="http://schemas.microsoft.com/office/powerpoint/2010/main" val="209917955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40</a:t>
            </a:fld>
            <a:endParaRPr lang="en-GB" dirty="0"/>
          </a:p>
        </p:txBody>
      </p:sp>
      <p:sp>
        <p:nvSpPr>
          <p:cNvPr id="8" name="TextBox 7">
            <a:extLst>
              <a:ext uri="{FF2B5EF4-FFF2-40B4-BE49-F238E27FC236}">
                <a16:creationId xmlns=""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0" name="Rectangle 9">
            <a:extLst>
              <a:ext uri="{FF2B5EF4-FFF2-40B4-BE49-F238E27FC236}">
                <a16:creationId xmlns=""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Anket Sorusu</a:t>
            </a:r>
            <a:endParaRPr lang="en-GB" sz="3200" dirty="0"/>
          </a:p>
        </p:txBody>
      </p:sp>
      <p:pic>
        <p:nvPicPr>
          <p:cNvPr id="13" name="Picture 4">
            <a:extLst>
              <a:ext uri="{FF2B5EF4-FFF2-40B4-BE49-F238E27FC236}">
                <a16:creationId xmlns=""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 xmlns:p14="http://schemas.microsoft.com/office/powerpoint/2010/main" val="257792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Sınır Ötesi Erişim</a:t>
            </a:r>
            <a:endParaRPr lang="tr-TR"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tr-TR" sz="1900" b="1" dirty="0" smtClean="0"/>
              <a:t>Madde 32 - İzin alınarak veya kamuya açık olduğu durumlarda saklanan bilgisayar verilerine sınır ötesi erişim </a:t>
            </a:r>
          </a:p>
          <a:p>
            <a:pPr algn="just"/>
            <a:r>
              <a:rPr lang="tr-TR" sz="1900" dirty="0" smtClean="0"/>
              <a:t>Bir Taraf, </a:t>
            </a:r>
            <a:r>
              <a:rPr lang="tr-TR" sz="1900" b="1" dirty="0" smtClean="0">
                <a:solidFill>
                  <a:srgbClr val="FF0000"/>
                </a:solidFill>
              </a:rPr>
              <a:t>başka bir Tarafın iznini almaksızın</a:t>
            </a:r>
            <a:r>
              <a:rPr lang="tr-TR" sz="1900" dirty="0" smtClean="0">
                <a:solidFill>
                  <a:srgbClr val="FF0000"/>
                </a:solidFill>
              </a:rPr>
              <a:t> </a:t>
            </a:r>
            <a:r>
              <a:rPr lang="tr-TR" sz="1900" dirty="0" smtClean="0"/>
              <a:t>aşağıdaki işlemleri yapabilir: </a:t>
            </a:r>
          </a:p>
          <a:p>
            <a:pPr algn="just"/>
            <a:r>
              <a:rPr lang="tr-TR" sz="1900" dirty="0" smtClean="0"/>
              <a:t>a verilerin coğrafi olarak nerede bulunduğuna bakılmaksızın, halka açık (açık kaynak) şekilde saklanan bilgisayar verilerine erişebilir; veya </a:t>
            </a:r>
          </a:p>
          <a:p>
            <a:pPr algn="just"/>
            <a:r>
              <a:rPr lang="tr-TR" sz="1900" dirty="0" smtClean="0"/>
              <a:t>b Bilgisayar sistemi aracılığıyla ilgili Tarafa verileri ifşa etme konusunda yasal yetkiye sahip olan kişinin yasal ve gönüllü rızasını alırsa, kendi ülkesindeki bir bilgisayar sistemi aracılığıyla, başka bir Tarafta bulunan saklanmış bilgisayar verilerine erişebilir veya bunları alabilir.</a:t>
            </a:r>
            <a:endParaRPr lang="tr-TR" sz="1900" dirty="0"/>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276964"/>
            <a:ext cx="4440661" cy="2462213"/>
          </a:xfrm>
          <a:prstGeom prst="rect">
            <a:avLst/>
          </a:prstGeom>
        </p:spPr>
        <p:txBody>
          <a:bodyPr wrap="square">
            <a:spAutoFit/>
          </a:bodyPr>
          <a:lstStyle/>
          <a:p>
            <a:pPr marL="342900" indent="-342900" algn="just">
              <a:buFont typeface="Wingdings" pitchFamily="2" charset="2"/>
              <a:buChar char="ü"/>
            </a:pPr>
            <a:r>
              <a:rPr lang="tr-TR" sz="2200" dirty="0" smtClean="0"/>
              <a:t>Servis sağlayıcının bulunduğu ülkeye karşılıklı yardım talebi yapılmasını gerektirmez</a:t>
            </a:r>
          </a:p>
          <a:p>
            <a:pPr marL="342900" indent="-342900" algn="just">
              <a:buFont typeface="Wingdings" pitchFamily="2" charset="2"/>
              <a:buChar char="ü"/>
            </a:pPr>
            <a:endParaRPr lang="tr-TR" sz="2200" dirty="0" smtClean="0"/>
          </a:p>
          <a:p>
            <a:pPr marL="342900" indent="-342900" algn="just">
              <a:buFont typeface="Wingdings" pitchFamily="2" charset="2"/>
              <a:buChar char="ü"/>
            </a:pPr>
            <a:r>
              <a:rPr lang="tr-TR" sz="2200" dirty="0" smtClean="0"/>
              <a:t>Servis sağlayıcının bulunduğu ülkeye bildirim yapılmasını zorunlu kılmaz</a:t>
            </a:r>
            <a:endParaRPr lang="tr-TR" sz="2200" dirty="0"/>
          </a:p>
        </p:txBody>
      </p:sp>
    </p:spTree>
    <p:extLst>
      <p:ext uri="{BB962C8B-B14F-4D97-AF65-F5344CB8AC3E}">
        <p14:creationId xmlns="" xmlns:p14="http://schemas.microsoft.com/office/powerpoint/2010/main" val="40099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Sınır Ötesi Erişim</a:t>
            </a: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b="1" dirty="0"/>
              <a:t>Madde 32 - İzin alınarak veya kamuya açık olduğu durumlarda saklanan bilgisayar verilerine sınır ötesi erişim </a:t>
            </a:r>
          </a:p>
          <a:p>
            <a:pPr algn="just"/>
            <a:r>
              <a:rPr lang="tr-TR" sz="1900" dirty="0"/>
              <a:t>Bir Taraf, başka bir Tarafın </a:t>
            </a:r>
            <a:r>
              <a:rPr lang="tr-TR" sz="1900" dirty="0" smtClean="0"/>
              <a:t>iznini almaksızın aşağıdaki </a:t>
            </a:r>
            <a:r>
              <a:rPr lang="tr-TR" sz="1900" dirty="0"/>
              <a:t>işlemleri yapabilir: </a:t>
            </a:r>
          </a:p>
          <a:p>
            <a:pPr algn="just"/>
            <a:r>
              <a:rPr lang="tr-TR" sz="1900" dirty="0"/>
              <a:t>a </a:t>
            </a:r>
            <a:r>
              <a:rPr lang="tr-TR" sz="1900" dirty="0" smtClean="0">
                <a:solidFill>
                  <a:srgbClr val="FF0000"/>
                </a:solidFill>
              </a:rPr>
              <a:t>verilerin coğrafi olarak nerede bulunduğuna bakılmaksızın, halka açık (açık kaynak) şekilde</a:t>
            </a:r>
            <a:r>
              <a:rPr lang="tr-TR" sz="1900" dirty="0" smtClean="0"/>
              <a:t> saklanan </a:t>
            </a:r>
            <a:r>
              <a:rPr lang="tr-TR" sz="1900" dirty="0"/>
              <a:t>bilgisayar verilerine </a:t>
            </a:r>
            <a:r>
              <a:rPr lang="tr-TR" sz="1900" dirty="0" smtClean="0"/>
              <a:t>erişebilir</a:t>
            </a:r>
            <a:r>
              <a:rPr lang="tr-TR" sz="1900" dirty="0"/>
              <a:t>; veya </a:t>
            </a:r>
          </a:p>
          <a:p>
            <a:pPr algn="just"/>
            <a:r>
              <a:rPr lang="tr-TR" sz="1900" dirty="0"/>
              <a:t>b Bilgisayar sistemi aracılığıyla ilgili Tarafa verileri ifşa etme konusunda yasal yetkiye sahip olan kişinin yasal ve gönüllü rızasını alırsa, kendi ülkesindeki bir bilgisayar sistemi aracılığıyla, başka bir Tarafta bulunan </a:t>
            </a:r>
            <a:r>
              <a:rPr lang="tr-TR" sz="1900" dirty="0" smtClean="0"/>
              <a:t>saklanmış </a:t>
            </a:r>
            <a:r>
              <a:rPr lang="tr-TR" sz="1900" dirty="0"/>
              <a:t>bilgisayar verilerine erişebilir veya bunları alabilir.</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276964"/>
            <a:ext cx="4414945" cy="3816429"/>
          </a:xfrm>
          <a:prstGeom prst="rect">
            <a:avLst/>
          </a:prstGeom>
        </p:spPr>
        <p:txBody>
          <a:bodyPr wrap="square">
            <a:spAutoFit/>
          </a:bodyPr>
          <a:lstStyle/>
          <a:p>
            <a:pPr marL="342900" indent="-342900" algn="just">
              <a:buFont typeface="Wingdings" pitchFamily="2" charset="2"/>
              <a:buChar char="ü"/>
            </a:pPr>
            <a:r>
              <a:rPr lang="tr-TR" sz="2200" dirty="0" smtClean="0"/>
              <a:t>Halka açık verilere erişime izin verir</a:t>
            </a:r>
          </a:p>
          <a:p>
            <a:pPr marL="342900" indent="-342900" algn="just">
              <a:buFont typeface="Wingdings" pitchFamily="2" charset="2"/>
              <a:buChar char="ü"/>
            </a:pPr>
            <a:endParaRPr lang="tr-TR" sz="2200" dirty="0" smtClean="0"/>
          </a:p>
          <a:p>
            <a:pPr marL="342900" indent="-342900" algn="just">
              <a:buFont typeface="Wingdings" pitchFamily="2" charset="2"/>
              <a:buChar char="ü"/>
            </a:pPr>
            <a:r>
              <a:rPr lang="tr-TR" sz="2200" dirty="0" smtClean="0"/>
              <a:t>Bir web sitesinin bir kısmı halka kapalıysa, o site halka açık değildir</a:t>
            </a:r>
          </a:p>
          <a:p>
            <a:pPr marL="342900" indent="-342900" algn="just">
              <a:buFont typeface="Wingdings" pitchFamily="2" charset="2"/>
              <a:buChar char="ü"/>
            </a:pPr>
            <a:endParaRPr lang="tr-TR" sz="2200" dirty="0" smtClean="0"/>
          </a:p>
          <a:p>
            <a:pPr marL="342900" indent="-342900" algn="just">
              <a:buFont typeface="Wingdings" pitchFamily="2" charset="2"/>
              <a:buChar char="ü"/>
            </a:pPr>
            <a:r>
              <a:rPr lang="tr-TR" sz="2200" dirty="0" smtClean="0"/>
              <a:t>Verilerin konumu fark etmemektedir (Budapeşte Sözleşmesine taraf olsun veya olmasın)</a:t>
            </a:r>
            <a:endParaRPr lang="tr-TR" sz="2200" dirty="0"/>
          </a:p>
        </p:txBody>
      </p:sp>
    </p:spTree>
    <p:extLst>
      <p:ext uri="{BB962C8B-B14F-4D97-AF65-F5344CB8AC3E}">
        <p14:creationId xmlns="" xmlns:p14="http://schemas.microsoft.com/office/powerpoint/2010/main" val="420253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Sınır Ötesi Erişim</a:t>
            </a: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tr-TR" sz="1900" b="1" dirty="0"/>
              <a:t>Madde 32 - İzin alınarak veya kamuya açık olduğu durumlarda saklanan bilgisayar verilerine sınır ötesi erişim </a:t>
            </a:r>
          </a:p>
          <a:p>
            <a:pPr algn="just"/>
            <a:r>
              <a:rPr lang="tr-TR" sz="1900" dirty="0"/>
              <a:t>Bir Taraf, başka bir Tarafın </a:t>
            </a:r>
            <a:r>
              <a:rPr lang="tr-TR" sz="1900" dirty="0" smtClean="0"/>
              <a:t>iznini almaksızın aşağıdaki </a:t>
            </a:r>
            <a:r>
              <a:rPr lang="tr-TR" sz="1900" dirty="0"/>
              <a:t>işlemleri yapabilir: </a:t>
            </a:r>
          </a:p>
          <a:p>
            <a:pPr algn="just"/>
            <a:r>
              <a:rPr lang="tr-TR" sz="1900" dirty="0"/>
              <a:t>a verilerin coğrafi olarak nerede bulunduğuna bakılmaksızın, halka açık (açık kaynak) şekilde saklanan bilgisayar verilerine erişebilir; veya </a:t>
            </a:r>
          </a:p>
          <a:p>
            <a:pPr algn="just"/>
            <a:r>
              <a:rPr lang="tr-TR" sz="1900" dirty="0"/>
              <a:t>b Bilgisayar sistemi aracılığıyla ilgili Tarafa verileri ifşa etme konusunda yasal yetkiye sahip olan kişinin yasal ve gönüllü rızasını alırsa, kendi ülkesindeki bir bilgisayar sistemi aracılığıyla, </a:t>
            </a:r>
            <a:r>
              <a:rPr lang="tr-TR" sz="1900" b="1" dirty="0">
                <a:solidFill>
                  <a:srgbClr val="FF0000"/>
                </a:solidFill>
              </a:rPr>
              <a:t>başka bir Tarafta bulunan </a:t>
            </a:r>
            <a:r>
              <a:rPr lang="tr-TR" sz="1900" b="1" dirty="0" smtClean="0">
                <a:solidFill>
                  <a:srgbClr val="FF0000"/>
                </a:solidFill>
              </a:rPr>
              <a:t>saklanmış </a:t>
            </a:r>
            <a:r>
              <a:rPr lang="tr-TR" sz="1900" b="1" dirty="0">
                <a:solidFill>
                  <a:srgbClr val="FF0000"/>
                </a:solidFill>
              </a:rPr>
              <a:t>bilgisayar verilerine</a:t>
            </a:r>
            <a:r>
              <a:rPr lang="tr-TR" sz="1900" b="1" dirty="0"/>
              <a:t> </a:t>
            </a:r>
            <a:r>
              <a:rPr lang="tr-TR" sz="1900" dirty="0"/>
              <a:t>erişebilir veya bunları alabilir.</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276964"/>
            <a:ext cx="4572000" cy="1107996"/>
          </a:xfrm>
          <a:prstGeom prst="rect">
            <a:avLst/>
          </a:prstGeom>
        </p:spPr>
        <p:txBody>
          <a:bodyPr>
            <a:spAutoFit/>
          </a:bodyPr>
          <a:lstStyle/>
          <a:p>
            <a:pPr marL="342900" indent="-342900" algn="just">
              <a:buFont typeface="Wingdings" pitchFamily="2" charset="2"/>
              <a:buChar char="ü"/>
            </a:pPr>
            <a:r>
              <a:rPr lang="tr-TR" sz="2200" dirty="0" smtClean="0"/>
              <a:t>Verilerin konumu başka bir Budapeşte Sözleşmesine taraf ülke olmalıdır </a:t>
            </a:r>
            <a:endParaRPr lang="tr-TR" sz="2200" dirty="0"/>
          </a:p>
        </p:txBody>
      </p:sp>
    </p:spTree>
    <p:extLst>
      <p:ext uri="{BB962C8B-B14F-4D97-AF65-F5344CB8AC3E}">
        <p14:creationId xmlns="" xmlns:p14="http://schemas.microsoft.com/office/powerpoint/2010/main" val="325827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Sınır Ötesi Erişim</a:t>
            </a: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tr-TR" sz="1900" b="1" dirty="0"/>
              <a:t>Madde 32 - İzin alınarak veya kamuya açık olduğu durumlarda saklanan bilgisayar verilerine sınır ötesi erişim </a:t>
            </a:r>
          </a:p>
          <a:p>
            <a:pPr algn="just"/>
            <a:r>
              <a:rPr lang="tr-TR" sz="1900" dirty="0"/>
              <a:t>Bir Taraf, başka bir Tarafın </a:t>
            </a:r>
            <a:r>
              <a:rPr lang="tr-TR" sz="1900" dirty="0" smtClean="0"/>
              <a:t>iznini almaksızın aşağıdaki </a:t>
            </a:r>
            <a:r>
              <a:rPr lang="tr-TR" sz="1900" dirty="0"/>
              <a:t>işlemleri yapabilir: </a:t>
            </a:r>
          </a:p>
          <a:p>
            <a:pPr algn="just"/>
            <a:r>
              <a:rPr lang="tr-TR" sz="1900" dirty="0"/>
              <a:t>a verilerin coğrafi olarak nerede bulunduğuna bakılmaksızın, halka açık (açık kaynak) şekilde saklanan bilgisayar verilerine erişebilir; veya </a:t>
            </a:r>
          </a:p>
          <a:p>
            <a:pPr algn="just"/>
            <a:r>
              <a:rPr lang="tr-TR" sz="1900" dirty="0"/>
              <a:t>b Bilgisayar sistemi aracılığıyla ilgili Tarafa verileri ifşa etme konusunda yasal yetkiye sahip olan kişinin </a:t>
            </a:r>
            <a:r>
              <a:rPr lang="tr-TR" sz="1900" b="1" dirty="0">
                <a:solidFill>
                  <a:srgbClr val="FF0000"/>
                </a:solidFill>
              </a:rPr>
              <a:t>yasal ve gönüllü</a:t>
            </a:r>
            <a:r>
              <a:rPr lang="tr-TR" sz="1900" b="1" dirty="0"/>
              <a:t> </a:t>
            </a:r>
            <a:r>
              <a:rPr lang="tr-TR" sz="1900" dirty="0"/>
              <a:t>rızasını alırsa, kendi ülkesindeki bir bilgisayar sistemi aracılığıyla, başka bir Tarafta bulunan saklanmış bilgisayar verilerine erişebilir veya bunları alabilir.</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276964"/>
            <a:ext cx="4414945" cy="4154984"/>
          </a:xfrm>
          <a:prstGeom prst="rect">
            <a:avLst/>
          </a:prstGeom>
        </p:spPr>
        <p:txBody>
          <a:bodyPr wrap="square">
            <a:spAutoFit/>
          </a:bodyPr>
          <a:lstStyle/>
          <a:p>
            <a:pPr marL="342900" indent="-342900" algn="just">
              <a:buFont typeface="Wingdings" pitchFamily="2" charset="2"/>
              <a:buChar char="ü"/>
            </a:pPr>
            <a:r>
              <a:rPr lang="tr-TR" sz="2200" dirty="0" smtClean="0"/>
              <a:t>Verilere yasal ve gönüllü rızaya dayalı olarak erişilebilir</a:t>
            </a:r>
          </a:p>
          <a:p>
            <a:pPr marL="342900" indent="-342900" algn="just">
              <a:buFont typeface="Wingdings" pitchFamily="2" charset="2"/>
              <a:buChar char="ü"/>
            </a:pPr>
            <a:endParaRPr lang="tr-TR" sz="2200" dirty="0" smtClean="0"/>
          </a:p>
          <a:p>
            <a:pPr marL="342900" indent="-342900" algn="just">
              <a:buFont typeface="Wingdings" pitchFamily="2" charset="2"/>
              <a:buChar char="ü"/>
            </a:pPr>
            <a:r>
              <a:rPr lang="tr-TR" sz="2200" dirty="0" smtClean="0"/>
              <a:t>Rızanın yasallığı yerel yasaya dayanmaktadır (örneğin, küçükler ve zihinsel yetersizliği olan kişiler rıza gösteremeyebilir)</a:t>
            </a:r>
          </a:p>
          <a:p>
            <a:pPr marL="342900" indent="-342900" algn="just">
              <a:buFont typeface="Wingdings" pitchFamily="2" charset="2"/>
              <a:buChar char="ü"/>
            </a:pPr>
            <a:endParaRPr lang="tr-TR" sz="2200" dirty="0" smtClean="0"/>
          </a:p>
          <a:p>
            <a:pPr marL="342900" indent="-342900" algn="just">
              <a:buFont typeface="Wingdings" pitchFamily="2" charset="2"/>
              <a:buChar char="ü"/>
            </a:pPr>
            <a:r>
              <a:rPr lang="tr-TR" sz="2200" dirty="0" smtClean="0"/>
              <a:t>Genel hizmet şartlarına ilişkin anlaşma, belirli, açık bir izin olarak nitelendirilemez </a:t>
            </a:r>
            <a:endParaRPr lang="tr-TR" sz="2200" dirty="0"/>
          </a:p>
        </p:txBody>
      </p:sp>
    </p:spTree>
    <p:extLst>
      <p:ext uri="{BB962C8B-B14F-4D97-AF65-F5344CB8AC3E}">
        <p14:creationId xmlns="" xmlns:p14="http://schemas.microsoft.com/office/powerpoint/2010/main" val="2999657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Sınır Ötesi Erişim</a:t>
            </a: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tr-TR" sz="1900" b="1" dirty="0"/>
              <a:t>Madde 32 - İzin alınarak veya kamuya açık olduğu durumlarda saklanan bilgisayar verilerine sınır ötesi erişim </a:t>
            </a:r>
          </a:p>
          <a:p>
            <a:pPr algn="just"/>
            <a:r>
              <a:rPr lang="tr-TR" sz="1900" dirty="0"/>
              <a:t>Bir Taraf, başka bir Tarafın </a:t>
            </a:r>
            <a:r>
              <a:rPr lang="tr-TR" sz="1900" dirty="0" smtClean="0"/>
              <a:t>iznini almaksızın aşağıdaki </a:t>
            </a:r>
            <a:r>
              <a:rPr lang="tr-TR" sz="1900" dirty="0"/>
              <a:t>işlemleri yapabilir: </a:t>
            </a:r>
          </a:p>
          <a:p>
            <a:pPr algn="just"/>
            <a:r>
              <a:rPr lang="tr-TR" sz="1900" dirty="0"/>
              <a:t>a verilerin coğrafi olarak nerede bulunduğuna bakılmaksızın, halka açık (açık kaynak) şekilde saklanan bilgisayar verilerine erişebilir; veya </a:t>
            </a:r>
          </a:p>
          <a:p>
            <a:pPr algn="just"/>
            <a:r>
              <a:rPr lang="tr-TR" sz="1900" dirty="0"/>
              <a:t>b Bilgisayar sistemi aracılığıyla ilgili Tarafa </a:t>
            </a:r>
            <a:r>
              <a:rPr lang="tr-TR" sz="1900" b="1" dirty="0">
                <a:solidFill>
                  <a:srgbClr val="FF0000"/>
                </a:solidFill>
              </a:rPr>
              <a:t>verileri ifşa etme konusunda yasal yetkiye sahip olan kişinin</a:t>
            </a:r>
            <a:r>
              <a:rPr lang="tr-TR" sz="1900" b="1" dirty="0"/>
              <a:t> </a:t>
            </a:r>
            <a:r>
              <a:rPr lang="tr-TR" sz="1900" dirty="0"/>
              <a:t>yasal ve gönüllü rızasını alırsa, kendi ülkesindeki bir bilgisayar sistemi aracılığıyla, başka bir Tarafta bulunan saklanmış bilgisayar verilerine erişebilir veya bunları alabilir.</a:t>
            </a:r>
          </a:p>
        </p:txBody>
      </p:sp>
      <p:sp>
        <p:nvSpPr>
          <p:cNvPr id="6" name="Rectangle 5">
            <a:extLst>
              <a:ext uri="{FF2B5EF4-FFF2-40B4-BE49-F238E27FC236}">
                <a16:creationId xmlns="" xmlns:a16="http://schemas.microsoft.com/office/drawing/2014/main" id="{524B6456-681F-2F44-A01A-AD3514E81BD2}"/>
              </a:ext>
            </a:extLst>
          </p:cNvPr>
          <p:cNvSpPr/>
          <p:nvPr/>
        </p:nvSpPr>
        <p:spPr>
          <a:xfrm>
            <a:off x="4607511" y="1025289"/>
            <a:ext cx="4414945" cy="5324535"/>
          </a:xfrm>
          <a:prstGeom prst="rect">
            <a:avLst/>
          </a:prstGeom>
        </p:spPr>
        <p:txBody>
          <a:bodyPr wrap="square">
            <a:spAutoFit/>
          </a:bodyPr>
          <a:lstStyle/>
          <a:p>
            <a:pPr marL="342900" indent="-342900" algn="just">
              <a:buFont typeface="Wingdings" pitchFamily="2" charset="2"/>
              <a:buChar char="ü"/>
            </a:pPr>
            <a:r>
              <a:rPr lang="tr-TR" sz="2000" dirty="0" smtClean="0"/>
              <a:t>Verileri ifşa etmek için yasal yetkiye sahip olan kişinin rızası olmalıdır</a:t>
            </a:r>
          </a:p>
          <a:p>
            <a:pPr marL="342900" indent="-342900" algn="just">
              <a:buFont typeface="Wingdings" pitchFamily="2" charset="2"/>
              <a:buChar char="ü"/>
            </a:pPr>
            <a:endParaRPr lang="tr-TR" sz="2000" dirty="0" smtClean="0"/>
          </a:p>
          <a:p>
            <a:pPr marL="342900" indent="-342900" algn="just">
              <a:buFont typeface="Wingdings" pitchFamily="2" charset="2"/>
              <a:buChar char="ü"/>
            </a:pPr>
            <a:r>
              <a:rPr lang="tr-TR" sz="2000" dirty="0" smtClean="0"/>
              <a:t>Bu durum, koşullara, kişinin niteliğine ve geçerli yasaya bağlı olacaktır.</a:t>
            </a:r>
          </a:p>
          <a:p>
            <a:pPr marL="342900" indent="-342900" algn="just">
              <a:buFont typeface="Wingdings" pitchFamily="2" charset="2"/>
              <a:buChar char="ü"/>
            </a:pPr>
            <a:endParaRPr lang="tr-TR" sz="2000" dirty="0" smtClean="0"/>
          </a:p>
          <a:p>
            <a:pPr marL="342900" indent="-342900" algn="just">
              <a:buFont typeface="Wingdings" pitchFamily="2" charset="2"/>
              <a:buChar char="ü"/>
            </a:pPr>
            <a:r>
              <a:rPr lang="tr-TR" sz="2000" dirty="0" smtClean="0"/>
              <a:t>Örneğin; bir kişi, yurtdışında saklanan kişisel e-postasına bir kolluk kuvvetinin erişimini sağlayabilir.</a:t>
            </a:r>
          </a:p>
          <a:p>
            <a:pPr marL="342900" indent="-342900" algn="just">
              <a:buFont typeface="Wingdings" pitchFamily="2" charset="2"/>
              <a:buChar char="ü"/>
            </a:pPr>
            <a:endParaRPr lang="tr-TR" sz="2000" dirty="0" smtClean="0"/>
          </a:p>
          <a:p>
            <a:pPr marL="342900" indent="-342900" algn="just">
              <a:buFont typeface="Wingdings" pitchFamily="2" charset="2"/>
              <a:buChar char="ü"/>
            </a:pPr>
            <a:r>
              <a:rPr lang="tr-TR" sz="2000" dirty="0" smtClean="0"/>
              <a:t>Servis sağlayıcıları genellikle abonelerin verilerini ifşa etme konusunda yasal yetkiye sahip değildir.</a:t>
            </a:r>
            <a:endParaRPr lang="tr-TR" sz="2000" dirty="0"/>
          </a:p>
        </p:txBody>
      </p:sp>
    </p:spTree>
    <p:extLst>
      <p:ext uri="{BB962C8B-B14F-4D97-AF65-F5344CB8AC3E}">
        <p14:creationId xmlns="" xmlns:p14="http://schemas.microsoft.com/office/powerpoint/2010/main" val="282725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Gönüllü İfşa Talepleri</a:t>
            </a:r>
            <a:endParaRPr lang="tr-TR"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tr-TR" sz="1900" dirty="0" smtClean="0"/>
              <a:t>Gönüllü ifşa talepleri, hizmet sağlayıcıları için yasal olarak bağlayıcı değildir</a:t>
            </a:r>
          </a:p>
          <a:p>
            <a:pPr marL="342900" indent="-342900" algn="just">
              <a:buFont typeface="Wingdings" pitchFamily="2" charset="2"/>
              <a:buChar char="Ø"/>
            </a:pPr>
            <a:endParaRPr lang="tr-TR" sz="1900" dirty="0" smtClean="0"/>
          </a:p>
          <a:p>
            <a:pPr marL="342900" indent="-342900" algn="just">
              <a:buFont typeface="Wingdings" pitchFamily="2" charset="2"/>
              <a:buChar char="Ø"/>
            </a:pPr>
            <a:r>
              <a:rPr lang="tr-TR" sz="1900" dirty="0" smtClean="0"/>
              <a:t>Aşağıdaki durumlarda gönüllü ifşa mümkündür: </a:t>
            </a:r>
          </a:p>
          <a:p>
            <a:pPr marL="800100" lvl="1" indent="-342900" algn="just">
              <a:buFont typeface="Wingdings" pitchFamily="2" charset="2"/>
              <a:buChar char="Ø"/>
            </a:pPr>
            <a:r>
              <a:rPr lang="tr-TR" sz="1900" dirty="0" smtClean="0"/>
              <a:t>Talep uluslararası standartlara uygundur</a:t>
            </a:r>
          </a:p>
          <a:p>
            <a:pPr marL="800100" lvl="1" indent="-342900" algn="just">
              <a:buFont typeface="Wingdings" pitchFamily="2" charset="2"/>
              <a:buChar char="Ø"/>
            </a:pPr>
            <a:r>
              <a:rPr lang="tr-TR" sz="1900" dirty="0" smtClean="0"/>
              <a:t>Talep ABD yasalarına uygundur</a:t>
            </a:r>
          </a:p>
          <a:p>
            <a:pPr marL="800100" lvl="1" indent="-342900" algn="just">
              <a:buFont typeface="Wingdings" pitchFamily="2" charset="2"/>
              <a:buChar char="Ø"/>
            </a:pPr>
            <a:r>
              <a:rPr lang="tr-TR" sz="1900" dirty="0" smtClean="0"/>
              <a:t>Talep, platform politikalarıyla tutarlıdır</a:t>
            </a:r>
          </a:p>
          <a:p>
            <a:pPr marL="800100" lvl="1" indent="-342900" algn="just">
              <a:buFont typeface="Wingdings" pitchFamily="2" charset="2"/>
              <a:buChar char="Ø"/>
            </a:pPr>
            <a:r>
              <a:rPr lang="tr-TR" sz="1900" dirty="0" smtClean="0"/>
              <a:t>Platform, talepte bulunan ülkenin yasalarına göre konuya yanıt verilmesi gerektiğine iyi niyetle inanmaktadır.</a:t>
            </a:r>
          </a:p>
          <a:p>
            <a:pPr marL="800100" lvl="1" indent="-342900" algn="just">
              <a:buFont typeface="Wingdings" pitchFamily="2" charset="2"/>
              <a:buChar char="Ø"/>
            </a:pPr>
            <a:r>
              <a:rPr lang="tr-TR" sz="1900" dirty="0" smtClean="0"/>
              <a:t>Talep, talep eden ülkedeki kullanıcıları etkilemektedir</a:t>
            </a:r>
            <a:endParaRPr lang="tr-TR" sz="1900" dirty="0"/>
          </a:p>
        </p:txBody>
      </p:sp>
      <p:sp>
        <p:nvSpPr>
          <p:cNvPr id="7" name="Rectangle 6">
            <a:extLst>
              <a:ext uri="{FF2B5EF4-FFF2-40B4-BE49-F238E27FC236}">
                <a16:creationId xmlns="" xmlns:a16="http://schemas.microsoft.com/office/drawing/2014/main" id="{7CD511F6-2BF4-4DEB-B787-50BBBC094F94}"/>
              </a:ext>
            </a:extLst>
          </p:cNvPr>
          <p:cNvSpPr/>
          <p:nvPr/>
        </p:nvSpPr>
        <p:spPr>
          <a:xfrm>
            <a:off x="4546284" y="1177392"/>
            <a:ext cx="4476172" cy="2139047"/>
          </a:xfrm>
          <a:prstGeom prst="rect">
            <a:avLst/>
          </a:prstGeom>
        </p:spPr>
        <p:txBody>
          <a:bodyPr wrap="square">
            <a:spAutoFit/>
          </a:bodyPr>
          <a:lstStyle/>
          <a:p>
            <a:pPr marL="342900" indent="-342900" algn="just">
              <a:buFont typeface="Wingdings" pitchFamily="2" charset="2"/>
              <a:buChar char="Ø"/>
            </a:pPr>
            <a:r>
              <a:rPr lang="tr-TR" sz="1900" dirty="0" smtClean="0"/>
              <a:t>Gönüllü bir ifşa talebinin kabul edilme olasılığı, trafik verileri için içerik verilerinden daha yüksektir</a:t>
            </a:r>
          </a:p>
          <a:p>
            <a:pPr marL="342900" indent="-342900" algn="just">
              <a:buFont typeface="Wingdings" pitchFamily="2" charset="2"/>
              <a:buChar char="Ø"/>
            </a:pPr>
            <a:endParaRPr lang="tr-TR" sz="1900" dirty="0" smtClean="0"/>
          </a:p>
          <a:p>
            <a:pPr marL="342900" indent="-342900" algn="just">
              <a:buFont typeface="Wingdings" pitchFamily="2" charset="2"/>
              <a:buChar char="Ø"/>
            </a:pPr>
            <a:r>
              <a:rPr lang="tr-TR" sz="1900" dirty="0" smtClean="0"/>
              <a:t>Tüm hizmet sağlayıcıların acil olmayan isteğe bağlı ifşa talepleri için yetkileri yoktur</a:t>
            </a:r>
            <a:endParaRPr lang="tr-TR" sz="1900" dirty="0"/>
          </a:p>
        </p:txBody>
      </p:sp>
    </p:spTree>
    <p:extLst>
      <p:ext uri="{BB962C8B-B14F-4D97-AF65-F5344CB8AC3E}">
        <p14:creationId xmlns="" xmlns:p14="http://schemas.microsoft.com/office/powerpoint/2010/main" val="155555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Gönüllü İfşa Talepleri</a:t>
            </a: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6" name="Picture 15">
            <a:extLst>
              <a:ext uri="{FF2B5EF4-FFF2-40B4-BE49-F238E27FC236}">
                <a16:creationId xmlns="" xmlns:a16="http://schemas.microsoft.com/office/drawing/2014/main" id="{539AA166-05F0-421C-997C-B804D8244BFD}"/>
              </a:ext>
            </a:extLst>
          </p:cNvPr>
          <p:cNvPicPr>
            <a:picLocks noChangeAspect="1"/>
          </p:cNvPicPr>
          <p:nvPr/>
        </p:nvPicPr>
        <p:blipFill>
          <a:blip r:embed="rId4"/>
          <a:stretch>
            <a:fillRect/>
          </a:stretch>
        </p:blipFill>
        <p:spPr>
          <a:xfrm>
            <a:off x="1932085" y="2074915"/>
            <a:ext cx="7211915" cy="808188"/>
          </a:xfrm>
          <a:prstGeom prst="rect">
            <a:avLst/>
          </a:prstGeom>
        </p:spPr>
      </p:pic>
      <p:pic>
        <p:nvPicPr>
          <p:cNvPr id="19" name="Picture 18">
            <a:extLst>
              <a:ext uri="{FF2B5EF4-FFF2-40B4-BE49-F238E27FC236}">
                <a16:creationId xmlns="" xmlns:a16="http://schemas.microsoft.com/office/drawing/2014/main" id="{EF8B0D10-4912-4D7A-B574-3608AB63C40E}"/>
              </a:ext>
            </a:extLst>
          </p:cNvPr>
          <p:cNvPicPr>
            <a:picLocks noChangeAspect="1"/>
          </p:cNvPicPr>
          <p:nvPr/>
        </p:nvPicPr>
        <p:blipFill rotWithShape="1">
          <a:blip r:embed="rId5"/>
          <a:srcRect r="28327" b="76341"/>
          <a:stretch/>
        </p:blipFill>
        <p:spPr>
          <a:xfrm>
            <a:off x="2184882" y="1551291"/>
            <a:ext cx="6837574" cy="509931"/>
          </a:xfrm>
          <a:prstGeom prst="rect">
            <a:avLst/>
          </a:prstGeom>
        </p:spPr>
      </p:pic>
      <p:pic>
        <p:nvPicPr>
          <p:cNvPr id="20" name="Picture 19">
            <a:extLst>
              <a:ext uri="{FF2B5EF4-FFF2-40B4-BE49-F238E27FC236}">
                <a16:creationId xmlns="" xmlns:a16="http://schemas.microsoft.com/office/drawing/2014/main" id="{57F9C46B-D92A-4160-A149-B163CAB2B982}"/>
              </a:ext>
            </a:extLst>
          </p:cNvPr>
          <p:cNvPicPr>
            <a:picLocks noChangeAspect="1"/>
          </p:cNvPicPr>
          <p:nvPr/>
        </p:nvPicPr>
        <p:blipFill>
          <a:blip r:embed="rId6"/>
          <a:stretch>
            <a:fillRect/>
          </a:stretch>
        </p:blipFill>
        <p:spPr>
          <a:xfrm>
            <a:off x="260769" y="1630541"/>
            <a:ext cx="1512741" cy="1008494"/>
          </a:xfrm>
          <a:prstGeom prst="rect">
            <a:avLst/>
          </a:prstGeom>
        </p:spPr>
      </p:pic>
      <p:pic>
        <p:nvPicPr>
          <p:cNvPr id="21" name="Picture 20">
            <a:extLst>
              <a:ext uri="{FF2B5EF4-FFF2-40B4-BE49-F238E27FC236}">
                <a16:creationId xmlns="" xmlns:a16="http://schemas.microsoft.com/office/drawing/2014/main" id="{0E0B4EEC-5448-4B17-B193-9B3BD085F2E5}"/>
              </a:ext>
            </a:extLst>
          </p:cNvPr>
          <p:cNvPicPr>
            <a:picLocks noChangeAspect="1"/>
          </p:cNvPicPr>
          <p:nvPr/>
        </p:nvPicPr>
        <p:blipFill rotWithShape="1">
          <a:blip r:embed="rId7"/>
          <a:srcRect l="14251" t="15826" r="52387" b="14112"/>
          <a:stretch/>
        </p:blipFill>
        <p:spPr>
          <a:xfrm>
            <a:off x="1064938" y="3813772"/>
            <a:ext cx="1131481" cy="1180606"/>
          </a:xfrm>
          <a:prstGeom prst="rect">
            <a:avLst/>
          </a:prstGeom>
        </p:spPr>
      </p:pic>
      <p:pic>
        <p:nvPicPr>
          <p:cNvPr id="23" name="Picture 22">
            <a:extLst>
              <a:ext uri="{FF2B5EF4-FFF2-40B4-BE49-F238E27FC236}">
                <a16:creationId xmlns="" xmlns:a16="http://schemas.microsoft.com/office/drawing/2014/main" id="{2B1B1254-DDF0-4BFA-9244-807088EF4457}"/>
              </a:ext>
            </a:extLst>
          </p:cNvPr>
          <p:cNvPicPr>
            <a:picLocks noChangeAspect="1"/>
          </p:cNvPicPr>
          <p:nvPr/>
        </p:nvPicPr>
        <p:blipFill>
          <a:blip r:embed="rId8"/>
          <a:stretch>
            <a:fillRect/>
          </a:stretch>
        </p:blipFill>
        <p:spPr>
          <a:xfrm>
            <a:off x="2854205" y="3457561"/>
            <a:ext cx="6024239" cy="1872322"/>
          </a:xfrm>
          <a:prstGeom prst="rect">
            <a:avLst/>
          </a:prstGeom>
        </p:spPr>
      </p:pic>
    </p:spTree>
    <p:extLst>
      <p:ext uri="{BB962C8B-B14F-4D97-AF65-F5344CB8AC3E}">
        <p14:creationId xmlns="" xmlns:p14="http://schemas.microsoft.com/office/powerpoint/2010/main" val="24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 xmlns:p14="http://schemas.microsoft.com/office/powerpoint/2010/main" val="395947062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 xmlns:p14="http://schemas.microsoft.com/office/powerpoint/2010/main" val="220949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 xmlns:p14="http://schemas.microsoft.com/office/powerpoint/2010/main" val="72201471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 xmlns:p14="http://schemas.microsoft.com/office/powerpoint/2010/main" val="8452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Servis Sağlayıcı</a:t>
            </a:r>
            <a:r>
              <a:rPr lang="en-GB" sz="3200" b="1" dirty="0" smtClean="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4C52B17A-14C8-4A54-A0DE-FFB2521D3FE2}"/>
              </a:ext>
            </a:extLst>
          </p:cNvPr>
          <p:cNvSpPr/>
          <p:nvPr/>
        </p:nvSpPr>
        <p:spPr>
          <a:xfrm>
            <a:off x="4412201" y="1720146"/>
            <a:ext cx="4518735" cy="2862322"/>
          </a:xfrm>
          <a:prstGeom prst="rect">
            <a:avLst/>
          </a:prstGeom>
        </p:spPr>
        <p:txBody>
          <a:bodyPr wrap="square">
            <a:spAutoFit/>
          </a:bodyPr>
          <a:lstStyle/>
          <a:p>
            <a:pPr marL="342900" indent="-342900">
              <a:buFont typeface="Wingdings" pitchFamily="2" charset="2"/>
              <a:buChar char="Ø"/>
            </a:pPr>
            <a:r>
              <a:rPr lang="tr-TR" dirty="0" smtClean="0"/>
              <a:t>Evet:</a:t>
            </a:r>
          </a:p>
          <a:p>
            <a:pPr marL="800100" lvl="1" indent="-342900" algn="just">
              <a:buFont typeface="Wingdings" pitchFamily="2" charset="2"/>
              <a:buChar char="Ø"/>
            </a:pPr>
            <a:r>
              <a:rPr lang="tr-TR" dirty="0" smtClean="0"/>
              <a:t>iletişim veya ilgili veri işleme hizmetleri (ör. hosting ve önbelleğe alma sağlayıcıları)</a:t>
            </a:r>
          </a:p>
          <a:p>
            <a:pPr marL="800100" lvl="1" indent="-342900" algn="just">
              <a:buFont typeface="Wingdings" pitchFamily="2" charset="2"/>
              <a:buChar char="Ø"/>
            </a:pPr>
            <a:r>
              <a:rPr lang="tr-TR" dirty="0" smtClean="0"/>
              <a:t>özel ve kamu kuruluşları</a:t>
            </a:r>
          </a:p>
          <a:p>
            <a:pPr marL="800100" lvl="1" indent="-342900" algn="just">
              <a:buFont typeface="Wingdings" pitchFamily="2" charset="2"/>
              <a:buChar char="Ø"/>
            </a:pPr>
            <a:r>
              <a:rPr lang="tr-TR" dirty="0" smtClean="0"/>
              <a:t>ücretsiz veya ücretli hizmetler</a:t>
            </a:r>
          </a:p>
          <a:p>
            <a:pPr marL="800100" lvl="1" indent="-342900" algn="just">
              <a:buFont typeface="Wingdings" pitchFamily="2" charset="2"/>
              <a:buChar char="Ø"/>
            </a:pPr>
            <a:r>
              <a:rPr lang="tr-TR" dirty="0" smtClean="0"/>
              <a:t>kapalı veya halka açık</a:t>
            </a:r>
          </a:p>
          <a:p>
            <a:pPr marL="342900" indent="-342900">
              <a:buFont typeface="Wingdings" pitchFamily="2" charset="2"/>
              <a:buChar char="Ø"/>
            </a:pPr>
            <a:endParaRPr lang="tr-TR" dirty="0" smtClean="0"/>
          </a:p>
          <a:p>
            <a:pPr marL="342900" indent="-342900">
              <a:buFont typeface="Wingdings" pitchFamily="2" charset="2"/>
              <a:buChar char="Ø"/>
            </a:pPr>
            <a:r>
              <a:rPr lang="tr-TR" dirty="0" smtClean="0"/>
              <a:t>Hayır:</a:t>
            </a:r>
          </a:p>
          <a:p>
            <a:pPr marL="800100" lvl="1" indent="-342900">
              <a:buFont typeface="Wingdings" pitchFamily="2" charset="2"/>
              <a:buChar char="Ø"/>
            </a:pPr>
            <a:r>
              <a:rPr lang="tr-TR" dirty="0" smtClean="0"/>
              <a:t>İçerik sağlayıcılar</a:t>
            </a:r>
            <a:endParaRPr lang="tr-TR" dirty="0"/>
          </a:p>
        </p:txBody>
      </p:sp>
      <p:sp>
        <p:nvSpPr>
          <p:cNvPr id="8" name="Rectangle 7">
            <a:extLst>
              <a:ext uri="{FF2B5EF4-FFF2-40B4-BE49-F238E27FC236}">
                <a16:creationId xmlns="" xmlns:a16="http://schemas.microsoft.com/office/drawing/2014/main" id="{687B7C23-9E4D-47A3-872A-857DE10440B9}"/>
              </a:ext>
            </a:extLst>
          </p:cNvPr>
          <p:cNvSpPr/>
          <p:nvPr/>
        </p:nvSpPr>
        <p:spPr>
          <a:xfrm>
            <a:off x="213064" y="1780284"/>
            <a:ext cx="3986074" cy="3416320"/>
          </a:xfrm>
          <a:prstGeom prst="rect">
            <a:avLst/>
          </a:prstGeom>
        </p:spPr>
        <p:txBody>
          <a:bodyPr wrap="square">
            <a:spAutoFit/>
          </a:bodyPr>
          <a:lstStyle/>
          <a:p>
            <a:pPr marL="342900" indent="-342900" algn="just">
              <a:buFont typeface="Wingdings" pitchFamily="2" charset="2"/>
              <a:buChar char="Ø"/>
            </a:pPr>
            <a:r>
              <a:rPr lang="tr-TR" b="1" dirty="0" smtClean="0"/>
              <a:t>"Servis sağlayıcı"</a:t>
            </a:r>
            <a:r>
              <a:rPr lang="tr-TR" dirty="0" smtClean="0"/>
              <a:t> şu anlama gelir: </a:t>
            </a:r>
          </a:p>
          <a:p>
            <a:pPr algn="just"/>
            <a:endParaRPr lang="tr-TR" dirty="0" smtClean="0"/>
          </a:p>
          <a:p>
            <a:pPr algn="just"/>
            <a:r>
              <a:rPr lang="tr-TR" dirty="0" smtClean="0"/>
              <a:t>i Servis kullanıcılarına bir bilgisayar sistemi aracılığıyla iletişim kurma yeteneği sağlayan herhangi bir kamu veya özel kuruluş ve </a:t>
            </a:r>
          </a:p>
          <a:p>
            <a:pPr algn="just"/>
            <a:endParaRPr lang="tr-TR" dirty="0" smtClean="0"/>
          </a:p>
          <a:p>
            <a:pPr algn="just"/>
            <a:r>
              <a:rPr lang="tr-TR" dirty="0" smtClean="0"/>
              <a:t>ii söz konusu iletişim servisi veya bu servisin kullanıcıları adına bilgisayar verilerini işleyen veya depolayan diğer herhangi bir kuruluş.</a:t>
            </a:r>
            <a:endParaRPr lang="tr-TR" dirty="0"/>
          </a:p>
        </p:txBody>
      </p:sp>
    </p:spTree>
    <p:extLst>
      <p:ext uri="{BB962C8B-B14F-4D97-AF65-F5344CB8AC3E}">
        <p14:creationId xmlns=""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 xmlns:a16="http://schemas.microsoft.com/office/drawing/2014/main" id="{6C59456A-02DA-0F46-BF32-314184E697A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Dördüncü Bölüm</a:t>
            </a:r>
          </a:p>
          <a:p>
            <a:pPr algn="ctr">
              <a:lnSpc>
                <a:spcPct val="80000"/>
              </a:lnSpc>
            </a:pPr>
            <a:r>
              <a:rPr lang="tr-TR" sz="3200" b="1" dirty="0" smtClean="0">
                <a:ea typeface="ＭＳ Ｐゴシック" charset="0"/>
                <a:cs typeface="ＭＳ Ｐゴシック" charset="0"/>
              </a:rPr>
              <a:t/>
            </a:r>
            <a:br>
              <a:rPr lang="tr-TR" sz="3200" b="1" dirty="0" smtClean="0">
                <a:ea typeface="ＭＳ Ｐゴシック" charset="0"/>
                <a:cs typeface="ＭＳ Ｐゴシック" charset="0"/>
              </a:rPr>
            </a:br>
            <a:r>
              <a:rPr lang="tr-TR" sz="3200" b="1" dirty="0" smtClean="0"/>
              <a:t>Yabancı Servis Sağlayıcılarla İçerik Kaldırma Konusunda İşbirliği</a:t>
            </a:r>
            <a:endParaRPr lang="tr-TR" sz="3200" dirty="0"/>
          </a:p>
        </p:txBody>
      </p:sp>
    </p:spTree>
    <p:extLst>
      <p:ext uri="{BB962C8B-B14F-4D97-AF65-F5344CB8AC3E}">
        <p14:creationId xmlns="" xmlns:p14="http://schemas.microsoft.com/office/powerpoint/2010/main" val="1056384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ltLang="sr-Latn-RS" sz="3200" b="1" dirty="0" smtClean="0"/>
              <a:t>Yabancı Servis Sağlayıcılarla İşbirliği</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037077"/>
            <a:ext cx="4483478" cy="4939814"/>
          </a:xfrm>
          <a:prstGeom prst="rect">
            <a:avLst/>
          </a:prstGeom>
        </p:spPr>
        <p:txBody>
          <a:bodyPr wrap="square">
            <a:spAutoFit/>
          </a:bodyPr>
          <a:lstStyle/>
          <a:p>
            <a:pPr marL="342900" indent="-342900" algn="just">
              <a:buFont typeface="Wingdings" pitchFamily="2" charset="2"/>
              <a:buChar char="ü"/>
              <a:defRPr/>
            </a:pPr>
            <a:r>
              <a:rPr lang="tr-TR" sz="2100" dirty="0" smtClean="0"/>
              <a:t>Küresel servis sağlayıcıların çoğu düzenlenmelere tabidir</a:t>
            </a:r>
          </a:p>
          <a:p>
            <a:pPr marL="342900" indent="-342900" algn="just">
              <a:buFont typeface="Wingdings" pitchFamily="2" charset="2"/>
              <a:buChar char="ü"/>
              <a:defRPr/>
            </a:pPr>
            <a:endParaRPr lang="tr-TR" sz="2100" dirty="0" smtClean="0"/>
          </a:p>
          <a:p>
            <a:pPr marL="342900" indent="-342900" algn="just">
              <a:buFont typeface="Wingdings" pitchFamily="2" charset="2"/>
              <a:buChar char="ü"/>
              <a:defRPr/>
            </a:pPr>
            <a:r>
              <a:rPr lang="tr-TR" sz="2100" dirty="0" smtClean="0"/>
              <a:t>Servis sağlayıcıların izin verilen içerikle ilgili iç hizmet şartları vardır</a:t>
            </a:r>
          </a:p>
          <a:p>
            <a:pPr marL="342900" indent="-342900" algn="just">
              <a:buFont typeface="Wingdings" pitchFamily="2" charset="2"/>
              <a:buChar char="ü"/>
              <a:defRPr/>
            </a:pPr>
            <a:endParaRPr lang="tr-TR" sz="2100" dirty="0" smtClean="0"/>
          </a:p>
          <a:p>
            <a:pPr marL="342900" indent="-342900" algn="just">
              <a:buFont typeface="Wingdings" pitchFamily="2" charset="2"/>
              <a:buChar char="ü"/>
              <a:defRPr/>
            </a:pPr>
            <a:r>
              <a:rPr lang="tr-TR" sz="2100" dirty="0" smtClean="0"/>
              <a:t>İzin verilmeyen içerik, servis sağlayıcılar tarafından </a:t>
            </a:r>
            <a:r>
              <a:rPr lang="tr-TR" sz="2100" dirty="0" err="1" smtClean="0"/>
              <a:t>pro</a:t>
            </a:r>
            <a:r>
              <a:rPr lang="tr-TR" sz="2100" dirty="0" smtClean="0"/>
              <a:t>-aktif olarak veya kullanıcı talepleri ve resmi talepler üzerine kaldırılır</a:t>
            </a:r>
          </a:p>
          <a:p>
            <a:pPr marL="342900" indent="-342900" algn="just">
              <a:buFont typeface="Wingdings" pitchFamily="2" charset="2"/>
              <a:buChar char="ü"/>
              <a:defRPr/>
            </a:pPr>
            <a:endParaRPr lang="tr-TR" sz="2100" dirty="0" smtClean="0"/>
          </a:p>
          <a:p>
            <a:pPr marL="342900" indent="-342900" algn="just">
              <a:buFont typeface="Wingdings" pitchFamily="2" charset="2"/>
              <a:buChar char="ü"/>
              <a:defRPr/>
            </a:pPr>
            <a:r>
              <a:rPr lang="tr-TR" sz="2100" dirty="0" smtClean="0"/>
              <a:t>Bazı servis sağlayıcılar, içeriği geçerli yerel yasa taleplerine göre de kaldırabilir </a:t>
            </a:r>
            <a:endParaRPr lang="tr-TR" sz="2100" dirty="0"/>
          </a:p>
        </p:txBody>
      </p:sp>
      <p:sp>
        <p:nvSpPr>
          <p:cNvPr id="6" name="Rectangle 5">
            <a:extLst>
              <a:ext uri="{FF2B5EF4-FFF2-40B4-BE49-F238E27FC236}">
                <a16:creationId xmlns="" xmlns:a16="http://schemas.microsoft.com/office/drawing/2014/main" id="{4F84165C-D7D1-4222-AF8E-6B601AC28A8A}"/>
              </a:ext>
            </a:extLst>
          </p:cNvPr>
          <p:cNvSpPr/>
          <p:nvPr/>
        </p:nvSpPr>
        <p:spPr>
          <a:xfrm>
            <a:off x="4660522" y="979435"/>
            <a:ext cx="4394956" cy="5678478"/>
          </a:xfrm>
          <a:prstGeom prst="rect">
            <a:avLst/>
          </a:prstGeom>
        </p:spPr>
        <p:txBody>
          <a:bodyPr wrap="square">
            <a:spAutoFit/>
          </a:bodyPr>
          <a:lstStyle/>
          <a:p>
            <a:pPr marL="342900" indent="-342900" algn="just">
              <a:buFont typeface="Wingdings" pitchFamily="2" charset="2"/>
              <a:buChar char="ü"/>
              <a:defRPr/>
            </a:pPr>
            <a:r>
              <a:rPr lang="tr-TR" sz="2100" dirty="0" smtClean="0"/>
              <a:t>Farklı sağlayıcılar tarafından yasaklanan bazı içerik kategorileri:</a:t>
            </a:r>
          </a:p>
          <a:p>
            <a:pPr marL="800100" lvl="1" indent="-342900" algn="just">
              <a:buFont typeface="Wingdings" pitchFamily="2" charset="2"/>
              <a:buChar char="ü"/>
              <a:defRPr/>
            </a:pPr>
            <a:r>
              <a:rPr lang="tr-TR" sz="2000" dirty="0" smtClean="0"/>
              <a:t>Nefret söylemi ve kışkırtma</a:t>
            </a:r>
          </a:p>
          <a:p>
            <a:pPr marL="800100" lvl="1" indent="-342900" algn="just">
              <a:buFont typeface="Wingdings" pitchFamily="2" charset="2"/>
              <a:buChar char="ü"/>
              <a:defRPr/>
            </a:pPr>
            <a:r>
              <a:rPr lang="tr-TR" sz="2000" dirty="0" smtClean="0"/>
              <a:t>Terörizm</a:t>
            </a:r>
          </a:p>
          <a:p>
            <a:pPr marL="800100" lvl="1" indent="-342900" algn="just">
              <a:buFont typeface="Wingdings" pitchFamily="2" charset="2"/>
              <a:buChar char="ü"/>
              <a:defRPr/>
            </a:pPr>
            <a:r>
              <a:rPr lang="tr-TR" sz="2000" dirty="0" smtClean="0"/>
              <a:t>Tehlikeli kişiler ve kuruluşlar</a:t>
            </a:r>
          </a:p>
          <a:p>
            <a:pPr marL="800100" lvl="1" indent="-342900" algn="just">
              <a:buFont typeface="Wingdings" pitchFamily="2" charset="2"/>
              <a:buChar char="ü"/>
              <a:defRPr/>
            </a:pPr>
            <a:r>
              <a:rPr lang="tr-TR" sz="2000" dirty="0" smtClean="0"/>
              <a:t>Hakaret</a:t>
            </a:r>
          </a:p>
          <a:p>
            <a:pPr marL="800100" lvl="1" indent="-342900" algn="just">
              <a:buFont typeface="Wingdings" pitchFamily="2" charset="2"/>
              <a:buChar char="ü"/>
              <a:defRPr/>
            </a:pPr>
            <a:r>
              <a:rPr lang="tr-TR" sz="2000" dirty="0" smtClean="0"/>
              <a:t>Gizlilik</a:t>
            </a:r>
          </a:p>
          <a:p>
            <a:pPr marL="800100" lvl="1" indent="-342900" algn="just">
              <a:buFont typeface="Wingdings" pitchFamily="2" charset="2"/>
              <a:buChar char="ü"/>
              <a:defRPr/>
            </a:pPr>
            <a:r>
              <a:rPr lang="tr-TR" sz="2000" dirty="0" smtClean="0"/>
              <a:t>Zorbalık ve taciz</a:t>
            </a:r>
          </a:p>
          <a:p>
            <a:pPr marL="800100" lvl="1" indent="-342900" algn="just">
              <a:buFont typeface="Wingdings" pitchFamily="2" charset="2"/>
              <a:buChar char="ü"/>
              <a:defRPr/>
            </a:pPr>
            <a:r>
              <a:rPr lang="tr-TR" sz="2000" dirty="0" smtClean="0"/>
              <a:t>Suçu teşvik etmek</a:t>
            </a:r>
          </a:p>
          <a:p>
            <a:pPr marL="800100" lvl="1" indent="-342900" algn="just">
              <a:buFont typeface="Wingdings" pitchFamily="2" charset="2"/>
              <a:buChar char="ü"/>
              <a:defRPr/>
            </a:pPr>
            <a:r>
              <a:rPr lang="tr-TR" sz="2000" dirty="0" smtClean="0"/>
              <a:t>Fikri mülkiyet hakkı ihlali</a:t>
            </a:r>
          </a:p>
          <a:p>
            <a:pPr marL="800100" lvl="1" indent="-342900" algn="just">
              <a:buFont typeface="Wingdings" pitchFamily="2" charset="2"/>
              <a:buChar char="ü"/>
              <a:defRPr/>
            </a:pPr>
            <a:r>
              <a:rPr lang="tr-TR" sz="2000" dirty="0" smtClean="0"/>
              <a:t>Çıplaklık</a:t>
            </a:r>
          </a:p>
          <a:p>
            <a:pPr marL="800100" lvl="1" indent="-342900" algn="just">
              <a:buFont typeface="Wingdings" pitchFamily="2" charset="2"/>
              <a:buChar char="ü"/>
              <a:defRPr/>
            </a:pPr>
            <a:r>
              <a:rPr lang="tr-TR" sz="2000" dirty="0" smtClean="0"/>
              <a:t>Cinsel istismar</a:t>
            </a:r>
          </a:p>
          <a:p>
            <a:pPr marL="800100" lvl="1" indent="-342900" algn="just">
              <a:buFont typeface="Wingdings" pitchFamily="2" charset="2"/>
              <a:buChar char="ü"/>
              <a:defRPr/>
            </a:pPr>
            <a:r>
              <a:rPr lang="tr-TR" sz="2000" dirty="0" smtClean="0"/>
              <a:t>Cinsel istek</a:t>
            </a:r>
          </a:p>
          <a:p>
            <a:pPr marL="800100" lvl="1" indent="-342900" algn="just">
              <a:buFont typeface="Wingdings" pitchFamily="2" charset="2"/>
              <a:buChar char="ü"/>
              <a:defRPr/>
            </a:pPr>
            <a:r>
              <a:rPr lang="tr-TR" sz="2000" dirty="0" smtClean="0"/>
              <a:t>Zulüm ve duyarsızlık</a:t>
            </a:r>
          </a:p>
          <a:p>
            <a:pPr marL="800100" lvl="1" indent="-342900" algn="just">
              <a:buFont typeface="Wingdings" pitchFamily="2" charset="2"/>
              <a:buChar char="ü"/>
              <a:defRPr/>
            </a:pPr>
            <a:r>
              <a:rPr lang="tr-TR" sz="2000" dirty="0" smtClean="0"/>
              <a:t>İstenmeyen e-posta</a:t>
            </a:r>
          </a:p>
          <a:p>
            <a:pPr marL="800100" lvl="1" indent="-342900" algn="just">
              <a:buFont typeface="Wingdings" pitchFamily="2" charset="2"/>
              <a:buChar char="ü"/>
              <a:defRPr/>
            </a:pPr>
            <a:r>
              <a:rPr lang="tr-TR" sz="2000" dirty="0" smtClean="0"/>
              <a:t>Yasal düzenlemelere tabi ürünler</a:t>
            </a:r>
            <a:endParaRPr lang="tr-TR" sz="2000" dirty="0"/>
          </a:p>
        </p:txBody>
      </p:sp>
    </p:spTree>
    <p:extLst>
      <p:ext uri="{BB962C8B-B14F-4D97-AF65-F5344CB8AC3E}">
        <p14:creationId xmlns="" xmlns:p14="http://schemas.microsoft.com/office/powerpoint/2010/main" val="750500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ltLang="sr-Latn-RS" sz="3200" b="1" dirty="0"/>
              <a:t>Yabancı </a:t>
            </a:r>
            <a:r>
              <a:rPr lang="tr-TR" altLang="sr-Latn-RS" sz="3200" b="1" dirty="0" smtClean="0"/>
              <a:t>Servis </a:t>
            </a:r>
            <a:r>
              <a:rPr lang="tr-TR" altLang="sr-Latn-RS" sz="3200" b="1" dirty="0"/>
              <a:t>Sağlayıcılarla İşbirliği</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1FCE5F71-B62F-4840-AD46-7690CB1F70D4}"/>
              </a:ext>
            </a:extLst>
          </p:cNvPr>
          <p:cNvSpPr/>
          <p:nvPr/>
        </p:nvSpPr>
        <p:spPr>
          <a:xfrm>
            <a:off x="88522" y="1037077"/>
            <a:ext cx="4483478" cy="4493538"/>
          </a:xfrm>
          <a:prstGeom prst="rect">
            <a:avLst/>
          </a:prstGeom>
        </p:spPr>
        <p:txBody>
          <a:bodyPr wrap="square">
            <a:spAutoFit/>
          </a:bodyPr>
          <a:lstStyle/>
          <a:p>
            <a:pPr marL="342900" indent="-342900" algn="just">
              <a:buFont typeface="Wingdings" pitchFamily="2" charset="2"/>
              <a:buChar char="ü"/>
              <a:defRPr/>
            </a:pPr>
            <a:r>
              <a:rPr lang="tr-TR" sz="2200" dirty="0" smtClean="0"/>
              <a:t>Zorluklar:</a:t>
            </a:r>
          </a:p>
          <a:p>
            <a:pPr marL="800100" lvl="1" indent="-342900" algn="just">
              <a:buFont typeface="Wingdings" pitchFamily="2" charset="2"/>
              <a:buChar char="ü"/>
              <a:defRPr/>
            </a:pPr>
            <a:r>
              <a:rPr lang="tr-TR" sz="2200" dirty="0" smtClean="0"/>
              <a:t>Farklı türdeki içerik ihlallerinin farklı raporlama ve dokümantasyon gereksinimleri vardır</a:t>
            </a:r>
          </a:p>
          <a:p>
            <a:pPr marL="800100" lvl="1" indent="-342900" algn="just">
              <a:buFont typeface="Wingdings" pitchFamily="2" charset="2"/>
              <a:buChar char="ü"/>
              <a:defRPr/>
            </a:pPr>
            <a:r>
              <a:rPr lang="tr-TR" sz="2200" dirty="0" smtClean="0"/>
              <a:t>Hizmet sağlayıcılar, ifade özgürlüğünü korumak için yerel yasa gereksinimlerine bağlıdır (ör. ABD'de Birinci Anayasa Değişikliği)</a:t>
            </a:r>
          </a:p>
          <a:p>
            <a:pPr marL="800100" lvl="1" indent="-342900" algn="just">
              <a:buFont typeface="Wingdings" pitchFamily="2" charset="2"/>
              <a:buChar char="ü"/>
              <a:defRPr/>
            </a:pPr>
            <a:r>
              <a:rPr lang="tr-TR" sz="2200" dirty="0" smtClean="0"/>
              <a:t>Yerel yasanın kapsamı bazen platform hüküm ve koşullarıyla uyumsuzdur</a:t>
            </a:r>
            <a:endParaRPr lang="tr-TR" sz="2200" dirty="0"/>
          </a:p>
        </p:txBody>
      </p:sp>
      <p:sp>
        <p:nvSpPr>
          <p:cNvPr id="6" name="Rectangle 5">
            <a:extLst>
              <a:ext uri="{FF2B5EF4-FFF2-40B4-BE49-F238E27FC236}">
                <a16:creationId xmlns="" xmlns:a16="http://schemas.microsoft.com/office/drawing/2014/main" id="{4F84165C-D7D1-4222-AF8E-6B601AC28A8A}"/>
              </a:ext>
            </a:extLst>
          </p:cNvPr>
          <p:cNvSpPr/>
          <p:nvPr/>
        </p:nvSpPr>
        <p:spPr>
          <a:xfrm>
            <a:off x="4660522" y="979435"/>
            <a:ext cx="4394956" cy="5324535"/>
          </a:xfrm>
          <a:prstGeom prst="rect">
            <a:avLst/>
          </a:prstGeom>
        </p:spPr>
        <p:txBody>
          <a:bodyPr wrap="square">
            <a:spAutoFit/>
          </a:bodyPr>
          <a:lstStyle/>
          <a:p>
            <a:pPr marL="342900" indent="-342900" algn="just">
              <a:buFont typeface="Wingdings" pitchFamily="2" charset="2"/>
              <a:buChar char="ü"/>
              <a:defRPr/>
            </a:pPr>
            <a:r>
              <a:rPr lang="tr-TR" sz="2000" dirty="0" smtClean="0"/>
              <a:t>Neler işe yarar:</a:t>
            </a:r>
          </a:p>
          <a:p>
            <a:pPr marL="800100" lvl="1" indent="-342900" algn="just">
              <a:buFont typeface="Wingdings" pitchFamily="2" charset="2"/>
              <a:buChar char="ü"/>
              <a:defRPr/>
            </a:pPr>
            <a:r>
              <a:rPr lang="tr-TR" sz="2000" dirty="0" smtClean="0"/>
              <a:t>Servis sağlayıcı hüküm ve koşullarının anlaşılması ve yaratıcı kullanımı</a:t>
            </a:r>
          </a:p>
          <a:p>
            <a:pPr marL="800100" lvl="1" indent="-342900" algn="just">
              <a:buFont typeface="Wingdings" pitchFamily="2" charset="2"/>
              <a:buChar char="ü"/>
              <a:defRPr/>
            </a:pPr>
            <a:r>
              <a:rPr lang="tr-TR" sz="2000" dirty="0" smtClean="0"/>
              <a:t>Budapeşte Sözleşmesi gibi uluslararası işbirliği çerçevelerine katılmak</a:t>
            </a:r>
          </a:p>
          <a:p>
            <a:pPr marL="800100" lvl="1" indent="-342900" algn="just">
              <a:buFont typeface="Wingdings" pitchFamily="2" charset="2"/>
              <a:buChar char="ü"/>
              <a:defRPr/>
            </a:pPr>
            <a:r>
              <a:rPr lang="tr-TR" sz="2000" dirty="0" smtClean="0"/>
              <a:t>Hizmet sağlayıcılarla olumlu işbirliği</a:t>
            </a:r>
          </a:p>
          <a:p>
            <a:pPr marL="800100" lvl="1" indent="-342900" algn="just">
              <a:buFont typeface="Wingdings" pitchFamily="2" charset="2"/>
              <a:buChar char="ü"/>
              <a:defRPr/>
            </a:pPr>
            <a:endParaRPr lang="tr-TR" sz="2000" dirty="0" smtClean="0"/>
          </a:p>
          <a:p>
            <a:pPr marL="342900" indent="-342900" algn="just">
              <a:buFont typeface="Wingdings" pitchFamily="2" charset="2"/>
              <a:buChar char="ü"/>
              <a:defRPr/>
            </a:pPr>
            <a:r>
              <a:rPr lang="tr-TR" sz="2000" dirty="0" smtClean="0"/>
              <a:t>Neler işe yaramaz:</a:t>
            </a:r>
          </a:p>
          <a:p>
            <a:pPr marL="800100" lvl="1" indent="-342900" algn="just">
              <a:buFont typeface="Wingdings" pitchFamily="2" charset="2"/>
              <a:buChar char="ü"/>
              <a:defRPr/>
            </a:pPr>
            <a:r>
              <a:rPr lang="tr-TR" sz="2000" dirty="0" smtClean="0"/>
              <a:t>İçeriği engellemek için katı yerel mevzuat</a:t>
            </a:r>
          </a:p>
          <a:p>
            <a:pPr marL="800100" lvl="1" indent="-342900" algn="just">
              <a:buFont typeface="Wingdings" pitchFamily="2" charset="2"/>
              <a:buChar char="ü"/>
              <a:defRPr/>
            </a:pPr>
            <a:r>
              <a:rPr lang="tr-TR" sz="2000" dirty="0" smtClean="0"/>
              <a:t>Servisleri engelleme </a:t>
            </a:r>
          </a:p>
          <a:p>
            <a:pPr marL="800100" lvl="1" indent="-342900" algn="just">
              <a:buFont typeface="Wingdings" pitchFamily="2" charset="2"/>
              <a:buChar char="ü"/>
              <a:defRPr/>
            </a:pPr>
            <a:r>
              <a:rPr lang="tr-TR" sz="2000" dirty="0" smtClean="0"/>
              <a:t>Servisleri azaltma</a:t>
            </a:r>
          </a:p>
          <a:p>
            <a:pPr marL="800100" lvl="1" indent="-342900" algn="just">
              <a:buFont typeface="Wingdings" pitchFamily="2" charset="2"/>
              <a:buChar char="ü"/>
              <a:defRPr/>
            </a:pPr>
            <a:r>
              <a:rPr lang="tr-TR" sz="2000" dirty="0" smtClean="0"/>
              <a:t>Hizmet sağlayıcılara yönelik ağır yaklaşımlar</a:t>
            </a:r>
            <a:endParaRPr lang="tr-TR" sz="2000" dirty="0"/>
          </a:p>
        </p:txBody>
      </p:sp>
    </p:spTree>
    <p:extLst>
      <p:ext uri="{BB962C8B-B14F-4D97-AF65-F5344CB8AC3E}">
        <p14:creationId xmlns="" xmlns:p14="http://schemas.microsoft.com/office/powerpoint/2010/main" val="218812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 xmlns:a16="http://schemas.microsoft.com/office/drawing/2014/main" id="{6C59456A-02DA-0F46-BF32-314184E697A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 xmlns:p14="http://schemas.microsoft.com/office/powerpoint/2010/main" val="182670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Beşinci Bölüm</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tr-TR" sz="3200" b="1" dirty="0" smtClean="0"/>
              <a:t>Vaka Çalışması</a:t>
            </a:r>
            <a:r>
              <a:rPr lang="en-GB" sz="3200" b="1" dirty="0" smtClean="0"/>
              <a:t> </a:t>
            </a:r>
            <a:endParaRPr lang="en-GB" sz="3200" b="1" dirty="0"/>
          </a:p>
          <a:p>
            <a:pPr algn="ctr">
              <a:lnSpc>
                <a:spcPct val="80000"/>
              </a:lnSpc>
            </a:pPr>
            <a:endParaRPr lang="en-GB" sz="3200" b="1" dirty="0"/>
          </a:p>
        </p:txBody>
      </p:sp>
    </p:spTree>
    <p:extLst>
      <p:ext uri="{BB962C8B-B14F-4D97-AF65-F5344CB8AC3E}">
        <p14:creationId xmlns="" xmlns:p14="http://schemas.microsoft.com/office/powerpoint/2010/main" val="4113070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Vaka Çalışması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1FCE5F71-B62F-4840-AD46-7690CB1F70D4}"/>
              </a:ext>
            </a:extLst>
          </p:cNvPr>
          <p:cNvSpPr/>
          <p:nvPr/>
        </p:nvSpPr>
        <p:spPr>
          <a:xfrm>
            <a:off x="1293538" y="932629"/>
            <a:ext cx="6018842" cy="461665"/>
          </a:xfrm>
          <a:prstGeom prst="rect">
            <a:avLst/>
          </a:prstGeom>
        </p:spPr>
        <p:txBody>
          <a:bodyPr wrap="square">
            <a:spAutoFit/>
          </a:bodyPr>
          <a:lstStyle/>
          <a:p>
            <a:pPr marL="1166813" algn="ctr"/>
            <a:r>
              <a:rPr lang="tr-TR" sz="2400" b="1" dirty="0" smtClean="0"/>
              <a:t>Vaka</a:t>
            </a:r>
            <a:endParaRPr lang="en-GB" altLang="en-US" sz="24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F66BF27A-2AAB-E04A-B095-C987B57F8CB2}"/>
              </a:ext>
            </a:extLst>
          </p:cNvPr>
          <p:cNvSpPr/>
          <p:nvPr/>
        </p:nvSpPr>
        <p:spPr>
          <a:xfrm>
            <a:off x="464234" y="1394294"/>
            <a:ext cx="8201464" cy="4524315"/>
          </a:xfrm>
          <a:prstGeom prst="rect">
            <a:avLst/>
          </a:prstGeom>
        </p:spPr>
        <p:txBody>
          <a:bodyPr wrap="square">
            <a:spAutoFit/>
          </a:bodyPr>
          <a:lstStyle/>
          <a:p>
            <a:pPr algn="just"/>
            <a:r>
              <a:rPr lang="tr-TR" sz="2400" noProof="1" smtClean="0"/>
              <a:t>Esmeralda Hapsberg, sizin ülkenizde ikamet eden 13 yaşında bir kız. Ailesi iki saat önce eve döndü ve kayıp olduğunu öğrendi. Ailesine, İnternette tanıştığı bir arkadaşı olan Arty ile buluşacağını ve eve geç geleceğini dolayısıyla endişelenmemelerini gerektiğini söyleyen bir not bırakmıştı. Bir bilgi teknolojisi danışmanı olan babası Denys, kızının dizüstü bilgisayarına erişti ve kızının istimara uğradığını ve iletişim kurduğu kişinin cinsel ilişki beklediğini belirten bir dizi e-posta gördü. Kişi tarafından kullanılan e-posta adresi artygoldberg@icloud.com idi. Denys, kızının Facebook hesabını da kontrol etti ve kızının</a:t>
            </a:r>
            <a:r>
              <a:rPr lang="tr-TR" sz="2400" b="1" noProof="1" smtClean="0"/>
              <a:t> grebdlogytra</a:t>
            </a:r>
            <a:r>
              <a:rPr lang="tr-TR" sz="2400" noProof="1" smtClean="0"/>
              <a:t> Facebook adını kullanan Arty ile iletişim kurduğunu gördü.</a:t>
            </a:r>
            <a:endParaRPr lang="tr-TR" sz="2400" noProof="1"/>
          </a:p>
        </p:txBody>
      </p:sp>
    </p:spTree>
    <p:extLst>
      <p:ext uri="{BB962C8B-B14F-4D97-AF65-F5344CB8AC3E}">
        <p14:creationId xmlns="" xmlns:p14="http://schemas.microsoft.com/office/powerpoint/2010/main" val="937206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a:t>Vaka Çalışması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F66BF27A-2AAB-E04A-B095-C987B57F8CB2}"/>
              </a:ext>
            </a:extLst>
          </p:cNvPr>
          <p:cNvSpPr/>
          <p:nvPr/>
        </p:nvSpPr>
        <p:spPr>
          <a:xfrm>
            <a:off x="471268" y="1723149"/>
            <a:ext cx="8201464" cy="4154984"/>
          </a:xfrm>
          <a:prstGeom prst="rect">
            <a:avLst/>
          </a:prstGeom>
        </p:spPr>
        <p:txBody>
          <a:bodyPr wrap="square">
            <a:spAutoFit/>
          </a:bodyPr>
          <a:lstStyle/>
          <a:p>
            <a:pPr algn="just"/>
            <a:r>
              <a:rPr lang="tr-TR" sz="2200" noProof="1" smtClean="0"/>
              <a:t>Baba internette bazı araştırmalar yaptı ve 45 yaşındaki Arty Goldberg adlı bir kişinin 12 yaşındaki bir kız çocuğunu istismar etmek, kaçırmak, cinsel taciz ve adam öldürmekten 10 yıl hapis cezasına çarptırıldığını öğrendi. Facebook profilindeki (grebdlogytra) fotoğrafı, Goldberg'in 12 yıl önce mahkemeye çıktığı medya fotoğrafına çarpıcı bir benzerlik gösteriyordu.</a:t>
            </a:r>
          </a:p>
          <a:p>
            <a:pPr algn="just"/>
            <a:endParaRPr lang="tr-TR" sz="2200" noProof="1" smtClean="0"/>
          </a:p>
          <a:p>
            <a:pPr algn="just"/>
            <a:r>
              <a:rPr lang="tr-TR" sz="2200" noProof="1" smtClean="0"/>
              <a:t>Denys ve karısı durumu yerel polise bildirdi. İlk soruşturmalar, Goldberg'in hapishaneden serbest bırakılmasından bu yana hiçbir iz bırakmadığını ve şu anda onun ve onunla birlikte olduğu düşünülen Esmarelda'nın izlenmesine yardımcı olacak hiçbir bilgi olmadığını ortaya koydu.</a:t>
            </a:r>
            <a:endParaRPr lang="tr-TR" sz="2200" noProof="1"/>
          </a:p>
        </p:txBody>
      </p:sp>
      <p:sp>
        <p:nvSpPr>
          <p:cNvPr id="6" name="Rectangle 5">
            <a:extLst>
              <a:ext uri="{FF2B5EF4-FFF2-40B4-BE49-F238E27FC236}">
                <a16:creationId xmlns="" xmlns:a16="http://schemas.microsoft.com/office/drawing/2014/main" id="{CED3B601-B035-4E15-876F-C96907129BC6}"/>
              </a:ext>
            </a:extLst>
          </p:cNvPr>
          <p:cNvSpPr/>
          <p:nvPr/>
        </p:nvSpPr>
        <p:spPr>
          <a:xfrm>
            <a:off x="896262" y="1182996"/>
            <a:ext cx="6018842" cy="461665"/>
          </a:xfrm>
          <a:prstGeom prst="rect">
            <a:avLst/>
          </a:prstGeom>
        </p:spPr>
        <p:txBody>
          <a:bodyPr wrap="square">
            <a:spAutoFit/>
          </a:bodyPr>
          <a:lstStyle/>
          <a:p>
            <a:pPr marL="1166813" algn="ctr"/>
            <a:r>
              <a:rPr lang="tr-TR" sz="2400" b="1" dirty="0" smtClean="0"/>
              <a:t>Vaka</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 xmlns:p14="http://schemas.microsoft.com/office/powerpoint/2010/main" val="64872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Vaka Çalışması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F66BF27A-2AAB-E04A-B095-C987B57F8CB2}"/>
              </a:ext>
            </a:extLst>
          </p:cNvPr>
          <p:cNvSpPr/>
          <p:nvPr/>
        </p:nvSpPr>
        <p:spPr>
          <a:xfrm>
            <a:off x="471268" y="1723149"/>
            <a:ext cx="8201464" cy="3785652"/>
          </a:xfrm>
          <a:prstGeom prst="rect">
            <a:avLst/>
          </a:prstGeom>
        </p:spPr>
        <p:txBody>
          <a:bodyPr wrap="square">
            <a:spAutoFit/>
          </a:bodyPr>
          <a:lstStyle/>
          <a:p>
            <a:pPr marL="342900" indent="-342900">
              <a:buFont typeface="Wingdings" panose="05000000000000000000" pitchFamily="2" charset="2"/>
              <a:buChar char="Ø"/>
            </a:pPr>
            <a:r>
              <a:rPr lang="tr-TR" sz="2000" noProof="1" smtClean="0"/>
              <a:t>Esmerelda’nın dizüstü bilgisayarındaki delillerle ne yaparsınız?</a:t>
            </a:r>
          </a:p>
          <a:p>
            <a:pPr marL="342900" indent="-342900">
              <a:buFont typeface="Wingdings" panose="05000000000000000000" pitchFamily="2" charset="2"/>
              <a:buChar char="Ø"/>
            </a:pPr>
            <a:endParaRPr lang="tr-TR" sz="2000" noProof="1" smtClean="0"/>
          </a:p>
          <a:p>
            <a:pPr marL="342900" indent="-342900">
              <a:buFont typeface="Wingdings" panose="05000000000000000000" pitchFamily="2" charset="2"/>
              <a:buChar char="Ø"/>
            </a:pPr>
            <a:r>
              <a:rPr lang="tr-TR" sz="2000" noProof="1" smtClean="0"/>
              <a:t>Goldberg'i nasıl izlersiniz?</a:t>
            </a:r>
          </a:p>
          <a:p>
            <a:pPr marL="342900" indent="-342900">
              <a:buFont typeface="Wingdings" panose="05000000000000000000" pitchFamily="2" charset="2"/>
              <a:buChar char="Ø"/>
            </a:pPr>
            <a:endParaRPr lang="tr-TR" sz="2000" noProof="1" smtClean="0"/>
          </a:p>
          <a:p>
            <a:pPr marL="342900" indent="-342900">
              <a:buFont typeface="Wingdings" panose="05000000000000000000" pitchFamily="2" charset="2"/>
              <a:buChar char="Ø"/>
            </a:pPr>
            <a:r>
              <a:rPr lang="tr-TR" sz="2000" noProof="1" smtClean="0"/>
              <a:t>Bu tür durumlar için ulusal bir uyarı sisteminiz var mı (ABD'deki Amber uyarısı gibi)?</a:t>
            </a:r>
          </a:p>
          <a:p>
            <a:pPr marL="342900" indent="-342900">
              <a:buFont typeface="Wingdings" panose="05000000000000000000" pitchFamily="2" charset="2"/>
              <a:buChar char="Ø"/>
            </a:pPr>
            <a:endParaRPr lang="tr-TR" sz="2000" noProof="1" smtClean="0"/>
          </a:p>
          <a:p>
            <a:pPr marL="342900" indent="-342900">
              <a:buFont typeface="Wingdings" panose="05000000000000000000" pitchFamily="2" charset="2"/>
              <a:buChar char="Ø"/>
            </a:pPr>
            <a:r>
              <a:rPr lang="tr-TR" sz="2000" noProof="1" smtClean="0"/>
              <a:t>İCloud e-posta hesabı ve Facebook hesabı hakkında ne tür sorular sorardınız?</a:t>
            </a:r>
          </a:p>
          <a:p>
            <a:pPr marL="342900" indent="-342900">
              <a:buFont typeface="Wingdings" panose="05000000000000000000" pitchFamily="2" charset="2"/>
              <a:buChar char="Ø"/>
            </a:pPr>
            <a:endParaRPr lang="tr-TR" sz="2000" noProof="1" smtClean="0"/>
          </a:p>
          <a:p>
            <a:pPr marL="342900" indent="-342900">
              <a:buFont typeface="Wingdings" panose="05000000000000000000" pitchFamily="2" charset="2"/>
              <a:buChar char="Ø"/>
            </a:pPr>
            <a:r>
              <a:rPr lang="tr-TR" sz="2000" noProof="1" smtClean="0"/>
              <a:t>Herhangi bir uluslararası yardım talebinin yasal dayanağı ne olabilir? Hangi işbirliği yöntemini kullanırsınız?</a:t>
            </a:r>
            <a:endParaRPr lang="tr-TR" sz="2000" noProof="1"/>
          </a:p>
        </p:txBody>
      </p:sp>
      <p:sp>
        <p:nvSpPr>
          <p:cNvPr id="6" name="Rectangle 5">
            <a:extLst>
              <a:ext uri="{FF2B5EF4-FFF2-40B4-BE49-F238E27FC236}">
                <a16:creationId xmlns="" xmlns:a16="http://schemas.microsoft.com/office/drawing/2014/main" id="{CED3B601-B035-4E15-876F-C96907129BC6}"/>
              </a:ext>
            </a:extLst>
          </p:cNvPr>
          <p:cNvSpPr/>
          <p:nvPr/>
        </p:nvSpPr>
        <p:spPr>
          <a:xfrm>
            <a:off x="264284" y="1182996"/>
            <a:ext cx="7282799" cy="461665"/>
          </a:xfrm>
          <a:prstGeom prst="rect">
            <a:avLst/>
          </a:prstGeom>
        </p:spPr>
        <p:txBody>
          <a:bodyPr wrap="square">
            <a:spAutoFit/>
          </a:bodyPr>
          <a:lstStyle/>
          <a:p>
            <a:pPr marL="1166813" algn="ctr"/>
            <a:r>
              <a:rPr lang="tr-TR" sz="2400" b="1" dirty="0" smtClean="0"/>
              <a:t>Sorular</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 xmlns:p14="http://schemas.microsoft.com/office/powerpoint/2010/main" val="2290153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 xmlns:a16="http://schemas.microsoft.com/office/drawing/2014/main" id="{6C59456A-02DA-0F46-BF32-314184E697A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 xmlns:p14="http://schemas.microsoft.com/office/powerpoint/2010/main" val="199962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Trafik </a:t>
            </a:r>
            <a:r>
              <a:rPr lang="tr-TR" sz="3200" b="1" dirty="0" smtClean="0">
                <a:ea typeface="ＭＳ Ｐゴシック" pitchFamily="34" charset="-128"/>
              </a:rPr>
              <a:t>Verileri</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 xmlns:a16="http://schemas.microsoft.com/office/drawing/2014/main" id="{BB01725E-78F8-40B1-B3A6-D94B18471C00}"/>
              </a:ext>
            </a:extLst>
          </p:cNvPr>
          <p:cNvSpPr/>
          <p:nvPr/>
        </p:nvSpPr>
        <p:spPr>
          <a:xfrm>
            <a:off x="213064" y="1133324"/>
            <a:ext cx="3986074" cy="4463390"/>
          </a:xfrm>
          <a:prstGeom prst="rect">
            <a:avLst/>
          </a:prstGeom>
        </p:spPr>
        <p:txBody>
          <a:bodyPr wrap="square">
            <a:spAutoFit/>
          </a:bodyPr>
          <a:lstStyle/>
          <a:p>
            <a:pPr algn="just" rtl="0"/>
            <a:r>
              <a:rPr lang="tr" sz="2200" b="0" i="0" u="none" baseline="0" dirty="0">
                <a:ea typeface="Verdana" panose="020B0604030504040204" pitchFamily="34" charset="0"/>
              </a:rPr>
              <a:t>"</a:t>
            </a:r>
            <a:r>
              <a:rPr lang="tr" sz="2200" b="1" i="0" u="none" baseline="0" dirty="0">
                <a:ea typeface="Verdana" panose="020B0604030504040204" pitchFamily="34" charset="0"/>
              </a:rPr>
              <a:t>trafik verisi</a:t>
            </a:r>
            <a:r>
              <a:rPr lang="tr" sz="2200" b="0" i="0" u="none" baseline="0" dirty="0">
                <a:ea typeface="Verdana" panose="020B0604030504040204" pitchFamily="34" charset="0"/>
              </a:rPr>
              <a:t>", bir bilgisayar sistemi aracılığıyla gerçekleştirilen bir iletişimle ilgili olarak, iletişim zincirinin bir parçasını oluşturan bir bilgisayar sistemi tarafından oluşturulan ve iletişimin kaynağını, hedefini, yolunu, saatini, tarihini, boyutunu, süresini veya temel hizmet türünü gösteren herhangi bir bilgisayar verisi anlamına gelir.</a:t>
            </a:r>
          </a:p>
        </p:txBody>
      </p:sp>
      <p:sp>
        <p:nvSpPr>
          <p:cNvPr id="16" name="Rectangle 1">
            <a:extLst>
              <a:ext uri="{FF2B5EF4-FFF2-40B4-BE49-F238E27FC236}">
                <a16:creationId xmlns="" xmlns:a16="http://schemas.microsoft.com/office/drawing/2014/main" id="{C3AD9E37-2C54-40B6-B211-90159F05A43B}"/>
              </a:ext>
            </a:extLst>
          </p:cNvPr>
          <p:cNvSpPr/>
          <p:nvPr/>
        </p:nvSpPr>
        <p:spPr>
          <a:xfrm>
            <a:off x="4410784" y="1158300"/>
            <a:ext cx="4625266" cy="5016758"/>
          </a:xfrm>
          <a:prstGeom prst="rect">
            <a:avLst/>
          </a:prstGeom>
        </p:spPr>
        <p:txBody>
          <a:bodyPr wrap="square">
            <a:spAutoFit/>
          </a:bodyPr>
          <a:lstStyle/>
          <a:p>
            <a:pPr algn="l" rtl="0"/>
            <a:r>
              <a:rPr lang="tr" sz="2000" b="0" i="0" u="none" baseline="0" dirty="0">
                <a:ea typeface="Verdana" panose="020B0604030504040204" pitchFamily="34" charset="0"/>
              </a:rPr>
              <a:t>Evet:</a:t>
            </a:r>
          </a:p>
          <a:p>
            <a:pPr marL="800100" lvl="1" indent="-342900" algn="just" rtl="0">
              <a:buFont typeface="Arial" panose="020B0604020202020204" pitchFamily="34" charset="0"/>
              <a:buChar char="•"/>
            </a:pPr>
            <a:r>
              <a:rPr lang="tr" sz="2000" b="0" i="0" u="none" baseline="0" dirty="0">
                <a:ea typeface="Verdana" panose="020B0604030504040204" pitchFamily="34" charset="0"/>
              </a:rPr>
              <a:t>bilgisayar verisi kategorisi</a:t>
            </a:r>
          </a:p>
          <a:p>
            <a:pPr marL="800100" lvl="1" indent="-342900" algn="just" rtl="0">
              <a:buFont typeface="Arial" panose="020B0604020202020204" pitchFamily="34" charset="0"/>
              <a:buChar char="•"/>
            </a:pPr>
            <a:r>
              <a:rPr lang="tr" sz="2000" b="0" i="0" u="none" baseline="0" dirty="0">
                <a:ea typeface="Verdana" panose="020B0604030504040204" pitchFamily="34" charset="0"/>
              </a:rPr>
              <a:t>iletişim zincirinin bir parçasını oluşturan bir bilgisayar tarafından oluşturulur</a:t>
            </a:r>
          </a:p>
          <a:p>
            <a:pPr marL="800100" lvl="1" indent="-342900" algn="just" rtl="0">
              <a:buFont typeface="Arial" panose="020B0604020202020204" pitchFamily="34" charset="0"/>
              <a:buChar char="•"/>
            </a:pPr>
            <a:r>
              <a:rPr lang="tr" sz="2000" b="0" i="0" u="none" baseline="0" dirty="0">
                <a:ea typeface="Verdana" panose="020B0604030504040204" pitchFamily="34" charset="0"/>
              </a:rPr>
              <a:t>İletişimin:</a:t>
            </a:r>
          </a:p>
          <a:p>
            <a:pPr marL="1257300" lvl="2" indent="-342900" algn="just" rtl="0">
              <a:buFont typeface="Calibri" panose="020F0502020204030204" pitchFamily="34" charset="0"/>
              <a:buChar char="‐"/>
            </a:pPr>
            <a:r>
              <a:rPr lang="tr" sz="2000" b="0" i="0" u="none" baseline="0" dirty="0" smtClean="0">
                <a:ea typeface="Verdana" panose="020B0604030504040204" pitchFamily="34" charset="0"/>
              </a:rPr>
              <a:t>kökenini</a:t>
            </a:r>
            <a:endParaRPr lang="tr" sz="2000" b="0" i="0" u="none" baseline="0" dirty="0">
              <a:ea typeface="Verdana" panose="020B0604030504040204" pitchFamily="34" charset="0"/>
            </a:endParaRPr>
          </a:p>
          <a:p>
            <a:pPr marL="1257300" lvl="2" indent="-342900" algn="just" rtl="0">
              <a:buFont typeface="Calibri" panose="020F0502020204030204" pitchFamily="34" charset="0"/>
              <a:buChar char="‐"/>
            </a:pPr>
            <a:r>
              <a:rPr lang="tr" sz="2000" b="0" i="0" u="none" baseline="0" dirty="0">
                <a:ea typeface="Verdana" panose="020B0604030504040204" pitchFamily="34" charset="0"/>
              </a:rPr>
              <a:t>hedefini</a:t>
            </a:r>
          </a:p>
          <a:p>
            <a:pPr marL="1257300" lvl="2" indent="-342900" algn="just" rtl="0">
              <a:buFont typeface="Calibri" panose="020F0502020204030204" pitchFamily="34" charset="0"/>
              <a:buChar char="‐"/>
            </a:pPr>
            <a:r>
              <a:rPr lang="tr" sz="2000" b="0" i="0" u="none" baseline="0" dirty="0">
                <a:ea typeface="Verdana" panose="020B0604030504040204" pitchFamily="34" charset="0"/>
              </a:rPr>
              <a:t>yolunu</a:t>
            </a:r>
          </a:p>
          <a:p>
            <a:pPr marL="1257300" lvl="2" indent="-342900" algn="just" rtl="0">
              <a:buFont typeface="Calibri" panose="020F0502020204030204" pitchFamily="34" charset="0"/>
              <a:buChar char="‐"/>
            </a:pPr>
            <a:r>
              <a:rPr lang="tr" sz="2000" b="0" i="0" u="none" baseline="0" dirty="0">
                <a:ea typeface="Verdana" panose="020B0604030504040204" pitchFamily="34" charset="0"/>
              </a:rPr>
              <a:t>saatini</a:t>
            </a:r>
          </a:p>
          <a:p>
            <a:pPr marL="1257300" lvl="2" indent="-342900" algn="just" rtl="0">
              <a:buFont typeface="Calibri" panose="020F0502020204030204" pitchFamily="34" charset="0"/>
              <a:buChar char="‐"/>
            </a:pPr>
            <a:r>
              <a:rPr lang="tr" sz="2000" b="0" i="0" u="none" baseline="0" dirty="0">
                <a:ea typeface="Verdana" panose="020B0604030504040204" pitchFamily="34" charset="0"/>
              </a:rPr>
              <a:t>tarihini</a:t>
            </a:r>
          </a:p>
          <a:p>
            <a:pPr marL="1257300" lvl="2" indent="-342900" algn="just" rtl="0">
              <a:buFont typeface="Calibri" panose="020F0502020204030204" pitchFamily="34" charset="0"/>
              <a:buChar char="‐"/>
            </a:pPr>
            <a:r>
              <a:rPr lang="tr" sz="2000" b="0" i="0" u="none" baseline="0" dirty="0">
                <a:ea typeface="Verdana" panose="020B0604030504040204" pitchFamily="34" charset="0"/>
              </a:rPr>
              <a:t>boyutunu</a:t>
            </a:r>
          </a:p>
          <a:p>
            <a:pPr marL="1257300" lvl="2" indent="-342900" algn="just" rtl="0">
              <a:buFont typeface="Calibri" panose="020F0502020204030204" pitchFamily="34" charset="0"/>
              <a:buChar char="‐"/>
            </a:pPr>
            <a:r>
              <a:rPr lang="tr" sz="2000" b="0" i="0" u="none" baseline="0" dirty="0">
                <a:ea typeface="Verdana" panose="020B0604030504040204" pitchFamily="34" charset="0"/>
              </a:rPr>
              <a:t>süresini</a:t>
            </a:r>
          </a:p>
          <a:p>
            <a:pPr marL="1257300" lvl="2" indent="-342900" algn="just" rtl="0">
              <a:buFont typeface="Calibri" panose="020F0502020204030204" pitchFamily="34" charset="0"/>
              <a:buChar char="‐"/>
            </a:pPr>
            <a:r>
              <a:rPr lang="tr" sz="2000" b="0" i="0" u="none" baseline="0" dirty="0">
                <a:ea typeface="Verdana" panose="020B0604030504040204" pitchFamily="34" charset="0"/>
              </a:rPr>
              <a:t>temel hizmet türünü gösterir</a:t>
            </a:r>
          </a:p>
          <a:p>
            <a:pPr algn="l" rtl="0"/>
            <a:r>
              <a:rPr lang="tr" sz="2000" b="0" i="0" u="none" baseline="0" dirty="0">
                <a:ea typeface="Verdana" panose="020B0604030504040204" pitchFamily="34" charset="0"/>
              </a:rPr>
              <a:t>Hayır:</a:t>
            </a:r>
          </a:p>
          <a:p>
            <a:pPr marL="800100" lvl="1" indent="-342900" algn="l" rtl="0">
              <a:buFont typeface="Arial" panose="020B0604020202020204" pitchFamily="34" charset="0"/>
              <a:buChar char="•"/>
            </a:pPr>
            <a:r>
              <a:rPr lang="tr" sz="2000" b="0" i="0" u="none" baseline="0" dirty="0">
                <a:ea typeface="Verdana" panose="020B0604030504040204" pitchFamily="34" charset="0"/>
              </a:rPr>
              <a:t>iletişimin içeriği</a:t>
            </a:r>
          </a:p>
        </p:txBody>
      </p:sp>
    </p:spTree>
    <p:extLst>
      <p:ext uri="{BB962C8B-B14F-4D97-AF65-F5344CB8AC3E}">
        <p14:creationId xmlns="" xmlns:p14="http://schemas.microsoft.com/office/powerpoint/2010/main" val="77796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Altıncı Bölüm</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tr-TR" sz="3200" b="1" dirty="0" smtClean="0">
                <a:ea typeface="ＭＳ Ｐゴシック" charset="0"/>
              </a:rPr>
              <a:t>Özet</a:t>
            </a:r>
            <a:endParaRPr lang="en-GB" sz="3200" b="1" dirty="0"/>
          </a:p>
          <a:p>
            <a:pPr algn="ctr">
              <a:lnSpc>
                <a:spcPct val="80000"/>
              </a:lnSpc>
            </a:pPr>
            <a:endParaRPr lang="en-GB" sz="3200" b="1" dirty="0"/>
          </a:p>
        </p:txBody>
      </p:sp>
    </p:spTree>
    <p:extLst>
      <p:ext uri="{BB962C8B-B14F-4D97-AF65-F5344CB8AC3E}">
        <p14:creationId xmlns="" xmlns:p14="http://schemas.microsoft.com/office/powerpoint/2010/main" val="4167691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Özet</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 xmlns:a16="http://schemas.microsoft.com/office/drawing/2014/main" id="{7FA81925-418B-D44C-9255-2AEBBFBC0ADA}"/>
              </a:ext>
            </a:extLst>
          </p:cNvPr>
          <p:cNvSpPr/>
          <p:nvPr/>
        </p:nvSpPr>
        <p:spPr>
          <a:xfrm>
            <a:off x="211015" y="1193778"/>
            <a:ext cx="4360985" cy="4425827"/>
          </a:xfrm>
          <a:prstGeom prst="rect">
            <a:avLst/>
          </a:prstGeom>
        </p:spPr>
        <p:txBody>
          <a:bodyPr wrap="square">
            <a:spAutoFit/>
          </a:bodyPr>
          <a:lstStyle/>
          <a:p>
            <a:pPr marL="342900" indent="-342900" algn="just">
              <a:lnSpc>
                <a:spcPct val="80000"/>
              </a:lnSpc>
              <a:buFont typeface="Wingdings" pitchFamily="2" charset="2"/>
              <a:buChar char="ü"/>
            </a:pPr>
            <a:r>
              <a:rPr lang="tr-TR" sz="2200" i="1" dirty="0"/>
              <a:t>Özel sektör tarafından tutulan veri ve bilgilerin birincil sınıflandırmalarının gözden geçirilmesi,</a:t>
            </a:r>
          </a:p>
          <a:p>
            <a:pPr marL="342900" indent="-342900" algn="just">
              <a:lnSpc>
                <a:spcPct val="80000"/>
              </a:lnSpc>
              <a:buFont typeface="Wingdings" pitchFamily="2" charset="2"/>
              <a:buChar char="ü"/>
            </a:pPr>
            <a:endParaRPr lang="tr-TR" sz="2200" i="1" dirty="0"/>
          </a:p>
          <a:p>
            <a:pPr marL="342900" indent="-342900" algn="just">
              <a:lnSpc>
                <a:spcPct val="80000"/>
              </a:lnSpc>
              <a:buFont typeface="Wingdings" pitchFamily="2" charset="2"/>
              <a:buChar char="ü"/>
            </a:pPr>
            <a:r>
              <a:rPr lang="tr-TR" sz="2200" i="1" dirty="0"/>
              <a:t>Yerli servis sağlayıcılarla işbirliği yaparken önemli hususları anlamak,</a:t>
            </a:r>
          </a:p>
          <a:p>
            <a:pPr algn="just">
              <a:lnSpc>
                <a:spcPct val="80000"/>
              </a:lnSpc>
            </a:pPr>
            <a:endParaRPr lang="tr-TR" sz="2200" i="1" dirty="0"/>
          </a:p>
          <a:p>
            <a:pPr marL="342900" indent="-342900" algn="just">
              <a:lnSpc>
                <a:spcPct val="80000"/>
              </a:lnSpc>
              <a:buFont typeface="Wingdings" pitchFamily="2" charset="2"/>
              <a:buChar char="ü"/>
            </a:pPr>
            <a:r>
              <a:rPr lang="tr-TR" sz="2200" i="1" dirty="0"/>
              <a:t>Karşılıklı hukuki yardım, acil durum talepleri, üretim talepleri ve gönüllü işbirliği de dahil olmak üzere veri edinimi için yabancı servis sağlayıcılarla işbirliği mekanizmalarının tartışılması,</a:t>
            </a:r>
          </a:p>
        </p:txBody>
      </p:sp>
      <p:sp>
        <p:nvSpPr>
          <p:cNvPr id="6" name="Rectangle 5">
            <a:extLst>
              <a:ext uri="{FF2B5EF4-FFF2-40B4-BE49-F238E27FC236}">
                <a16:creationId xmlns="" xmlns:a16="http://schemas.microsoft.com/office/drawing/2014/main" id="{3B867BBA-A7A7-F84C-B403-7348B8834D1F}"/>
              </a:ext>
            </a:extLst>
          </p:cNvPr>
          <p:cNvSpPr/>
          <p:nvPr/>
        </p:nvSpPr>
        <p:spPr>
          <a:xfrm>
            <a:off x="4732127" y="1193778"/>
            <a:ext cx="4290329" cy="2259080"/>
          </a:xfrm>
          <a:prstGeom prst="rect">
            <a:avLst/>
          </a:prstGeom>
        </p:spPr>
        <p:txBody>
          <a:bodyPr wrap="square">
            <a:spAutoFit/>
          </a:bodyPr>
          <a:lstStyle/>
          <a:p>
            <a:pPr marL="342900" indent="-342900" algn="just">
              <a:lnSpc>
                <a:spcPct val="80000"/>
              </a:lnSpc>
              <a:buFont typeface="Wingdings" pitchFamily="2" charset="2"/>
              <a:buChar char="ü"/>
            </a:pPr>
            <a:r>
              <a:rPr lang="tr-TR" sz="2200" i="1" dirty="0"/>
              <a:t>Yasadışı içeriğin kaldırılması için yabancı servis sağlayıcılarla işbirliği mekanizmalarının tartışılması,</a:t>
            </a:r>
          </a:p>
          <a:p>
            <a:pPr algn="just">
              <a:lnSpc>
                <a:spcPct val="80000"/>
              </a:lnSpc>
            </a:pPr>
            <a:endParaRPr lang="tr-TR" sz="2200" i="1" dirty="0"/>
          </a:p>
          <a:p>
            <a:pPr marL="342900" indent="-342900" algn="just">
              <a:lnSpc>
                <a:spcPct val="80000"/>
              </a:lnSpc>
              <a:buFont typeface="Wingdings" pitchFamily="2" charset="2"/>
              <a:buChar char="ü"/>
            </a:pPr>
            <a:r>
              <a:rPr lang="tr-TR" sz="2200" i="1" dirty="0"/>
              <a:t>Yabancı servis sağlayıcılarla işbirliği yapmak için en iyi uygulamaları anlamak</a:t>
            </a:r>
          </a:p>
        </p:txBody>
      </p:sp>
    </p:spTree>
    <p:extLst>
      <p:ext uri="{BB962C8B-B14F-4D97-AF65-F5344CB8AC3E}">
        <p14:creationId xmlns="" xmlns:p14="http://schemas.microsoft.com/office/powerpoint/2010/main" val="3732782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 xmlns:a16="http://schemas.microsoft.com/office/drawing/2014/main" id="{6C59456A-02DA-0F46-BF32-314184E697A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 xmlns:p14="http://schemas.microsoft.com/office/powerpoint/2010/main" val="253988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Abone Bilgisi</a:t>
            </a:r>
            <a:r>
              <a:rPr lang="en-GB" sz="3200" b="1" dirty="0" smtClean="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 xmlns:a16="http://schemas.microsoft.com/office/drawing/2014/main" id="{4C52B17A-14C8-4A54-A0DE-FFB2521D3FE2}"/>
              </a:ext>
            </a:extLst>
          </p:cNvPr>
          <p:cNvSpPr/>
          <p:nvPr/>
        </p:nvSpPr>
        <p:spPr>
          <a:xfrm>
            <a:off x="4305670" y="952123"/>
            <a:ext cx="4625266" cy="4247317"/>
          </a:xfrm>
          <a:prstGeom prst="rect">
            <a:avLst/>
          </a:prstGeom>
        </p:spPr>
        <p:txBody>
          <a:bodyPr wrap="square">
            <a:spAutoFit/>
          </a:bodyPr>
          <a:lstStyle/>
          <a:p>
            <a:pPr marL="342900" indent="-342900">
              <a:buFont typeface="Wingdings" pitchFamily="2" charset="2"/>
              <a:buChar char="Ø"/>
            </a:pPr>
            <a:r>
              <a:rPr lang="tr-TR" dirty="0" smtClean="0"/>
              <a:t>Nedir?:</a:t>
            </a:r>
          </a:p>
          <a:p>
            <a:pPr marL="800100" lvl="1" indent="-342900" algn="just">
              <a:buFont typeface="Wingdings" pitchFamily="2" charset="2"/>
              <a:buChar char="Ø"/>
            </a:pPr>
            <a:r>
              <a:rPr lang="tr-TR" dirty="0" smtClean="0"/>
              <a:t>Bilgisayar verisi formunda veya başka bir formdadır</a:t>
            </a:r>
          </a:p>
          <a:p>
            <a:pPr marL="800100" lvl="1" indent="-342900" algn="just">
              <a:buFont typeface="Wingdings" pitchFamily="2" charset="2"/>
              <a:buChar char="Ø"/>
            </a:pPr>
            <a:r>
              <a:rPr lang="tr-TR" dirty="0" smtClean="0"/>
              <a:t>Servis sağlayıcı tarafından tutulmaktadır</a:t>
            </a:r>
          </a:p>
          <a:p>
            <a:pPr marL="800100" lvl="1" indent="-342900" algn="just">
              <a:buFont typeface="Wingdings" pitchFamily="2" charset="2"/>
              <a:buChar char="Ø"/>
            </a:pPr>
            <a:r>
              <a:rPr lang="tr-TR" dirty="0" smtClean="0"/>
              <a:t>Aşağıdakiler de dahil olmak üzere servis abonesi ile ilgilidir:</a:t>
            </a:r>
          </a:p>
          <a:p>
            <a:pPr marL="1257300" lvl="2" indent="-342900" algn="just">
              <a:buFont typeface="Wingdings" pitchFamily="2" charset="2"/>
              <a:buChar char="Ø"/>
            </a:pPr>
            <a:r>
              <a:rPr lang="tr-TR" dirty="0" smtClean="0"/>
              <a:t>Ücretsiz müşteriler</a:t>
            </a:r>
          </a:p>
          <a:p>
            <a:pPr marL="1257300" lvl="2" indent="-342900" algn="just">
              <a:buFont typeface="Wingdings" pitchFamily="2" charset="2"/>
              <a:buChar char="Ø"/>
            </a:pPr>
            <a:r>
              <a:rPr lang="tr-TR" dirty="0" smtClean="0"/>
              <a:t>Kullandıkça öde müşterileri</a:t>
            </a:r>
          </a:p>
          <a:p>
            <a:pPr marL="1257300" lvl="2" indent="-342900" algn="just">
              <a:buFont typeface="Wingdings" pitchFamily="2" charset="2"/>
              <a:buChar char="Ø"/>
            </a:pPr>
            <a:r>
              <a:rPr lang="tr-TR" dirty="0" smtClean="0"/>
              <a:t>Ücretli aboneler</a:t>
            </a:r>
          </a:p>
          <a:p>
            <a:pPr marL="1257300" lvl="2" indent="-342900" algn="just">
              <a:buFont typeface="Wingdings" pitchFamily="2" charset="2"/>
              <a:buChar char="Ø"/>
            </a:pPr>
            <a:r>
              <a:rPr lang="tr-TR" dirty="0" smtClean="0"/>
              <a:t>Abone hesabını kullanma hakkına sahip bireyler</a:t>
            </a:r>
          </a:p>
          <a:p>
            <a:pPr marL="342900" indent="-342900">
              <a:buFont typeface="Wingdings" pitchFamily="2" charset="2"/>
              <a:buChar char="Ø"/>
            </a:pPr>
            <a:r>
              <a:rPr lang="tr-TR" dirty="0" smtClean="0"/>
              <a:t>Ne Değildir?:</a:t>
            </a:r>
          </a:p>
          <a:p>
            <a:pPr marL="800100" lvl="1" indent="-342900">
              <a:buFont typeface="Wingdings" pitchFamily="2" charset="2"/>
              <a:buChar char="Ø"/>
            </a:pPr>
            <a:r>
              <a:rPr lang="tr-TR" dirty="0"/>
              <a:t>A</a:t>
            </a:r>
            <a:r>
              <a:rPr lang="tr-TR" dirty="0" smtClean="0"/>
              <a:t>bonenin iletişim içeriği</a:t>
            </a:r>
          </a:p>
          <a:p>
            <a:pPr marL="800100" lvl="1" indent="-342900">
              <a:buFont typeface="Wingdings" pitchFamily="2" charset="2"/>
              <a:buChar char="Ø"/>
            </a:pPr>
            <a:r>
              <a:rPr lang="tr-TR" dirty="0"/>
              <a:t>A</a:t>
            </a:r>
            <a:r>
              <a:rPr lang="tr-TR" dirty="0" smtClean="0"/>
              <a:t>bone hesabıyla ilişkili trafik verileri </a:t>
            </a:r>
            <a:endParaRPr lang="tr-TR" dirty="0"/>
          </a:p>
        </p:txBody>
      </p:sp>
      <p:sp>
        <p:nvSpPr>
          <p:cNvPr id="8" name="Rectangle 7">
            <a:extLst>
              <a:ext uri="{FF2B5EF4-FFF2-40B4-BE49-F238E27FC236}">
                <a16:creationId xmlns="" xmlns:a16="http://schemas.microsoft.com/office/drawing/2014/main" id="{687B7C23-9E4D-47A3-872A-857DE10440B9}"/>
              </a:ext>
            </a:extLst>
          </p:cNvPr>
          <p:cNvSpPr/>
          <p:nvPr/>
        </p:nvSpPr>
        <p:spPr>
          <a:xfrm>
            <a:off x="138512" y="974628"/>
            <a:ext cx="3986074" cy="5062924"/>
          </a:xfrm>
          <a:prstGeom prst="rect">
            <a:avLst/>
          </a:prstGeom>
        </p:spPr>
        <p:txBody>
          <a:bodyPr wrap="square">
            <a:spAutoFit/>
          </a:bodyPr>
          <a:lstStyle/>
          <a:p>
            <a:pPr marL="342900" indent="-342900" algn="just">
              <a:buFont typeface="Wingdings" pitchFamily="2" charset="2"/>
              <a:buChar char="Ø"/>
            </a:pPr>
            <a:r>
              <a:rPr lang="tr-TR" sz="1700" dirty="0" smtClean="0"/>
              <a:t>"Abone bilgileri", trafik veya içerik verileri dışında abonelerle ilgili olarak bir hizmet sağlayıcı tarafından tutulan bilgisayar verileri veya başka herhangi bir biçimde bulunan ve aşağıdakiler aracılığıyla oluşturulabilen herhangi bir bilgi anlamına gelir:</a:t>
            </a:r>
          </a:p>
          <a:p>
            <a:pPr algn="just"/>
            <a:r>
              <a:rPr lang="tr-TR" sz="1700" dirty="0" smtClean="0"/>
              <a:t>a kullanılan iletişim hizmetinin türü, bununla ilgili teknik koşullar ve hizmet süresi; </a:t>
            </a:r>
          </a:p>
          <a:p>
            <a:pPr algn="just"/>
            <a:r>
              <a:rPr lang="tr-TR" sz="1700" dirty="0" smtClean="0"/>
              <a:t>b hizmet sözleşmesi veya düzenlemesine dayalı olarak abonenin kimliği, posta veya coğrafi adresi, telefon ve diğer erişim numarası, fatura ve ödeme bilgileri; </a:t>
            </a:r>
          </a:p>
          <a:p>
            <a:pPr algn="just"/>
            <a:r>
              <a:rPr lang="tr-TR" sz="1700" dirty="0" smtClean="0"/>
              <a:t>c hizmet sözleşmesi dahilinde mevcut olan iletişim ekipmanının kurulum sahasındaki diğer bilgiler.</a:t>
            </a:r>
            <a:endParaRPr lang="tr-TR" sz="1700" dirty="0"/>
          </a:p>
        </p:txBody>
      </p:sp>
    </p:spTree>
    <p:extLst>
      <p:ext uri="{BB962C8B-B14F-4D97-AF65-F5344CB8AC3E}">
        <p14:creationId xmlns="" xmlns:p14="http://schemas.microsoft.com/office/powerpoint/2010/main" val="141958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 xmlns:p14="http://schemas.microsoft.com/office/powerpoint/2010/main" val="233140025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426909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 xmlns:p14="http://schemas.microsoft.com/office/powerpoint/2010/main" val="194991801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294292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13574</TotalTime>
  <Words>6941</Words>
  <Application>Microsoft Office PowerPoint</Application>
  <PresentationFormat>Ekran Gösterisi (4:3)</PresentationFormat>
  <Paragraphs>915</Paragraphs>
  <Slides>62</Slides>
  <Notes>55</Notes>
  <HiddenSlides>0</HiddenSlides>
  <MMClips>0</MMClips>
  <ScaleCrop>false</ScaleCrop>
  <HeadingPairs>
    <vt:vector size="4" baseType="variant">
      <vt:variant>
        <vt:lpstr>Tema</vt:lpstr>
      </vt:variant>
      <vt:variant>
        <vt:i4>1</vt:i4>
      </vt:variant>
      <vt:variant>
        <vt:lpstr>Slayt Başlıkları</vt:lpstr>
      </vt:variant>
      <vt:variant>
        <vt:i4>62</vt:i4>
      </vt:variant>
    </vt:vector>
  </HeadingPairs>
  <TitlesOfParts>
    <vt:vector size="63"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Nazik ERENOGLU - ŞİRKET MÜDÜRÜ</cp:lastModifiedBy>
  <cp:revision>363</cp:revision>
  <dcterms:created xsi:type="dcterms:W3CDTF">2012-01-25T15:22:10Z</dcterms:created>
  <dcterms:modified xsi:type="dcterms:W3CDTF">2021-04-12T08:03:12Z</dcterms:modified>
</cp:coreProperties>
</file>