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comment1.xml" ContentType="application/vnd.openxmlformats-officedocument.presentationml.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omments/comment2.xml" ContentType="application/vnd.openxmlformats-officedocument.presentationml.comments+xml"/>
  <Override PartName="/ppt/comments/comment3.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omments/comment4.xml" ContentType="application/vnd.openxmlformats-officedocument.presentationml.comments+xml"/>
  <Override PartName="/ppt/notesSlides/notesSlide11.xml" ContentType="application/vnd.openxmlformats-officedocument.presentationml.notesSlide+xml"/>
  <Override PartName="/ppt/comments/comment5.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sldIdLst>
    <p:sldId id="355" r:id="rId2"/>
    <p:sldId id="567" r:id="rId3"/>
    <p:sldId id="765" r:id="rId4"/>
    <p:sldId id="569" r:id="rId5"/>
    <p:sldId id="570" r:id="rId6"/>
    <p:sldId id="766" r:id="rId7"/>
    <p:sldId id="767" r:id="rId8"/>
    <p:sldId id="768" r:id="rId9"/>
    <p:sldId id="770" r:id="rId10"/>
    <p:sldId id="747" r:id="rId11"/>
    <p:sldId id="769" r:id="rId12"/>
    <p:sldId id="771" r:id="rId13"/>
    <p:sldId id="586" r:id="rId14"/>
    <p:sldId id="772" r:id="rId15"/>
    <p:sldId id="587" r:id="rId16"/>
    <p:sldId id="773" r:id="rId17"/>
    <p:sldId id="781" r:id="rId18"/>
    <p:sldId id="782" r:id="rId19"/>
    <p:sldId id="777" r:id="rId20"/>
    <p:sldId id="778" r:id="rId21"/>
    <p:sldId id="783" r:id="rId22"/>
    <p:sldId id="780" r:id="rId23"/>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5pPr>
    <a:lvl6pPr marL="2286000" algn="l" defTabSz="914400" rtl="0" eaLnBrk="1" latinLnBrk="0" hangingPunct="1">
      <a:defRPr kern="1200">
        <a:solidFill>
          <a:schemeClr val="tx1"/>
        </a:solidFill>
        <a:latin typeface="Arial" pitchFamily="34" charset="0"/>
        <a:ea typeface="ＭＳ Ｐゴシック" pitchFamily="34" charset="-128"/>
        <a:cs typeface="+mn-cs"/>
      </a:defRPr>
    </a:lvl6pPr>
    <a:lvl7pPr marL="2743200" algn="l" defTabSz="914400" rtl="0" eaLnBrk="1" latinLnBrk="0" hangingPunct="1">
      <a:defRPr kern="1200">
        <a:solidFill>
          <a:schemeClr val="tx1"/>
        </a:solidFill>
        <a:latin typeface="Arial" pitchFamily="34" charset="0"/>
        <a:ea typeface="ＭＳ Ｐゴシック" pitchFamily="34" charset="-128"/>
        <a:cs typeface="+mn-cs"/>
      </a:defRPr>
    </a:lvl7pPr>
    <a:lvl8pPr marL="3200400" algn="l" defTabSz="914400" rtl="0" eaLnBrk="1" latinLnBrk="0" hangingPunct="1">
      <a:defRPr kern="1200">
        <a:solidFill>
          <a:schemeClr val="tx1"/>
        </a:solidFill>
        <a:latin typeface="Arial" pitchFamily="34" charset="0"/>
        <a:ea typeface="ＭＳ Ｐゴシック" pitchFamily="34" charset="-128"/>
        <a:cs typeface="+mn-cs"/>
      </a:defRPr>
    </a:lvl8pPr>
    <a:lvl9pPr marL="3657600" algn="l" defTabSz="914400" rtl="0" eaLnBrk="1" latinLnBrk="0" hangingPunct="1">
      <a:defRPr kern="1200">
        <a:solidFill>
          <a:schemeClr val="tx1"/>
        </a:solidFill>
        <a:latin typeface="Arial" pitchFamily="34" charset="0"/>
        <a:ea typeface="ＭＳ Ｐゴシック"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izem SÖKMENSÜER" initials="GS" lastIdx="5" clrIdx="0">
    <p:extLst>
      <p:ext uri="{19B8F6BF-5375-455C-9EA6-DF929625EA0E}">
        <p15:presenceInfo xmlns:p15="http://schemas.microsoft.com/office/powerpoint/2012/main" userId="Gizem SÖKMENSÜ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8072" autoAdjust="0"/>
    <p:restoredTop sz="72485" autoAdjust="0"/>
  </p:normalViewPr>
  <p:slideViewPr>
    <p:cSldViewPr snapToGrid="0" snapToObjects="1">
      <p:cViewPr varScale="1">
        <p:scale>
          <a:sx n="60" d="100"/>
          <a:sy n="60" d="100"/>
        </p:scale>
        <p:origin x="1469" y="48"/>
      </p:cViewPr>
      <p:guideLst>
        <p:guide orient="horz" pos="2160"/>
        <p:guide pos="2880"/>
      </p:guideLst>
    </p:cSldViewPr>
  </p:slideViewPr>
  <p:outlineViewPr>
    <p:cViewPr>
      <p:scale>
        <a:sx n="33" d="100"/>
        <a:sy n="33" d="100"/>
      </p:scale>
      <p:origin x="0" y="39756"/>
    </p:cViewPr>
  </p:outlineViewPr>
  <p:notesTextViewPr>
    <p:cViewPr>
      <p:scale>
        <a:sx n="125" d="100"/>
        <a:sy n="125"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3-05T14:27:51.402" idx="1">
    <p:pos x="4925" y="1270"/>
    <p:text>HAZIR MISINIZ?</p:text>
    <p:extLst>
      <p:ext uri="{C676402C-5697-4E1C-873F-D02D1690AC5C}">
        <p15:threadingInfo xmlns:p15="http://schemas.microsoft.com/office/powerpoint/2012/main" timeZoneBias="-18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1-03-05T15:22:29.250" idx="2">
    <p:pos x="4055" y="1278"/>
    <p:text>SORULAR</p:text>
    <p:extLst>
      <p:ext uri="{C676402C-5697-4E1C-873F-D02D1690AC5C}">
        <p15:threadingInfo xmlns:p15="http://schemas.microsoft.com/office/powerpoint/2012/main" timeZoneBias="-18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1-03-05T15:22:59.188" idx="3">
    <p:pos x="4399" y="1527"/>
    <p:text>Çalışmaya başlayalım.</p:text>
    <p:extLst>
      <p:ext uri="{C676402C-5697-4E1C-873F-D02D1690AC5C}">
        <p15:threadingInfo xmlns:p15="http://schemas.microsoft.com/office/powerpoint/2012/main" timeZoneBias="-18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21-03-05T15:34:21.641" idx="4">
    <p:pos x="10" y="10"/>
    <p:text>SORULAR</p:text>
    <p:extLst>
      <p:ext uri="{C676402C-5697-4E1C-873F-D02D1690AC5C}">
        <p15:threadingInfo xmlns:p15="http://schemas.microsoft.com/office/powerpoint/2012/main" timeZoneBias="-18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1" dt="2021-03-05T15:35:58.350" idx="5">
    <p:pos x="4055" y="1278"/>
    <p:text>SORULAR</p:text>
    <p:extLst>
      <p:ext uri="{C676402C-5697-4E1C-873F-D02D1690AC5C}">
        <p15:threadingInfo xmlns:p15="http://schemas.microsoft.com/office/powerpoint/2012/main" timeZoneBias="-18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atin typeface="Calibri" pitchFamily="34" charset="0"/>
              </a:defRPr>
            </a:lvl1pPr>
          </a:lstStyle>
          <a:p>
            <a:pPr>
              <a:defRPr/>
            </a:pPr>
            <a:fld id="{C1B3EDF1-F18A-45C1-B6F1-897AB80CF26C}" type="datetime1">
              <a:rPr lang="en-US"/>
              <a:pPr>
                <a:defRPr/>
              </a:pPr>
              <a:t>4/12/2021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atin typeface="Calibri" pitchFamily="34" charset="0"/>
              </a:defRPr>
            </a:lvl1pPr>
          </a:lstStyle>
          <a:p>
            <a:pPr>
              <a:defRPr/>
            </a:pPr>
            <a:fld id="{26CF4C01-59D1-40AC-ABAA-0AE036E9F18B}" type="slidenum">
              <a:rPr lang="en-US"/>
              <a:pPr>
                <a:defRPr/>
              </a:pPr>
              <a:t>‹#›</a:t>
            </a:fld>
            <a:endParaRPr lang="en-US" dirty="0"/>
          </a:p>
        </p:txBody>
      </p:sp>
    </p:spTree>
    <p:extLst>
      <p:ext uri="{BB962C8B-B14F-4D97-AF65-F5344CB8AC3E}">
        <p14:creationId xmlns:p14="http://schemas.microsoft.com/office/powerpoint/2010/main" val="1028704913"/>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5</a:t>
            </a:fld>
            <a:endParaRPr lang="en-US" dirty="0"/>
          </a:p>
        </p:txBody>
      </p:sp>
    </p:spTree>
    <p:extLst>
      <p:ext uri="{BB962C8B-B14F-4D97-AF65-F5344CB8AC3E}">
        <p14:creationId xmlns:p14="http://schemas.microsoft.com/office/powerpoint/2010/main" val="27228725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18</a:t>
            </a:fld>
            <a:endParaRPr lang="en-US" dirty="0"/>
          </a:p>
        </p:txBody>
      </p:sp>
    </p:spTree>
    <p:extLst>
      <p:ext uri="{BB962C8B-B14F-4D97-AF65-F5344CB8AC3E}">
        <p14:creationId xmlns:p14="http://schemas.microsoft.com/office/powerpoint/2010/main" val="17483782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pPr>
              <a:defRPr/>
            </a:pPr>
            <a:fld id="{26CF4C01-59D1-40AC-ABAA-0AE036E9F18B}" type="slidenum">
              <a:rPr lang="en-US" smtClean="0"/>
              <a:pPr>
                <a:defRPr/>
              </a:pPr>
              <a:t>22</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6</a:t>
            </a:fld>
            <a:endParaRPr lang="en-US" dirty="0"/>
          </a:p>
        </p:txBody>
      </p:sp>
    </p:spTree>
    <p:extLst>
      <p:ext uri="{BB962C8B-B14F-4D97-AF65-F5344CB8AC3E}">
        <p14:creationId xmlns:p14="http://schemas.microsoft.com/office/powerpoint/2010/main" val="3837938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7</a:t>
            </a:fld>
            <a:endParaRPr lang="en-US" dirty="0"/>
          </a:p>
        </p:txBody>
      </p:sp>
    </p:spTree>
    <p:extLst>
      <p:ext uri="{BB962C8B-B14F-4D97-AF65-F5344CB8AC3E}">
        <p14:creationId xmlns:p14="http://schemas.microsoft.com/office/powerpoint/2010/main" val="16775038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9</a:t>
            </a:fld>
            <a:endParaRPr lang="en-US" dirty="0"/>
          </a:p>
        </p:txBody>
      </p:sp>
    </p:spTree>
    <p:extLst>
      <p:ext uri="{BB962C8B-B14F-4D97-AF65-F5344CB8AC3E}">
        <p14:creationId xmlns:p14="http://schemas.microsoft.com/office/powerpoint/2010/main" val="32100885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10</a:t>
            </a:fld>
            <a:endParaRPr lang="en-US" dirty="0"/>
          </a:p>
        </p:txBody>
      </p:sp>
    </p:spTree>
    <p:extLst>
      <p:ext uri="{BB962C8B-B14F-4D97-AF65-F5344CB8AC3E}">
        <p14:creationId xmlns:p14="http://schemas.microsoft.com/office/powerpoint/2010/main" val="38080752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11</a:t>
            </a:fld>
            <a:endParaRPr lang="en-US" dirty="0"/>
          </a:p>
        </p:txBody>
      </p:sp>
    </p:spTree>
    <p:extLst>
      <p:ext uri="{BB962C8B-B14F-4D97-AF65-F5344CB8AC3E}">
        <p14:creationId xmlns:p14="http://schemas.microsoft.com/office/powerpoint/2010/main" val="8330196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12</a:t>
            </a:fld>
            <a:endParaRPr lang="en-US" dirty="0"/>
          </a:p>
        </p:txBody>
      </p:sp>
    </p:spTree>
    <p:extLst>
      <p:ext uri="{BB962C8B-B14F-4D97-AF65-F5344CB8AC3E}">
        <p14:creationId xmlns:p14="http://schemas.microsoft.com/office/powerpoint/2010/main" val="36215816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16</a:t>
            </a:fld>
            <a:endParaRPr lang="en-US" dirty="0"/>
          </a:p>
        </p:txBody>
      </p:sp>
    </p:spTree>
    <p:extLst>
      <p:ext uri="{BB962C8B-B14F-4D97-AF65-F5344CB8AC3E}">
        <p14:creationId xmlns:p14="http://schemas.microsoft.com/office/powerpoint/2010/main" val="18509259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17</a:t>
            </a:fld>
            <a:endParaRPr lang="en-US" dirty="0"/>
          </a:p>
        </p:txBody>
      </p:sp>
    </p:spTree>
    <p:extLst>
      <p:ext uri="{BB962C8B-B14F-4D97-AF65-F5344CB8AC3E}">
        <p14:creationId xmlns:p14="http://schemas.microsoft.com/office/powerpoint/2010/main" val="24889073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7F985A80-396C-432A-AED1-BB91A46A9726}" type="datetime1">
              <a:rPr lang="en-US" smtClean="0"/>
              <a:pPr>
                <a:defRPr/>
              </a:pPr>
              <a:t>4/12/2021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5BAC3DF9-EB27-4BC5-A9AA-9B5C3DCB30A7}" type="slidenum">
              <a:rPr lang="en-US"/>
              <a:pPr>
                <a:defRPr/>
              </a:pPr>
              <a:t>‹#›</a:t>
            </a:fld>
            <a:endParaRPr lang="en-US" dirty="0"/>
          </a:p>
        </p:txBody>
      </p:sp>
    </p:spTree>
    <p:extLst>
      <p:ext uri="{BB962C8B-B14F-4D97-AF65-F5344CB8AC3E}">
        <p14:creationId xmlns:p14="http://schemas.microsoft.com/office/powerpoint/2010/main" val="3041356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pPr>
              <a:defRPr/>
            </a:pPr>
            <a:fld id="{65D87E4E-3D49-4E25-B91F-1AF555572B9A}" type="datetime1">
              <a:rPr lang="en-US" smtClean="0"/>
              <a:pPr>
                <a:defRPr/>
              </a:pPr>
              <a:t>4/12/2021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58759AC-EF4E-4891-8C4E-2B6B0574FFCB}" type="slidenum">
              <a:rPr lang="en-US"/>
              <a:pPr>
                <a:defRPr/>
              </a:pPr>
              <a:t>‹#›</a:t>
            </a:fld>
            <a:endParaRPr lang="en-US" dirty="0"/>
          </a:p>
        </p:txBody>
      </p:sp>
    </p:spTree>
    <p:extLst>
      <p:ext uri="{BB962C8B-B14F-4D97-AF65-F5344CB8AC3E}">
        <p14:creationId xmlns:p14="http://schemas.microsoft.com/office/powerpoint/2010/main" val="3127994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pPr>
              <a:defRPr/>
            </a:pPr>
            <a:fld id="{1FA30660-A67E-4513-A4DA-263C7D4FFDA1}" type="datetime1">
              <a:rPr lang="en-US" smtClean="0"/>
              <a:pPr>
                <a:defRPr/>
              </a:pPr>
              <a:t>4/12/2021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B51468EF-0C7D-4815-977B-643162CBB358}" type="slidenum">
              <a:rPr lang="en-US"/>
              <a:pPr>
                <a:defRPr/>
              </a:pPr>
              <a:t>‹#›</a:t>
            </a:fld>
            <a:endParaRPr lang="en-US" dirty="0"/>
          </a:p>
        </p:txBody>
      </p:sp>
    </p:spTree>
    <p:extLst>
      <p:ext uri="{BB962C8B-B14F-4D97-AF65-F5344CB8AC3E}">
        <p14:creationId xmlns:p14="http://schemas.microsoft.com/office/powerpoint/2010/main" val="952416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pPr>
              <a:defRPr/>
            </a:pPr>
            <a:fld id="{02A1A101-F5D9-4E0F-A2E3-31653A394A9B}" type="datetime1">
              <a:rPr lang="en-US" smtClean="0"/>
              <a:pPr>
                <a:defRPr/>
              </a:pPr>
              <a:t>4/12/2021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E62E50F-F83A-42AC-8BE7-462956D58F63}" type="slidenum">
              <a:rPr lang="en-US"/>
              <a:pPr>
                <a:defRPr/>
              </a:pPr>
              <a:t>‹#›</a:t>
            </a:fld>
            <a:endParaRPr lang="en-US" dirty="0"/>
          </a:p>
        </p:txBody>
      </p:sp>
    </p:spTree>
    <p:extLst>
      <p:ext uri="{BB962C8B-B14F-4D97-AF65-F5344CB8AC3E}">
        <p14:creationId xmlns:p14="http://schemas.microsoft.com/office/powerpoint/2010/main" val="2345580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lvl1pPr>
              <a:defRPr/>
            </a:lvl1pPr>
          </a:lstStyle>
          <a:p>
            <a:pPr>
              <a:defRPr/>
            </a:pPr>
            <a:fld id="{F237E559-1D42-4C9E-AF2B-8C267B8483A3}" type="datetime1">
              <a:rPr lang="en-US" smtClean="0"/>
              <a:pPr>
                <a:defRPr/>
              </a:pPr>
              <a:t>4/12/2021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AEAF6ED3-4F23-422B-A4EE-4F2AB80A7581}" type="slidenum">
              <a:rPr lang="en-US"/>
              <a:pPr>
                <a:defRPr/>
              </a:pPr>
              <a:t>‹#›</a:t>
            </a:fld>
            <a:endParaRPr lang="en-US" dirty="0"/>
          </a:p>
        </p:txBody>
      </p:sp>
    </p:spTree>
    <p:extLst>
      <p:ext uri="{BB962C8B-B14F-4D97-AF65-F5344CB8AC3E}">
        <p14:creationId xmlns:p14="http://schemas.microsoft.com/office/powerpoint/2010/main" val="10304616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3"/>
          <p:cNvSpPr>
            <a:spLocks noGrp="1"/>
          </p:cNvSpPr>
          <p:nvPr>
            <p:ph type="dt" sz="half" idx="10"/>
          </p:nvPr>
        </p:nvSpPr>
        <p:spPr/>
        <p:txBody>
          <a:bodyPr/>
          <a:lstStyle>
            <a:lvl1pPr>
              <a:defRPr/>
            </a:lvl1pPr>
          </a:lstStyle>
          <a:p>
            <a:pPr>
              <a:defRPr/>
            </a:pPr>
            <a:fld id="{1D44EE50-C615-4D24-A3C7-A3917EF0D195}" type="datetime1">
              <a:rPr lang="en-US" smtClean="0"/>
              <a:pPr>
                <a:defRPr/>
              </a:pPr>
              <a:t>4/12/2021</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31016F37-E157-4A71-B74F-13F2098F89EA}" type="slidenum">
              <a:rPr lang="en-US"/>
              <a:pPr>
                <a:defRPr/>
              </a:pPr>
              <a:t>‹#›</a:t>
            </a:fld>
            <a:endParaRPr lang="en-US" dirty="0"/>
          </a:p>
        </p:txBody>
      </p:sp>
    </p:spTree>
    <p:extLst>
      <p:ext uri="{BB962C8B-B14F-4D97-AF65-F5344CB8AC3E}">
        <p14:creationId xmlns:p14="http://schemas.microsoft.com/office/powerpoint/2010/main" val="2411197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3"/>
          <p:cNvSpPr>
            <a:spLocks noGrp="1"/>
          </p:cNvSpPr>
          <p:nvPr>
            <p:ph type="dt" sz="half" idx="10"/>
          </p:nvPr>
        </p:nvSpPr>
        <p:spPr/>
        <p:txBody>
          <a:bodyPr/>
          <a:lstStyle>
            <a:lvl1pPr>
              <a:defRPr/>
            </a:lvl1pPr>
          </a:lstStyle>
          <a:p>
            <a:pPr>
              <a:defRPr/>
            </a:pPr>
            <a:fld id="{73BDF75B-5A96-4B4E-909F-7188D5946C4A}" type="datetime1">
              <a:rPr lang="en-US" smtClean="0"/>
              <a:pPr>
                <a:defRPr/>
              </a:pPr>
              <a:t>4/12/2021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E6CED92E-D081-4650-BDA2-FDC72F732BC2}" type="slidenum">
              <a:rPr lang="en-US"/>
              <a:pPr>
                <a:defRPr/>
              </a:pPr>
              <a:t>‹#›</a:t>
            </a:fld>
            <a:endParaRPr lang="en-US" dirty="0"/>
          </a:p>
        </p:txBody>
      </p:sp>
    </p:spTree>
    <p:extLst>
      <p:ext uri="{BB962C8B-B14F-4D97-AF65-F5344CB8AC3E}">
        <p14:creationId xmlns:p14="http://schemas.microsoft.com/office/powerpoint/2010/main" val="2968236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CC745634-5B54-4CAE-83D1-A8AF6AAE209A}" type="datetime1">
              <a:rPr lang="en-US" smtClean="0"/>
              <a:pPr>
                <a:defRPr/>
              </a:pPr>
              <a:t>4/12/2021</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21119672-D0A0-4718-8BBB-2A72124EA1FA}" type="slidenum">
              <a:rPr lang="en-US"/>
              <a:pPr>
                <a:defRPr/>
              </a:pPr>
              <a:t>‹#›</a:t>
            </a:fld>
            <a:endParaRPr lang="en-US" dirty="0"/>
          </a:p>
        </p:txBody>
      </p:sp>
    </p:spTree>
    <p:extLst>
      <p:ext uri="{BB962C8B-B14F-4D97-AF65-F5344CB8AC3E}">
        <p14:creationId xmlns:p14="http://schemas.microsoft.com/office/powerpoint/2010/main" val="442105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BF79A50-A670-4F3D-AEBB-FB493323224A}" type="datetime1">
              <a:rPr lang="en-US" smtClean="0"/>
              <a:pPr>
                <a:defRPr/>
              </a:pPr>
              <a:t>4/12/2021</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0E1F2CE5-82EE-4D86-A1BA-A62E2F853B8E}" type="slidenum">
              <a:rPr lang="en-US"/>
              <a:pPr>
                <a:defRPr/>
              </a:pPr>
              <a:t>‹#›</a:t>
            </a:fld>
            <a:endParaRPr lang="en-US" dirty="0"/>
          </a:p>
        </p:txBody>
      </p:sp>
    </p:spTree>
    <p:extLst>
      <p:ext uri="{BB962C8B-B14F-4D97-AF65-F5344CB8AC3E}">
        <p14:creationId xmlns:p14="http://schemas.microsoft.com/office/powerpoint/2010/main" val="11945749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3"/>
          <p:cNvSpPr>
            <a:spLocks noGrp="1"/>
          </p:cNvSpPr>
          <p:nvPr>
            <p:ph type="dt" sz="half" idx="10"/>
          </p:nvPr>
        </p:nvSpPr>
        <p:spPr/>
        <p:txBody>
          <a:bodyPr/>
          <a:lstStyle>
            <a:lvl1pPr>
              <a:defRPr/>
            </a:lvl1pPr>
          </a:lstStyle>
          <a:p>
            <a:pPr>
              <a:defRPr/>
            </a:pPr>
            <a:fld id="{4292BC24-DDCD-4AF4-94D4-31CBBA7DC30E}" type="datetime1">
              <a:rPr lang="en-US" smtClean="0"/>
              <a:pPr>
                <a:defRPr/>
              </a:pPr>
              <a:t>4/12/2021</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F60783FF-B27A-4DA4-8DF3-25C8A2D9A4EA}" type="slidenum">
              <a:rPr lang="en-US"/>
              <a:pPr>
                <a:defRPr/>
              </a:pPr>
              <a:t>‹#›</a:t>
            </a:fld>
            <a:endParaRPr lang="en-US" dirty="0"/>
          </a:p>
        </p:txBody>
      </p:sp>
    </p:spTree>
    <p:extLst>
      <p:ext uri="{BB962C8B-B14F-4D97-AF65-F5344CB8AC3E}">
        <p14:creationId xmlns:p14="http://schemas.microsoft.com/office/powerpoint/2010/main" val="1259578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3"/>
          <p:cNvSpPr>
            <a:spLocks noGrp="1"/>
          </p:cNvSpPr>
          <p:nvPr>
            <p:ph type="dt" sz="half" idx="10"/>
          </p:nvPr>
        </p:nvSpPr>
        <p:spPr/>
        <p:txBody>
          <a:bodyPr/>
          <a:lstStyle>
            <a:lvl1pPr>
              <a:defRPr/>
            </a:lvl1pPr>
          </a:lstStyle>
          <a:p>
            <a:pPr>
              <a:defRPr/>
            </a:pPr>
            <a:fld id="{99F740F2-BF0B-43DC-8CFA-2E210D9DDBF7}" type="datetime1">
              <a:rPr lang="en-US" smtClean="0"/>
              <a:pPr>
                <a:defRPr/>
              </a:pPr>
              <a:t>4/12/2021</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4A79B6B6-9482-44D1-B9B3-C0B6ADDE66E2}" type="slidenum">
              <a:rPr lang="en-US"/>
              <a:pPr>
                <a:defRPr/>
              </a:pPr>
              <a:t>‹#›</a:t>
            </a:fld>
            <a:endParaRPr lang="en-US" dirty="0"/>
          </a:p>
        </p:txBody>
      </p:sp>
    </p:spTree>
    <p:extLst>
      <p:ext uri="{BB962C8B-B14F-4D97-AF65-F5344CB8AC3E}">
        <p14:creationId xmlns:p14="http://schemas.microsoft.com/office/powerpoint/2010/main" val="33142570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t>Click to edit Master title style</a:t>
            </a:r>
            <a:endParaRPr lang="en-US"/>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smtClean="0">
                <a:solidFill>
                  <a:srgbClr val="898989"/>
                </a:solidFill>
                <a:latin typeface="Calibri" pitchFamily="34" charset="0"/>
              </a:defRPr>
            </a:lvl1pPr>
          </a:lstStyle>
          <a:p>
            <a:pPr>
              <a:defRPr/>
            </a:pPr>
            <a:fld id="{3D6731DF-1C75-45F0-AD20-F5D76F80E562}" type="datetime1">
              <a:rPr lang="en-US" smtClean="0"/>
              <a:pPr>
                <a:defRPr/>
              </a:pPr>
              <a:t>4/12/2021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smtClean="0">
                <a:solidFill>
                  <a:srgbClr val="898989"/>
                </a:solidFill>
                <a:latin typeface="Calibri" pitchFamily="34" charset="0"/>
              </a:defRPr>
            </a:lvl1pPr>
          </a:lstStyle>
          <a:p>
            <a:pPr>
              <a:defRPr/>
            </a:pPr>
            <a:fld id="{33356E94-CB88-43B7-8FBD-51FAC28F172A}"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65" charset="-128"/>
          <a:cs typeface="ＭＳ Ｐゴシック" pitchFamily="-65" charset="-128"/>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pitchFamily="-65" charset="-128"/>
          <a:cs typeface="ＭＳ Ｐゴシック" pitchFamily="-65" charset="-128"/>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pitchFamily="-65" charset="-128"/>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pitchFamily="-65" charset="-128"/>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pitchFamily="-65" charset="-128"/>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pitchFamily="-65"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comments" Target="../comments/comment2.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comments" Target="../comments/comment3.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1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comments" Target="../comments/comment4.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7.xml"/><Relationship Id="rId5" Type="http://schemas.openxmlformats.org/officeDocument/2006/relationships/comments" Target="../comments/comment5.xml"/><Relationship Id="rId4" Type="http://schemas.openxmlformats.org/officeDocument/2006/relationships/image" Target="../media/image8.jpe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comments" Target="../comments/comment1.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2928926" y="6279703"/>
            <a:ext cx="307212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2400" b="1" i="0" u="none" strike="noStrike" cap="none" normalizeH="0" baseline="0" dirty="0">
                <a:ln>
                  <a:noFill/>
                </a:ln>
                <a:solidFill>
                  <a:srgbClr val="2F618F"/>
                </a:solidFill>
                <a:effectLst/>
                <a:latin typeface="Arial Narrow" panose="020B0606020202030204" pitchFamily="34" charset="0"/>
                <a:ea typeface="Calibri" pitchFamily="34" charset="0"/>
                <a:cs typeface="Times New Roman" pitchFamily="18" charset="0"/>
              </a:rPr>
              <a:t>www.coe.int/cybercrime</a:t>
            </a:r>
            <a:endParaRPr kumimoji="0" lang="en-GB" altLang="en-US" sz="2400" b="0" i="0" u="none" strike="noStrike" cap="none" normalizeH="0" baseline="0" dirty="0">
              <a:ln>
                <a:noFill/>
              </a:ln>
              <a:solidFill>
                <a:schemeClr val="tx1"/>
              </a:solidFill>
              <a:effectLst/>
              <a:latin typeface="Arial Narrow" panose="020B0606020202030204" pitchFamily="34" charset="0"/>
              <a:cs typeface="Arial" pitchFamily="34" charset="0"/>
            </a:endParaRPr>
          </a:p>
        </p:txBody>
      </p:sp>
      <p:sp>
        <p:nvSpPr>
          <p:cNvPr id="10" name="Rectangle 9"/>
          <p:cNvSpPr/>
          <p:nvPr/>
        </p:nvSpPr>
        <p:spPr>
          <a:xfrm>
            <a:off x="179512" y="1727299"/>
            <a:ext cx="8750206" cy="3447098"/>
          </a:xfrm>
          <a:prstGeom prst="rect">
            <a:avLst/>
          </a:prstGeom>
          <a:ln>
            <a:noFill/>
          </a:ln>
        </p:spPr>
        <p:txBody>
          <a:bodyPr wrap="square">
            <a:spAutoFit/>
          </a:bodyPr>
          <a:lstStyle/>
          <a:p>
            <a:pPr algn="ctr"/>
            <a:r>
              <a:rPr lang="tr-TR" sz="3600" b="1" i="1" dirty="0">
                <a:solidFill>
                  <a:schemeClr val="tx2"/>
                </a:solidFill>
              </a:rPr>
              <a:t>Adli Personel için Uluslararası İşbirliğine İlişkin Uzmanlık </a:t>
            </a:r>
            <a:r>
              <a:rPr lang="tr-TR" sz="3600" b="1" i="1" dirty="0" smtClean="0">
                <a:solidFill>
                  <a:schemeClr val="tx2"/>
                </a:solidFill>
              </a:rPr>
              <a:t>Eğitimi</a:t>
            </a:r>
            <a:endParaRPr lang="fr-FR" sz="3600" b="1" dirty="0"/>
          </a:p>
          <a:p>
            <a:pPr algn="ctr"/>
            <a:endParaRPr lang="fr-FR" b="1" dirty="0"/>
          </a:p>
          <a:p>
            <a:pPr marL="0" indent="0" algn="ctr">
              <a:buFont typeface="Arial" charset="0"/>
              <a:buNone/>
              <a:defRPr/>
            </a:pPr>
            <a:r>
              <a:rPr lang="fr-FR" b="1" dirty="0"/>
              <a:t> </a:t>
            </a:r>
            <a:endParaRPr lang="fr-FR" sz="3200" b="1" dirty="0">
              <a:solidFill>
                <a:schemeClr val="tx2"/>
              </a:solidFill>
            </a:endParaRPr>
          </a:p>
          <a:p>
            <a:pPr marL="0" indent="0" algn="ctr">
              <a:buFont typeface="Arial" charset="0"/>
              <a:buNone/>
              <a:defRPr/>
            </a:pPr>
            <a:r>
              <a:rPr lang="tr-TR" sz="3200" b="1" dirty="0" smtClean="0">
                <a:solidFill>
                  <a:schemeClr val="tx2"/>
                </a:solidFill>
              </a:rPr>
              <a:t>Oturum</a:t>
            </a:r>
            <a:r>
              <a:rPr lang="en-GB" sz="3200" b="1" dirty="0" smtClean="0">
                <a:solidFill>
                  <a:schemeClr val="tx2"/>
                </a:solidFill>
              </a:rPr>
              <a:t> </a:t>
            </a:r>
            <a:r>
              <a:rPr lang="en-GB" sz="3200" b="1" dirty="0">
                <a:solidFill>
                  <a:schemeClr val="tx2"/>
                </a:solidFill>
              </a:rPr>
              <a:t>3.x </a:t>
            </a:r>
          </a:p>
          <a:p>
            <a:pPr marL="0" indent="0" algn="ctr">
              <a:buFont typeface="Arial" charset="0"/>
              <a:buNone/>
              <a:defRPr/>
            </a:pPr>
            <a:r>
              <a:rPr lang="tr-TR" sz="3200" b="1" dirty="0" smtClean="0">
                <a:solidFill>
                  <a:schemeClr val="tx2"/>
                </a:solidFill>
              </a:rPr>
              <a:t>Siber Suçlar Konusunda Becerilerin Geliştirilmesi</a:t>
            </a:r>
            <a:endParaRPr lang="en-GB" sz="3200" b="1" dirty="0">
              <a:solidFill>
                <a:schemeClr val="tx2"/>
              </a:solidFill>
            </a:endParaRPr>
          </a:p>
        </p:txBody>
      </p:sp>
      <p:sp>
        <p:nvSpPr>
          <p:cNvPr id="11" name="Rectangle 10">
            <a:extLst>
              <a:ext uri="{FF2B5EF4-FFF2-40B4-BE49-F238E27FC236}">
                <a16:creationId xmlns:a16="http://schemas.microsoft.com/office/drawing/2014/main" id="{28D03BE2-FB8E-7347-AE47-AF895B0A6135}"/>
              </a:ext>
            </a:extLst>
          </p:cNvPr>
          <p:cNvSpPr/>
          <p:nvPr/>
        </p:nvSpPr>
        <p:spPr>
          <a:xfrm>
            <a:off x="-16565" y="-4763"/>
            <a:ext cx="9180513" cy="1079501"/>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dirty="0"/>
          </a:p>
        </p:txBody>
      </p:sp>
      <p:pic>
        <p:nvPicPr>
          <p:cNvPr id="19" name="Picture 4">
            <a:extLst>
              <a:ext uri="{FF2B5EF4-FFF2-40B4-BE49-F238E27FC236}">
                <a16:creationId xmlns:a16="http://schemas.microsoft.com/office/drawing/2014/main" id="{753D533C-3528-6B42-B05B-8356FF76FC1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565" y="-4254"/>
            <a:ext cx="1321766" cy="107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TextBox 13">
            <a:extLst>
              <a:ext uri="{FF2B5EF4-FFF2-40B4-BE49-F238E27FC236}">
                <a16:creationId xmlns:a16="http://schemas.microsoft.com/office/drawing/2014/main" id="{E9D04F56-8666-F64D-B157-6DE9DDF12FF0}"/>
              </a:ext>
            </a:extLst>
          </p:cNvPr>
          <p:cNvSpPr txBox="1">
            <a:spLocks noChangeArrowheads="1"/>
          </p:cNvSpPr>
          <p:nvPr/>
        </p:nvSpPr>
        <p:spPr bwMode="auto">
          <a:xfrm>
            <a:off x="1278836" y="-11113"/>
            <a:ext cx="3817937"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sr-Latn-CS" altLang="en-US" sz="1400" dirty="0">
              <a:solidFill>
                <a:schemeClr val="bg1"/>
              </a:solidFill>
              <a:ea typeface="MS PGothic" panose="020B0600070205080204" pitchFamily="34" charset="-128"/>
            </a:endParaRPr>
          </a:p>
          <a:p>
            <a:pPr eaLnBrk="1" hangingPunct="1">
              <a:spcBef>
                <a:spcPct val="0"/>
              </a:spcBef>
              <a:buFontTx/>
              <a:buNone/>
            </a:pPr>
            <a:endParaRPr lang="sr-Latn-CS" altLang="en-US" sz="1600" b="1" dirty="0">
              <a:solidFill>
                <a:schemeClr val="bg1"/>
              </a:solidFill>
              <a:latin typeface="Arial Narrow" panose="020B0604020202020204" pitchFamily="34" charset="0"/>
              <a:ea typeface="MS PGothic" panose="020B0600070205080204" pitchFamily="34" charset="-128"/>
            </a:endParaRPr>
          </a:p>
        </p:txBody>
      </p:sp>
      <p:pic>
        <p:nvPicPr>
          <p:cNvPr id="21" name="Picture 8" descr="http://www.coe.int/documents/16695/995226/Funded+EU%2BCOE+-+Implemented+COE+dark+background.png/643b8f9d-517b-4fad-82f4-488bde2625b0?t=1375371137000?t=1375371137000">
            <a:extLst>
              <a:ext uri="{FF2B5EF4-FFF2-40B4-BE49-F238E27FC236}">
                <a16:creationId xmlns:a16="http://schemas.microsoft.com/office/drawing/2014/main" id="{5F39A16C-F9D3-2A4D-98FE-6E0DFED1E2A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96748" y="211138"/>
            <a:ext cx="4087813" cy="71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423288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10</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10</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tr-TR" sz="3200" b="1" dirty="0" smtClean="0">
                <a:ea typeface="ＭＳ Ｐゴシック" charset="0"/>
              </a:rPr>
              <a:t>Vaka çalışması</a:t>
            </a:r>
            <a:endParaRPr lang="en-GB"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27073" y="952123"/>
            <a:ext cx="8489853" cy="5262979"/>
          </a:xfrm>
          <a:prstGeom prst="rect">
            <a:avLst/>
          </a:prstGeom>
        </p:spPr>
        <p:txBody>
          <a:bodyPr wrap="square">
            <a:spAutoFit/>
          </a:bodyPr>
          <a:lstStyle/>
          <a:p>
            <a:pPr algn="just"/>
            <a:r>
              <a:rPr lang="tr-TR" sz="2100" i="1" dirty="0" smtClean="0"/>
              <a:t>FBI, ülkenizde bulunan etkilenmiş olan bankalar ve daha detaylı kimlik tespiti için </a:t>
            </a:r>
            <a:r>
              <a:rPr lang="tr-TR" sz="2100" i="1" dirty="0" err="1" smtClean="0"/>
              <a:t>Boris</a:t>
            </a:r>
            <a:r>
              <a:rPr lang="tr-TR" sz="2100" i="1" dirty="0" smtClean="0"/>
              <a:t> ve Teresa hakkında 7/24 irtibat kişisine bilgi sağlamıştır. Etkilenmiş olan ve hâlihazırda soruşturma başlatmış olan U ülkesine de bilgi sağlanmıştır. </a:t>
            </a:r>
          </a:p>
          <a:p>
            <a:pPr algn="just"/>
            <a:endParaRPr lang="tr-TR" sz="2100" i="1" dirty="0" smtClean="0"/>
          </a:p>
          <a:p>
            <a:pPr algn="just"/>
            <a:r>
              <a:rPr lang="tr-TR" sz="2100" i="1" dirty="0" smtClean="0"/>
              <a:t>Tam da FBI’dan bilgi aldığınız sırada ülkenizde bulunan en büyük bankalardan biri polis yetkililerinize bazı müşterilerinin </a:t>
            </a:r>
            <a:r>
              <a:rPr lang="tr-TR" sz="2100" i="1" dirty="0" err="1" smtClean="0"/>
              <a:t>hackleme</a:t>
            </a:r>
            <a:r>
              <a:rPr lang="tr-TR" sz="2100" i="1" dirty="0" smtClean="0"/>
              <a:t> mağduru olduklarını ve hesaplarındaki paralara el konulup ülkenizdeki ve başka ülkelerdeki “para kuryelerine” aktarıldığı bilgisini vermiştir. Bu bilgiler, para transferlerine ilişkin bir iç soruşturma sırasında bankanın IT birimi tarafından toplanmıştır ve IP adresleri, banka hesap detayları vb. bilgileri içermektedir. Ülkenizdeki para kuryelerinden birinin Margaret </a:t>
            </a:r>
            <a:r>
              <a:rPr lang="tr-TR" sz="2100" i="1" dirty="0" err="1" smtClean="0"/>
              <a:t>Jones</a:t>
            </a:r>
            <a:r>
              <a:rPr lang="tr-TR" sz="2100" i="1" dirty="0" smtClean="0"/>
              <a:t> olduğu tespit edilmiştir. Kendisi U ülkesi vatandaşıdır. </a:t>
            </a:r>
          </a:p>
          <a:p>
            <a:pPr algn="just"/>
            <a:endParaRPr lang="tr-TR" sz="2100" i="1" dirty="0" smtClean="0"/>
          </a:p>
          <a:p>
            <a:pPr algn="just"/>
            <a:r>
              <a:rPr lang="tr-TR" sz="2100" i="1" dirty="0" smtClean="0"/>
              <a:t>Bankanın ilettiği bazı banka hesap numaraları FBI tarafından sağlanan bilgilerle örtüşmektedir. </a:t>
            </a:r>
            <a:endParaRPr lang="tr-TR" sz="2100" i="1" dirty="0"/>
          </a:p>
        </p:txBody>
      </p:sp>
    </p:spTree>
    <p:extLst>
      <p:ext uri="{BB962C8B-B14F-4D97-AF65-F5344CB8AC3E}">
        <p14:creationId xmlns:p14="http://schemas.microsoft.com/office/powerpoint/2010/main" val="26111322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11</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11</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tr-TR" sz="3200" b="1" dirty="0" smtClean="0">
                <a:ea typeface="ＭＳ Ｐゴシック" charset="0"/>
              </a:rPr>
              <a:t>Vaka çalışması</a:t>
            </a:r>
            <a:endParaRPr lang="en-GB"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27073" y="971552"/>
            <a:ext cx="8489853" cy="5509200"/>
          </a:xfrm>
          <a:prstGeom prst="rect">
            <a:avLst/>
          </a:prstGeom>
        </p:spPr>
        <p:txBody>
          <a:bodyPr wrap="square">
            <a:spAutoFit/>
          </a:bodyPr>
          <a:lstStyle/>
          <a:p>
            <a:pPr algn="just"/>
            <a:r>
              <a:rPr lang="tr-TR" sz="2200" i="1" dirty="0" smtClean="0"/>
              <a:t>U ülkesinden bilgi aldınız ve </a:t>
            </a:r>
            <a:r>
              <a:rPr lang="tr-TR" sz="2200" i="1" dirty="0" err="1" smtClean="0"/>
              <a:t>Boris’e</a:t>
            </a:r>
            <a:r>
              <a:rPr lang="tr-TR" sz="2200" i="1" dirty="0" smtClean="0"/>
              <a:t> karşı soruşturma başlattınız. Ev adresinde arama izninin uygulandığı sırada </a:t>
            </a:r>
            <a:r>
              <a:rPr lang="tr-TR" sz="2200" i="1" dirty="0" err="1" smtClean="0"/>
              <a:t>Boris</a:t>
            </a:r>
            <a:r>
              <a:rPr lang="tr-TR" sz="2200" i="1" dirty="0" smtClean="0"/>
              <a:t> bilgisayar başında bulunuyor fakat kaçmayı başarıyor. Bilgisayar ekranında </a:t>
            </a:r>
            <a:r>
              <a:rPr lang="tr-TR" sz="2200" i="1" dirty="0" err="1" smtClean="0"/>
              <a:t>hackleme</a:t>
            </a:r>
            <a:r>
              <a:rPr lang="tr-TR" sz="2200" i="1" dirty="0" smtClean="0"/>
              <a:t> forumu web sitesi ve büyük ihtimalle hacker kişiler tarafından sunulmuş yeni </a:t>
            </a:r>
            <a:r>
              <a:rPr lang="tr-TR" sz="2200" i="1" dirty="0" err="1" smtClean="0"/>
              <a:t>hacklenen</a:t>
            </a:r>
            <a:r>
              <a:rPr lang="tr-TR" sz="2200" i="1" dirty="0" smtClean="0"/>
              <a:t> verileri içeren sohbet pencereleri bulunuyor. </a:t>
            </a:r>
            <a:r>
              <a:rPr lang="tr-TR" sz="2200" i="1" dirty="0" err="1" smtClean="0"/>
              <a:t>Boris’in</a:t>
            </a:r>
            <a:r>
              <a:rPr lang="tr-TR" sz="2200" i="1" dirty="0" smtClean="0"/>
              <a:t> aynı zamanda arama sırasında bilgisayar ekranında açık olmayan bir </a:t>
            </a:r>
            <a:r>
              <a:rPr lang="tr-TR" sz="2200" i="1" dirty="0" err="1" smtClean="0"/>
              <a:t>Gmail</a:t>
            </a:r>
            <a:r>
              <a:rPr lang="tr-TR" sz="2200" i="1" dirty="0" smtClean="0"/>
              <a:t> ve bir </a:t>
            </a:r>
            <a:r>
              <a:rPr lang="tr-TR" sz="2200" i="1" dirty="0" err="1" smtClean="0"/>
              <a:t>Yahoo</a:t>
            </a:r>
            <a:r>
              <a:rPr lang="tr-TR" sz="2200" i="1" dirty="0" smtClean="0"/>
              <a:t> hesabı da var. Bilgisayarın yanında bulunan bir kâğıtta farklı </a:t>
            </a:r>
            <a:r>
              <a:rPr lang="tr-TR" sz="2200" i="1" dirty="0" err="1" smtClean="0"/>
              <a:t>Gmail</a:t>
            </a:r>
            <a:r>
              <a:rPr lang="tr-TR" sz="2200" i="1" dirty="0" smtClean="0"/>
              <a:t> hesapları, Pay-pal hesapları, web siteleri ve ülkenizde ve başka ülkelerde bulunan bazı bankaların hesaplarının </a:t>
            </a:r>
            <a:r>
              <a:rPr lang="tr-TR" sz="2200" i="1" dirty="0" err="1" smtClean="0"/>
              <a:t>login</a:t>
            </a:r>
            <a:r>
              <a:rPr lang="tr-TR" sz="2200" i="1" dirty="0" smtClean="0"/>
              <a:t> ve şifrelerinin listesi bulunuyor. </a:t>
            </a:r>
          </a:p>
          <a:p>
            <a:pPr algn="just"/>
            <a:endParaRPr lang="tr-TR" sz="2200" i="1" dirty="0" smtClean="0"/>
          </a:p>
          <a:p>
            <a:pPr algn="just"/>
            <a:r>
              <a:rPr lang="tr-TR" sz="2200" i="1" dirty="0" smtClean="0"/>
              <a:t>Teresa ve Margaret ile bağlantılı bir takım sayı ve hesaplamaları içeren belgeler de bulunuyor. Son zamanlarda </a:t>
            </a:r>
            <a:r>
              <a:rPr lang="tr-TR" sz="2200" i="1" dirty="0" err="1" smtClean="0"/>
              <a:t>Yahoo’nun</a:t>
            </a:r>
            <a:r>
              <a:rPr lang="tr-TR" sz="2200" i="1" dirty="0" smtClean="0"/>
              <a:t> ülkenizde ofis (bölgesel genel merkez olarak hizmet sağlayan) açtığını biliyorsunuz.  </a:t>
            </a:r>
            <a:endParaRPr lang="tr-TR" sz="2200" i="1" dirty="0"/>
          </a:p>
        </p:txBody>
      </p:sp>
    </p:spTree>
    <p:extLst>
      <p:ext uri="{BB962C8B-B14F-4D97-AF65-F5344CB8AC3E}">
        <p14:creationId xmlns:p14="http://schemas.microsoft.com/office/powerpoint/2010/main" val="19825734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12</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12</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tr-TR" sz="3200" b="1" dirty="0" smtClean="0">
                <a:ea typeface="ＭＳ Ｐゴシック" charset="0"/>
              </a:rPr>
              <a:t>Vaka çalışması</a:t>
            </a:r>
            <a:endParaRPr lang="en-GB"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44657" y="1166842"/>
            <a:ext cx="8489853" cy="4154984"/>
          </a:xfrm>
          <a:prstGeom prst="rect">
            <a:avLst/>
          </a:prstGeom>
        </p:spPr>
        <p:txBody>
          <a:bodyPr wrap="square">
            <a:spAutoFit/>
          </a:bodyPr>
          <a:lstStyle/>
          <a:p>
            <a:pPr algn="just"/>
            <a:r>
              <a:rPr lang="tr-TR" sz="2200" i="1" dirty="0" err="1" smtClean="0"/>
              <a:t>Boris</a:t>
            </a:r>
            <a:r>
              <a:rPr lang="tr-TR" sz="2200" i="1" dirty="0" smtClean="0"/>
              <a:t>, sahte pasaportla ülkenizin ana havaalanında tutuklanmıştır. Teresa ve Margaret ise ülkeniz sınırında ve G ülkesinde tutuklanmıştır. Teresa ve Margaret’in iade edilmeleri için U ülkesi talepte bulunmuştur ve FBI, Amerikan yetkililerinin </a:t>
            </a:r>
            <a:r>
              <a:rPr lang="tr-TR" sz="2200" i="1" dirty="0" err="1" smtClean="0"/>
              <a:t>Boris’in</a:t>
            </a:r>
            <a:r>
              <a:rPr lang="tr-TR" sz="2200" i="1" dirty="0" smtClean="0"/>
              <a:t> ABD’ye iade edilmesini istediklerini belirtmiştir.  </a:t>
            </a:r>
          </a:p>
          <a:p>
            <a:pPr algn="just"/>
            <a:endParaRPr lang="tr-TR" sz="2200" i="1" dirty="0" smtClean="0"/>
          </a:p>
          <a:p>
            <a:pPr algn="just"/>
            <a:r>
              <a:rPr lang="tr-TR" sz="2200" i="1" dirty="0" err="1" smtClean="0"/>
              <a:t>Boris</a:t>
            </a:r>
            <a:r>
              <a:rPr lang="tr-TR" sz="2200" i="1" dirty="0" smtClean="0"/>
              <a:t>, </a:t>
            </a:r>
            <a:r>
              <a:rPr lang="tr-TR" sz="2200" i="1" dirty="0" err="1" smtClean="0"/>
              <a:t>hackleme</a:t>
            </a:r>
            <a:r>
              <a:rPr lang="tr-TR" sz="2200" i="1" dirty="0" smtClean="0"/>
              <a:t> forumuyla bir şekilde ilgisi olduğunu kabul etmiştir fakat bunun sorumlusu olan Teresa için çalıştığını savunmaktadır. Yürüttüğünüz soruşturmalara dayanarak, </a:t>
            </a:r>
            <a:r>
              <a:rPr lang="tr-TR" sz="2200" i="1" dirty="0" err="1" smtClean="0"/>
              <a:t>Gmail</a:t>
            </a:r>
            <a:r>
              <a:rPr lang="tr-TR" sz="2200" i="1" dirty="0" smtClean="0"/>
              <a:t> hesabında bulunan veriler </a:t>
            </a:r>
            <a:r>
              <a:rPr lang="tr-TR" sz="2200" i="1" dirty="0" err="1" smtClean="0"/>
              <a:t>Boris’in</a:t>
            </a:r>
            <a:r>
              <a:rPr lang="tr-TR" sz="2200" i="1" dirty="0" smtClean="0"/>
              <a:t> eylemle ne kadar ilgisi olduğunu kanıtlamak için oldukça önemlidir. </a:t>
            </a:r>
          </a:p>
          <a:p>
            <a:pPr algn="just"/>
            <a:endParaRPr lang="en-US" sz="2200" i="1" dirty="0"/>
          </a:p>
        </p:txBody>
      </p:sp>
    </p:spTree>
    <p:extLst>
      <p:ext uri="{BB962C8B-B14F-4D97-AF65-F5344CB8AC3E}">
        <p14:creationId xmlns:p14="http://schemas.microsoft.com/office/powerpoint/2010/main" val="7106356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13</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13</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tr-TR" sz="3200" b="1" dirty="0" smtClean="0">
                <a:ea typeface="ＭＳ Ｐゴシック" charset="0"/>
              </a:rPr>
              <a:t>Vaka çalışması</a:t>
            </a:r>
            <a:endParaRPr lang="en-GB" sz="3200" dirty="0"/>
          </a:p>
        </p:txBody>
      </p:sp>
      <p:pic>
        <p:nvPicPr>
          <p:cNvPr id="17"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pic>
        <p:nvPicPr>
          <p:cNvPr id="11" name="Picture 10">
            <a:extLst>
              <a:ext uri="{FF2B5EF4-FFF2-40B4-BE49-F238E27FC236}">
                <a16:creationId xmlns:a16="http://schemas.microsoft.com/office/drawing/2014/main" id="{6C59456A-02DA-0F46-BF32-314184E697A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06029" y="2029522"/>
            <a:ext cx="3731941" cy="2798956"/>
          </a:xfrm>
          <a:prstGeom prst="rect">
            <a:avLst/>
          </a:prstGeom>
        </p:spPr>
      </p:pic>
    </p:spTree>
    <p:extLst>
      <p:ext uri="{BB962C8B-B14F-4D97-AF65-F5344CB8AC3E}">
        <p14:creationId xmlns:p14="http://schemas.microsoft.com/office/powerpoint/2010/main" val="6353410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14</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14</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tr-TR" sz="3200" b="1" dirty="0" smtClean="0">
                <a:ea typeface="ＭＳ Ｐゴシック" charset="0"/>
              </a:rPr>
              <a:t>Vaka çalışması</a:t>
            </a:r>
            <a:endParaRPr lang="en-GB" sz="3200" dirty="0"/>
          </a:p>
        </p:txBody>
      </p:sp>
      <p:pic>
        <p:nvPicPr>
          <p:cNvPr id="17"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pic>
        <p:nvPicPr>
          <p:cNvPr id="6" name="Picture 5">
            <a:extLst>
              <a:ext uri="{FF2B5EF4-FFF2-40B4-BE49-F238E27FC236}">
                <a16:creationId xmlns:a16="http://schemas.microsoft.com/office/drawing/2014/main" id="{0F1DC6F3-4C07-9848-B296-763385A163DE}"/>
              </a:ext>
            </a:extLst>
          </p:cNvPr>
          <p:cNvPicPr>
            <a:picLocks noChangeAspect="1"/>
          </p:cNvPicPr>
          <p:nvPr/>
        </p:nvPicPr>
        <p:blipFill>
          <a:blip r:embed="rId3"/>
          <a:stretch>
            <a:fillRect/>
          </a:stretch>
        </p:blipFill>
        <p:spPr>
          <a:xfrm>
            <a:off x="2160563" y="2424234"/>
            <a:ext cx="4822874" cy="2009531"/>
          </a:xfrm>
          <a:prstGeom prst="rect">
            <a:avLst/>
          </a:prstGeom>
        </p:spPr>
      </p:pic>
    </p:spTree>
    <p:extLst>
      <p:ext uri="{BB962C8B-B14F-4D97-AF65-F5344CB8AC3E}">
        <p14:creationId xmlns:p14="http://schemas.microsoft.com/office/powerpoint/2010/main" val="15823689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15</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15</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r">
              <a:buFont typeface="Arial" charset="0"/>
              <a:buNone/>
              <a:defRPr/>
            </a:pPr>
            <a:r>
              <a:rPr lang="tr-TR" sz="3200" b="1" dirty="0" smtClean="0">
                <a:solidFill>
                  <a:schemeClr val="bg1"/>
                </a:solidFill>
              </a:rPr>
              <a:t>Siber suçlar konusunda becerilerin geliştirilmesi</a:t>
            </a:r>
            <a:endParaRPr lang="tr-TR" sz="3200" b="1" dirty="0">
              <a:solidFill>
                <a:schemeClr val="bg1"/>
              </a:solidFill>
            </a:endParaRPr>
          </a:p>
        </p:txBody>
      </p:sp>
      <p:pic>
        <p:nvPicPr>
          <p:cNvPr id="17"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2594925"/>
            <a:ext cx="8525021" cy="1274195"/>
          </a:xfrm>
          <a:prstGeom prst="rect">
            <a:avLst/>
          </a:prstGeom>
        </p:spPr>
        <p:txBody>
          <a:bodyPr wrap="square">
            <a:spAutoFit/>
          </a:bodyPr>
          <a:lstStyle/>
          <a:p>
            <a:pPr algn="ctr" eaLnBrk="1" hangingPunct="1">
              <a:lnSpc>
                <a:spcPct val="80000"/>
              </a:lnSpc>
            </a:pPr>
            <a:r>
              <a:rPr lang="tr-TR" sz="3200" b="1" dirty="0" smtClean="0">
                <a:ea typeface="ＭＳ Ｐゴシック" charset="0"/>
                <a:cs typeface="ＭＳ Ｐゴシック" charset="0"/>
              </a:rPr>
              <a:t>Üçüncü Bölüm</a:t>
            </a:r>
            <a:endParaRPr lang="en-GB" sz="3200" b="1" dirty="0">
              <a:ea typeface="ＭＳ Ｐゴシック" charset="0"/>
              <a:cs typeface="ＭＳ Ｐゴシック" charset="0"/>
            </a:endParaRPr>
          </a:p>
          <a:p>
            <a:pPr algn="ctr">
              <a:lnSpc>
                <a:spcPct val="80000"/>
              </a:lnSpc>
            </a:pPr>
            <a:r>
              <a:rPr lang="en-GB" sz="3200" b="1" dirty="0">
                <a:ea typeface="ＭＳ Ｐゴシック" charset="0"/>
                <a:cs typeface="ＭＳ Ｐゴシック" charset="0"/>
              </a:rPr>
              <a:t/>
            </a:r>
            <a:br>
              <a:rPr lang="en-GB" sz="3200" b="1" dirty="0">
                <a:ea typeface="ＭＳ Ｐゴシック" charset="0"/>
                <a:cs typeface="ＭＳ Ｐゴシック" charset="0"/>
              </a:rPr>
            </a:br>
            <a:r>
              <a:rPr lang="tr-TR" sz="3200" b="1" dirty="0" smtClean="0">
                <a:ea typeface="ＭＳ Ｐゴシック" charset="0"/>
                <a:cs typeface="ＭＳ Ｐゴシック" charset="0"/>
              </a:rPr>
              <a:t>Grup Raporu</a:t>
            </a:r>
            <a:endParaRPr lang="en-GB" sz="3200" b="1" dirty="0"/>
          </a:p>
        </p:txBody>
      </p:sp>
    </p:spTree>
    <p:extLst>
      <p:ext uri="{BB962C8B-B14F-4D97-AF65-F5344CB8AC3E}">
        <p14:creationId xmlns:p14="http://schemas.microsoft.com/office/powerpoint/2010/main" val="39030927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16</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16</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tr-TR" sz="3200" b="1" dirty="0" smtClean="0">
                <a:ea typeface="ＭＳ Ｐゴシック" charset="0"/>
              </a:rPr>
              <a:t>Sorular</a:t>
            </a:r>
            <a:r>
              <a:rPr lang="en-GB" sz="3200" b="1" dirty="0" smtClean="0">
                <a:ea typeface="ＭＳ Ｐゴシック" charset="0"/>
              </a:rPr>
              <a:t>?</a:t>
            </a:r>
            <a:endParaRPr lang="en-GB"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pic>
        <p:nvPicPr>
          <p:cNvPr id="9" name="Picture 8">
            <a:extLst>
              <a:ext uri="{FF2B5EF4-FFF2-40B4-BE49-F238E27FC236}">
                <a16:creationId xmlns:a16="http://schemas.microsoft.com/office/drawing/2014/main" id="{1039E094-4EB0-B34C-AC8A-850BF9448A2D}"/>
              </a:ext>
            </a:extLst>
          </p:cNvPr>
          <p:cNvPicPr>
            <a:picLocks noChangeAspect="1"/>
          </p:cNvPicPr>
          <p:nvPr/>
        </p:nvPicPr>
        <p:blipFill>
          <a:blip r:embed="rId4"/>
          <a:stretch>
            <a:fillRect/>
          </a:stretch>
        </p:blipFill>
        <p:spPr>
          <a:xfrm>
            <a:off x="5182654" y="2877133"/>
            <a:ext cx="3961346" cy="1598043"/>
          </a:xfrm>
          <a:prstGeom prst="rect">
            <a:avLst/>
          </a:prstGeom>
        </p:spPr>
      </p:pic>
      <p:sp>
        <p:nvSpPr>
          <p:cNvPr id="6" name="Rectangle 5">
            <a:extLst>
              <a:ext uri="{FF2B5EF4-FFF2-40B4-BE49-F238E27FC236}">
                <a16:creationId xmlns:a16="http://schemas.microsoft.com/office/drawing/2014/main" id="{0A4FC797-8B21-1944-9EC4-92F965F16FF8}"/>
              </a:ext>
            </a:extLst>
          </p:cNvPr>
          <p:cNvSpPr/>
          <p:nvPr/>
        </p:nvSpPr>
        <p:spPr>
          <a:xfrm>
            <a:off x="130981" y="989546"/>
            <a:ext cx="4770001" cy="5647700"/>
          </a:xfrm>
          <a:prstGeom prst="rect">
            <a:avLst/>
          </a:prstGeom>
        </p:spPr>
        <p:txBody>
          <a:bodyPr wrap="square">
            <a:spAutoFit/>
          </a:bodyPr>
          <a:lstStyle/>
          <a:p>
            <a:pPr marL="342900" indent="-342900" algn="just">
              <a:buFont typeface="Arial" panose="020B0604020202020204" pitchFamily="34" charset="0"/>
              <a:buChar char="•"/>
            </a:pPr>
            <a:r>
              <a:rPr lang="tr-TR" sz="1900" i="1" dirty="0" smtClean="0"/>
              <a:t>Aldığınız bilgiler doğrultusunda ülkenizde bir soruşturma başlatabilir misiniz?   </a:t>
            </a:r>
          </a:p>
          <a:p>
            <a:pPr marL="342900" indent="-342900" algn="just">
              <a:buFont typeface="Arial" panose="020B0604020202020204" pitchFamily="34" charset="0"/>
              <a:buChar char="•"/>
            </a:pPr>
            <a:endParaRPr lang="tr-TR" sz="1900" i="1" dirty="0" smtClean="0"/>
          </a:p>
          <a:p>
            <a:pPr marL="342900" indent="-342900" algn="just">
              <a:buFont typeface="Arial" panose="020B0604020202020204" pitchFamily="34" charset="0"/>
              <a:buChar char="•"/>
            </a:pPr>
            <a:r>
              <a:rPr lang="tr-TR" sz="1900" i="1" dirty="0" smtClean="0"/>
              <a:t>Gizli operasyon aracılığıyla temin edilen bilgiler de dâhil olmak üzere FBI’dan alınan bilgiler delil olarak kabul edilebilir mi? </a:t>
            </a:r>
          </a:p>
          <a:p>
            <a:pPr marL="342900" indent="-342900" algn="just">
              <a:buFont typeface="Arial" panose="020B0604020202020204" pitchFamily="34" charset="0"/>
              <a:buChar char="•"/>
            </a:pPr>
            <a:endParaRPr lang="tr-TR" sz="1900" i="1" dirty="0" smtClean="0"/>
          </a:p>
          <a:p>
            <a:pPr marL="342900" indent="-342900" algn="just">
              <a:buFont typeface="Arial" panose="020B0604020202020204" pitchFamily="34" charset="0"/>
              <a:buChar char="•"/>
            </a:pPr>
            <a:r>
              <a:rPr lang="tr-TR" sz="1900" i="1" dirty="0" smtClean="0"/>
              <a:t>Edilemezse, siz delil olarak kullanılabilmeleri için bilgilerin güvenliğini sağlamak amacıyla hangi adımı atardınız? Soruşturma başlatabileceğinizi varsayarsak, hangi olası suçları araştırırdınız? Ulusal yetkililerinizin rollerini ve karar verme sorumluluklarını açıklayınız (sürecin bu aşamalarındaki 7/24 İrtibat Kişisi, polis, savcı, adli makamlar).</a:t>
            </a:r>
            <a:endParaRPr lang="tr-TR" sz="1900" i="1" dirty="0"/>
          </a:p>
        </p:txBody>
      </p:sp>
    </p:spTree>
    <p:extLst>
      <p:ext uri="{BB962C8B-B14F-4D97-AF65-F5344CB8AC3E}">
        <p14:creationId xmlns:p14="http://schemas.microsoft.com/office/powerpoint/2010/main" val="37283028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17</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17</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tr-TR" sz="3200" b="1" dirty="0" smtClean="0">
                <a:ea typeface="ＭＳ Ｐゴシック" charset="0"/>
              </a:rPr>
              <a:t>Sorular</a:t>
            </a:r>
            <a:r>
              <a:rPr lang="en-GB" sz="3200" b="1" dirty="0" smtClean="0">
                <a:ea typeface="ＭＳ Ｐゴシック" charset="0"/>
              </a:rPr>
              <a:t>?</a:t>
            </a:r>
            <a:endParaRPr lang="en-GB"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pic>
        <p:nvPicPr>
          <p:cNvPr id="9" name="Picture 8">
            <a:extLst>
              <a:ext uri="{FF2B5EF4-FFF2-40B4-BE49-F238E27FC236}">
                <a16:creationId xmlns:a16="http://schemas.microsoft.com/office/drawing/2014/main" id="{1039E094-4EB0-B34C-AC8A-850BF9448A2D}"/>
              </a:ext>
            </a:extLst>
          </p:cNvPr>
          <p:cNvPicPr>
            <a:picLocks noChangeAspect="1"/>
          </p:cNvPicPr>
          <p:nvPr/>
        </p:nvPicPr>
        <p:blipFill>
          <a:blip r:embed="rId4"/>
          <a:stretch>
            <a:fillRect/>
          </a:stretch>
        </p:blipFill>
        <p:spPr>
          <a:xfrm>
            <a:off x="5182654" y="2877133"/>
            <a:ext cx="3961346" cy="1598043"/>
          </a:xfrm>
          <a:prstGeom prst="rect">
            <a:avLst/>
          </a:prstGeom>
        </p:spPr>
      </p:pic>
      <p:sp>
        <p:nvSpPr>
          <p:cNvPr id="6" name="Rectangle 5">
            <a:extLst>
              <a:ext uri="{FF2B5EF4-FFF2-40B4-BE49-F238E27FC236}">
                <a16:creationId xmlns:a16="http://schemas.microsoft.com/office/drawing/2014/main" id="{0A4FC797-8B21-1944-9EC4-92F965F16FF8}"/>
              </a:ext>
            </a:extLst>
          </p:cNvPr>
          <p:cNvSpPr/>
          <p:nvPr/>
        </p:nvSpPr>
        <p:spPr>
          <a:xfrm>
            <a:off x="69805" y="924141"/>
            <a:ext cx="5112849" cy="5647700"/>
          </a:xfrm>
          <a:prstGeom prst="rect">
            <a:avLst/>
          </a:prstGeom>
        </p:spPr>
        <p:txBody>
          <a:bodyPr wrap="square">
            <a:spAutoFit/>
          </a:bodyPr>
          <a:lstStyle/>
          <a:p>
            <a:pPr marL="342900" indent="-342900" algn="just">
              <a:buFont typeface="Arial" panose="020B0604020202020204" pitchFamily="34" charset="0"/>
              <a:buChar char="•"/>
            </a:pPr>
            <a:r>
              <a:rPr lang="tr-TR" sz="1900" i="1" dirty="0" smtClean="0"/>
              <a:t>Margaret aleyhinde bir soruşturma başlatır mısınız? </a:t>
            </a:r>
          </a:p>
          <a:p>
            <a:pPr algn="just"/>
            <a:endParaRPr lang="tr-TR" sz="1900" i="1" dirty="0" smtClean="0"/>
          </a:p>
          <a:p>
            <a:pPr marL="342900" indent="-342900" algn="just">
              <a:buFont typeface="Arial" panose="020B0604020202020204" pitchFamily="34" charset="0"/>
              <a:buChar char="•"/>
            </a:pPr>
            <a:r>
              <a:rPr lang="tr-TR" sz="1900" i="1" dirty="0" smtClean="0"/>
              <a:t>Banka tarafından iletilen bilgileri delil olarak kullanabilir misiniz? </a:t>
            </a:r>
          </a:p>
          <a:p>
            <a:pPr marL="342900" indent="-342900" algn="just">
              <a:buFont typeface="Arial" panose="020B0604020202020204" pitchFamily="34" charset="0"/>
              <a:buChar char="•"/>
            </a:pPr>
            <a:endParaRPr lang="tr-TR" sz="1900" i="1" dirty="0" smtClean="0"/>
          </a:p>
          <a:p>
            <a:pPr marL="342900" indent="-342900" algn="just">
              <a:buFont typeface="Arial" panose="020B0604020202020204" pitchFamily="34" charset="0"/>
              <a:buChar char="•"/>
            </a:pPr>
            <a:r>
              <a:rPr lang="tr-TR" sz="1900" i="1" dirty="0" smtClean="0"/>
              <a:t>Kullanamazsanız, bu bilgilerin güvenliğini sağlamak için hangi adımı atarsınız? </a:t>
            </a:r>
          </a:p>
          <a:p>
            <a:pPr marL="342900" indent="-342900" algn="just">
              <a:buFont typeface="Arial" panose="020B0604020202020204" pitchFamily="34" charset="0"/>
              <a:buChar char="•"/>
            </a:pPr>
            <a:endParaRPr lang="tr-TR" sz="1900" i="1" dirty="0" smtClean="0"/>
          </a:p>
          <a:p>
            <a:pPr marL="342900" indent="-342900" algn="just">
              <a:buFont typeface="Arial" panose="020B0604020202020204" pitchFamily="34" charset="0"/>
              <a:buChar char="•"/>
            </a:pPr>
            <a:r>
              <a:rPr lang="tr-TR" sz="1900" i="1" dirty="0" smtClean="0"/>
              <a:t>U ülkesinin soruşturma başlattığını biliyorsunuz; U ülkesine ilişkin hangi adımı atarsınız?</a:t>
            </a:r>
          </a:p>
          <a:p>
            <a:pPr marL="342900" indent="-342900" algn="just">
              <a:buFont typeface="Arial" panose="020B0604020202020204" pitchFamily="34" charset="0"/>
              <a:buChar char="•"/>
            </a:pPr>
            <a:endParaRPr lang="tr-TR" sz="1900" i="1" dirty="0" smtClean="0"/>
          </a:p>
          <a:p>
            <a:pPr marL="342900" indent="-342900" algn="just">
              <a:buFont typeface="Arial" panose="020B0604020202020204" pitchFamily="34" charset="0"/>
              <a:buChar char="•"/>
            </a:pPr>
            <a:r>
              <a:rPr lang="tr-TR" sz="1900" i="1" dirty="0" err="1" smtClean="0"/>
              <a:t>Hackleme</a:t>
            </a:r>
            <a:r>
              <a:rPr lang="tr-TR" sz="1900" i="1" dirty="0" smtClean="0"/>
              <a:t> forum web sitesi ve sohbet pencerelerine ilişkin hangi adımları atardınız? Bunları inceler miydiniz yoksa kopyalar mıydınız? (cevabınız evet veya hayır da olsa yasal çerçeve kapsamında cevabınızın gerekçelerini belirtiniz).  </a:t>
            </a:r>
            <a:r>
              <a:rPr lang="tr-TR" sz="1900" dirty="0" smtClean="0"/>
              <a:t>                                                                                                                                    </a:t>
            </a:r>
            <a:endParaRPr lang="tr-TR" sz="1900" dirty="0"/>
          </a:p>
        </p:txBody>
      </p:sp>
    </p:spTree>
    <p:extLst>
      <p:ext uri="{BB962C8B-B14F-4D97-AF65-F5344CB8AC3E}">
        <p14:creationId xmlns:p14="http://schemas.microsoft.com/office/powerpoint/2010/main" val="22277053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18</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18</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tr-TR" sz="3200" b="1" dirty="0" smtClean="0">
                <a:ea typeface="ＭＳ Ｐゴシック" charset="0"/>
              </a:rPr>
              <a:t>Sorular</a:t>
            </a:r>
            <a:r>
              <a:rPr lang="en-GB" sz="3200" b="1" dirty="0" smtClean="0">
                <a:ea typeface="ＭＳ Ｐゴシック" charset="0"/>
              </a:rPr>
              <a:t>?</a:t>
            </a:r>
            <a:endParaRPr lang="en-GB"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pic>
        <p:nvPicPr>
          <p:cNvPr id="9" name="Picture 8">
            <a:extLst>
              <a:ext uri="{FF2B5EF4-FFF2-40B4-BE49-F238E27FC236}">
                <a16:creationId xmlns:a16="http://schemas.microsoft.com/office/drawing/2014/main" id="{1039E094-4EB0-B34C-AC8A-850BF9448A2D}"/>
              </a:ext>
            </a:extLst>
          </p:cNvPr>
          <p:cNvPicPr>
            <a:picLocks noChangeAspect="1"/>
          </p:cNvPicPr>
          <p:nvPr/>
        </p:nvPicPr>
        <p:blipFill>
          <a:blip r:embed="rId4"/>
          <a:stretch>
            <a:fillRect/>
          </a:stretch>
        </p:blipFill>
        <p:spPr>
          <a:xfrm>
            <a:off x="5182654" y="2877133"/>
            <a:ext cx="3961346" cy="1598043"/>
          </a:xfrm>
          <a:prstGeom prst="rect">
            <a:avLst/>
          </a:prstGeom>
        </p:spPr>
      </p:pic>
      <p:sp>
        <p:nvSpPr>
          <p:cNvPr id="6" name="Rectangle 5">
            <a:extLst>
              <a:ext uri="{FF2B5EF4-FFF2-40B4-BE49-F238E27FC236}">
                <a16:creationId xmlns:a16="http://schemas.microsoft.com/office/drawing/2014/main" id="{0A4FC797-8B21-1944-9EC4-92F965F16FF8}"/>
              </a:ext>
            </a:extLst>
          </p:cNvPr>
          <p:cNvSpPr/>
          <p:nvPr/>
        </p:nvSpPr>
        <p:spPr>
          <a:xfrm>
            <a:off x="130982" y="989546"/>
            <a:ext cx="4572000" cy="5355312"/>
          </a:xfrm>
          <a:prstGeom prst="rect">
            <a:avLst/>
          </a:prstGeom>
        </p:spPr>
        <p:txBody>
          <a:bodyPr>
            <a:spAutoFit/>
          </a:bodyPr>
          <a:lstStyle/>
          <a:p>
            <a:pPr marL="285750" indent="-285750" algn="just">
              <a:buFont typeface="Arial" panose="020B0604020202020204" pitchFamily="34" charset="0"/>
              <a:buChar char="•"/>
            </a:pPr>
            <a:r>
              <a:rPr lang="tr-TR" sz="1900" i="1" dirty="0" err="1" smtClean="0"/>
              <a:t>Boris’in</a:t>
            </a:r>
            <a:r>
              <a:rPr lang="tr-TR" sz="1900" i="1" dirty="0" smtClean="0"/>
              <a:t> onayını almadan bulunan </a:t>
            </a:r>
            <a:r>
              <a:rPr lang="tr-TR" sz="1900" i="1" dirty="0" err="1" smtClean="0"/>
              <a:t>login</a:t>
            </a:r>
            <a:r>
              <a:rPr lang="tr-TR" sz="1900" i="1" dirty="0" smtClean="0"/>
              <a:t> ve şifreleri kullanarak </a:t>
            </a:r>
            <a:r>
              <a:rPr lang="tr-TR" sz="1900" i="1" dirty="0" err="1" smtClean="0"/>
              <a:t>Gmail</a:t>
            </a:r>
            <a:r>
              <a:rPr lang="tr-TR" sz="1900" i="1" dirty="0" smtClean="0"/>
              <a:t> hesaplarına erişim sağlayabilir misiniz? </a:t>
            </a:r>
          </a:p>
          <a:p>
            <a:pPr marL="285750" indent="-285750" algn="just">
              <a:buFont typeface="Arial" panose="020B0604020202020204" pitchFamily="34" charset="0"/>
              <a:buChar char="•"/>
            </a:pPr>
            <a:endParaRPr lang="tr-TR" sz="1900" i="1" dirty="0" smtClean="0"/>
          </a:p>
          <a:p>
            <a:pPr marL="285750" indent="-285750" algn="just">
              <a:buFont typeface="Arial" panose="020B0604020202020204" pitchFamily="34" charset="0"/>
              <a:buChar char="•"/>
            </a:pPr>
            <a:r>
              <a:rPr lang="tr-TR" sz="1900" i="1" dirty="0" smtClean="0"/>
              <a:t>Hangi adımları atarsınız?  </a:t>
            </a:r>
          </a:p>
          <a:p>
            <a:pPr algn="just"/>
            <a:endParaRPr lang="tr-TR" sz="1900" i="1" dirty="0" smtClean="0"/>
          </a:p>
          <a:p>
            <a:pPr marL="285750" indent="-285750" algn="just">
              <a:buFont typeface="Arial" panose="020B0604020202020204" pitchFamily="34" charset="0"/>
              <a:buChar char="•"/>
            </a:pPr>
            <a:r>
              <a:rPr lang="tr-TR" sz="1900" i="1" dirty="0" err="1" smtClean="0"/>
              <a:t>Yahoo</a:t>
            </a:r>
            <a:r>
              <a:rPr lang="tr-TR" sz="1900" i="1" dirty="0" smtClean="0"/>
              <a:t> hesabına ilişkin hangi adımları atarsınız?  </a:t>
            </a:r>
          </a:p>
          <a:p>
            <a:pPr marL="285750" indent="-285750" algn="just">
              <a:buFont typeface="Arial" panose="020B0604020202020204" pitchFamily="34" charset="0"/>
              <a:buChar char="•"/>
            </a:pPr>
            <a:endParaRPr lang="tr-TR" sz="1900" i="1" dirty="0" smtClean="0"/>
          </a:p>
          <a:p>
            <a:pPr marL="285750" indent="-285750" algn="just">
              <a:buFont typeface="Arial" panose="020B0604020202020204" pitchFamily="34" charset="0"/>
              <a:buChar char="•"/>
            </a:pPr>
            <a:r>
              <a:rPr lang="tr-TR" sz="1900" i="1" dirty="0" smtClean="0"/>
              <a:t>Pay-pal hesaplarına ilişkin hangi adımları atarsınız?</a:t>
            </a:r>
          </a:p>
          <a:p>
            <a:pPr marL="285750" indent="-285750" algn="just">
              <a:buFont typeface="Arial" panose="020B0604020202020204" pitchFamily="34" charset="0"/>
              <a:buChar char="•"/>
            </a:pPr>
            <a:endParaRPr lang="tr-TR" sz="1900" i="1" dirty="0" smtClean="0"/>
          </a:p>
          <a:p>
            <a:pPr marL="285750" indent="-285750" algn="just">
              <a:buFont typeface="Arial" panose="020B0604020202020204" pitchFamily="34" charset="0"/>
              <a:buChar char="•"/>
            </a:pPr>
            <a:r>
              <a:rPr lang="tr-TR" sz="1900" i="1" dirty="0" smtClean="0"/>
              <a:t>Ülkenizde bulunan ve diğer ülkelerde bulunan bankaların hesaplarına ilişkin bilgilerle ne yaparsınız? </a:t>
            </a:r>
          </a:p>
          <a:p>
            <a:pPr marL="285750" indent="-285750" algn="just">
              <a:buFont typeface="Arial" panose="020B0604020202020204" pitchFamily="34" charset="0"/>
              <a:buChar char="•"/>
            </a:pPr>
            <a:endParaRPr lang="tr-TR" sz="1900" i="1" dirty="0" smtClean="0"/>
          </a:p>
          <a:p>
            <a:pPr marL="285750" indent="-285750" algn="just">
              <a:buFont typeface="Arial" panose="020B0604020202020204" pitchFamily="34" charset="0"/>
              <a:buChar char="•"/>
            </a:pPr>
            <a:r>
              <a:rPr lang="tr-TR" sz="1900" i="1" dirty="0" smtClean="0"/>
              <a:t>31. madde şablonu?</a:t>
            </a:r>
            <a:endParaRPr lang="tr-TR" sz="1900" i="1" dirty="0"/>
          </a:p>
        </p:txBody>
      </p:sp>
    </p:spTree>
    <p:extLst>
      <p:ext uri="{BB962C8B-B14F-4D97-AF65-F5344CB8AC3E}">
        <p14:creationId xmlns:p14="http://schemas.microsoft.com/office/powerpoint/2010/main" val="37497549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19</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19</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tr-TR" sz="3200" b="1" dirty="0" smtClean="0">
                <a:ea typeface="ＭＳ Ｐゴシック" charset="0"/>
              </a:rPr>
              <a:t>Vaka çalışması</a:t>
            </a:r>
            <a:endParaRPr lang="en-GB" sz="3200" dirty="0"/>
          </a:p>
        </p:txBody>
      </p:sp>
      <p:pic>
        <p:nvPicPr>
          <p:cNvPr id="17"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pic>
        <p:nvPicPr>
          <p:cNvPr id="11" name="Picture 10">
            <a:extLst>
              <a:ext uri="{FF2B5EF4-FFF2-40B4-BE49-F238E27FC236}">
                <a16:creationId xmlns:a16="http://schemas.microsoft.com/office/drawing/2014/main" id="{6C59456A-02DA-0F46-BF32-314184E697A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06029" y="2029522"/>
            <a:ext cx="3731941" cy="2798956"/>
          </a:xfrm>
          <a:prstGeom prst="rect">
            <a:avLst/>
          </a:prstGeom>
        </p:spPr>
      </p:pic>
    </p:spTree>
    <p:extLst>
      <p:ext uri="{BB962C8B-B14F-4D97-AF65-F5344CB8AC3E}">
        <p14:creationId xmlns:p14="http://schemas.microsoft.com/office/powerpoint/2010/main" val="1573421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tr-TR" sz="3200" b="1" dirty="0" smtClean="0">
                <a:ea typeface="ＭＳ Ｐゴシック" pitchFamily="34" charset="-128"/>
              </a:rPr>
              <a:t>Gündem</a:t>
            </a:r>
            <a:endParaRPr lang="en-GB" sz="3200" dirty="0"/>
          </a:p>
        </p:txBody>
      </p:sp>
      <p:pic>
        <p:nvPicPr>
          <p:cNvPr id="17"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36288" y="1584655"/>
            <a:ext cx="3791244" cy="3539430"/>
          </a:xfrm>
          <a:prstGeom prst="rect">
            <a:avLst/>
          </a:prstGeom>
        </p:spPr>
        <p:txBody>
          <a:bodyPr wrap="square">
            <a:spAutoFit/>
          </a:bodyPr>
          <a:lstStyle/>
          <a:p>
            <a:pPr marL="342900" indent="-342900" eaLnBrk="1" hangingPunct="1">
              <a:lnSpc>
                <a:spcPct val="80000"/>
              </a:lnSpc>
              <a:buFont typeface="Wingdings" pitchFamily="2" charset="2"/>
              <a:buChar char="Ø"/>
            </a:pPr>
            <a:r>
              <a:rPr lang="tr-TR" sz="2000" b="1" dirty="0" smtClean="0"/>
              <a:t>Birinci Bölüm</a:t>
            </a:r>
            <a:endParaRPr lang="en-GB" sz="2000" b="1" dirty="0"/>
          </a:p>
          <a:p>
            <a:pPr marL="342900" indent="-342900" eaLnBrk="1" hangingPunct="1">
              <a:lnSpc>
                <a:spcPct val="80000"/>
              </a:lnSpc>
              <a:buFont typeface="Wingdings" pitchFamily="2" charset="2"/>
              <a:buChar char="ü"/>
            </a:pPr>
            <a:r>
              <a:rPr lang="tr-TR" sz="2000" i="1" dirty="0" smtClean="0"/>
              <a:t>Giriş</a:t>
            </a:r>
            <a:endParaRPr lang="en-GB" sz="2000" i="1" dirty="0"/>
          </a:p>
          <a:p>
            <a:pPr marL="0" indent="0" eaLnBrk="1" hangingPunct="1">
              <a:lnSpc>
                <a:spcPct val="80000"/>
              </a:lnSpc>
              <a:buNone/>
            </a:pPr>
            <a:endParaRPr lang="en-GB" sz="2000" dirty="0"/>
          </a:p>
          <a:p>
            <a:pPr marL="342900" indent="-342900" eaLnBrk="1" hangingPunct="1">
              <a:lnSpc>
                <a:spcPct val="80000"/>
              </a:lnSpc>
              <a:buFont typeface="Wingdings" pitchFamily="2" charset="2"/>
              <a:buChar char="Ø"/>
            </a:pPr>
            <a:r>
              <a:rPr lang="tr-TR" sz="2000" b="1" dirty="0" smtClean="0"/>
              <a:t>İkinci Bölüm</a:t>
            </a:r>
            <a:endParaRPr lang="en-GB" sz="2000" b="1" dirty="0"/>
          </a:p>
          <a:p>
            <a:pPr marL="342900" indent="-342900" eaLnBrk="1" hangingPunct="1">
              <a:lnSpc>
                <a:spcPct val="80000"/>
              </a:lnSpc>
              <a:buFont typeface="Wingdings" pitchFamily="2" charset="2"/>
              <a:buChar char="ü"/>
            </a:pPr>
            <a:r>
              <a:rPr lang="tr-TR" sz="2000" i="1" dirty="0" smtClean="0"/>
              <a:t>Vaka Çalışması Özeti</a:t>
            </a:r>
            <a:endParaRPr lang="en-GB" sz="2000" i="1" dirty="0"/>
          </a:p>
          <a:p>
            <a:pPr marL="0" indent="0" eaLnBrk="1" hangingPunct="1">
              <a:lnSpc>
                <a:spcPct val="80000"/>
              </a:lnSpc>
              <a:buNone/>
            </a:pPr>
            <a:endParaRPr lang="en-GB" sz="2000" dirty="0"/>
          </a:p>
          <a:p>
            <a:pPr marL="342900" indent="-342900" eaLnBrk="1" hangingPunct="1">
              <a:lnSpc>
                <a:spcPct val="80000"/>
              </a:lnSpc>
              <a:buFont typeface="Wingdings" pitchFamily="2" charset="2"/>
              <a:buChar char="Ø"/>
            </a:pPr>
            <a:r>
              <a:rPr lang="tr-TR" sz="2000" b="1" dirty="0" smtClean="0"/>
              <a:t>Üçüncü Bölüm</a:t>
            </a:r>
            <a:endParaRPr lang="en-GB" sz="2000" b="1" dirty="0"/>
          </a:p>
          <a:p>
            <a:pPr marL="342900" indent="-342900">
              <a:lnSpc>
                <a:spcPct val="80000"/>
              </a:lnSpc>
              <a:buFont typeface="Wingdings" pitchFamily="2" charset="2"/>
              <a:buChar char="ü"/>
            </a:pPr>
            <a:r>
              <a:rPr lang="tr-TR" sz="2000" i="1" dirty="0" smtClean="0">
                <a:ea typeface="ＭＳ Ｐゴシック" charset="0"/>
                <a:cs typeface="ＭＳ Ｐゴシック" charset="0"/>
              </a:rPr>
              <a:t>Grup Çalışması</a:t>
            </a:r>
            <a:endParaRPr lang="en-GB" sz="2000" i="1" dirty="0">
              <a:ea typeface="ＭＳ Ｐゴシック" charset="0"/>
              <a:cs typeface="ＭＳ Ｐゴシック" charset="0"/>
            </a:endParaRPr>
          </a:p>
          <a:p>
            <a:pPr marL="342900" indent="-342900">
              <a:lnSpc>
                <a:spcPct val="80000"/>
              </a:lnSpc>
              <a:buFont typeface="Wingdings" pitchFamily="2" charset="2"/>
              <a:buChar char="ü"/>
            </a:pPr>
            <a:endParaRPr lang="en-GB" sz="2000" i="1" dirty="0">
              <a:ea typeface="ＭＳ Ｐゴシック" charset="0"/>
            </a:endParaRPr>
          </a:p>
          <a:p>
            <a:pPr marL="342900" indent="-342900" eaLnBrk="1" hangingPunct="1">
              <a:lnSpc>
                <a:spcPct val="80000"/>
              </a:lnSpc>
              <a:buFont typeface="Wingdings" pitchFamily="2" charset="2"/>
              <a:buChar char="Ø"/>
            </a:pPr>
            <a:r>
              <a:rPr lang="tr-TR" sz="2000" b="1" dirty="0" smtClean="0"/>
              <a:t>Dördüncü Bölüm</a:t>
            </a:r>
            <a:endParaRPr lang="en-GB" sz="2000" b="1" dirty="0"/>
          </a:p>
          <a:p>
            <a:pPr marL="342900" indent="-342900">
              <a:lnSpc>
                <a:spcPct val="80000"/>
              </a:lnSpc>
              <a:buFont typeface="Wingdings" pitchFamily="2" charset="2"/>
              <a:buChar char="ü"/>
            </a:pPr>
            <a:r>
              <a:rPr lang="tr-TR" sz="2000" i="1" dirty="0" smtClean="0"/>
              <a:t>Grup Raporu</a:t>
            </a:r>
            <a:endParaRPr lang="en-GB" sz="2000" i="1" dirty="0"/>
          </a:p>
          <a:p>
            <a:pPr marL="342900" indent="-342900">
              <a:lnSpc>
                <a:spcPct val="80000"/>
              </a:lnSpc>
              <a:buFont typeface="Wingdings" pitchFamily="2" charset="2"/>
              <a:buChar char="ü"/>
            </a:pPr>
            <a:endParaRPr lang="en-GB" sz="2000" i="1" dirty="0"/>
          </a:p>
          <a:p>
            <a:pPr marL="342900" indent="-342900">
              <a:lnSpc>
                <a:spcPct val="80000"/>
              </a:lnSpc>
              <a:buFont typeface="Wingdings" pitchFamily="2" charset="2"/>
              <a:buChar char="Ø"/>
            </a:pPr>
            <a:r>
              <a:rPr lang="tr-TR" sz="2000" b="1" dirty="0" smtClean="0"/>
              <a:t>Beşinci Bölüm</a:t>
            </a:r>
            <a:endParaRPr lang="en-GB" sz="2000" dirty="0"/>
          </a:p>
          <a:p>
            <a:pPr marL="342900" indent="-342900">
              <a:lnSpc>
                <a:spcPct val="80000"/>
              </a:lnSpc>
              <a:buFont typeface="Wingdings" pitchFamily="2" charset="2"/>
              <a:buChar char="ü"/>
            </a:pPr>
            <a:r>
              <a:rPr lang="tr-TR" sz="2000" i="1" dirty="0" smtClean="0"/>
              <a:t>Sonuçlar</a:t>
            </a:r>
            <a:endParaRPr lang="en-GB" sz="2000" i="1" dirty="0"/>
          </a:p>
        </p:txBody>
      </p:sp>
      <p:sp>
        <p:nvSpPr>
          <p:cNvPr id="6" name="Rectangle 5">
            <a:extLst>
              <a:ext uri="{FF2B5EF4-FFF2-40B4-BE49-F238E27FC236}">
                <a16:creationId xmlns:a16="http://schemas.microsoft.com/office/drawing/2014/main" id="{EA3FFC4F-A0C7-6241-A6A3-D4D1CB58E595}"/>
              </a:ext>
            </a:extLst>
          </p:cNvPr>
          <p:cNvSpPr/>
          <p:nvPr/>
        </p:nvSpPr>
        <p:spPr>
          <a:xfrm>
            <a:off x="4450456" y="1043731"/>
            <a:ext cx="4572000" cy="584775"/>
          </a:xfrm>
          <a:prstGeom prst="rect">
            <a:avLst/>
          </a:prstGeom>
        </p:spPr>
        <p:txBody>
          <a:bodyPr>
            <a:spAutoFit/>
          </a:bodyPr>
          <a:lstStyle/>
          <a:p>
            <a:pPr marL="0" indent="0" eaLnBrk="1" hangingPunct="1">
              <a:lnSpc>
                <a:spcPct val="80000"/>
              </a:lnSpc>
              <a:buNone/>
            </a:pPr>
            <a:endParaRPr lang="en-GB" sz="2000" dirty="0"/>
          </a:p>
          <a:p>
            <a:pPr marL="342900" indent="-342900" eaLnBrk="1" hangingPunct="1">
              <a:lnSpc>
                <a:spcPct val="80000"/>
              </a:lnSpc>
              <a:buFont typeface="Wingdings" pitchFamily="2" charset="2"/>
              <a:buChar char="Ø"/>
            </a:pPr>
            <a:endParaRPr lang="en-US" sz="2000" i="1" dirty="0"/>
          </a:p>
        </p:txBody>
      </p:sp>
      <p:pic>
        <p:nvPicPr>
          <p:cNvPr id="7" name="Picture 6">
            <a:extLst>
              <a:ext uri="{FF2B5EF4-FFF2-40B4-BE49-F238E27FC236}">
                <a16:creationId xmlns:a16="http://schemas.microsoft.com/office/drawing/2014/main" id="{F1C6340C-3120-7B4F-8C6E-D20141E89477}"/>
              </a:ext>
            </a:extLst>
          </p:cNvPr>
          <p:cNvPicPr>
            <a:picLocks noChangeAspect="1"/>
          </p:cNvPicPr>
          <p:nvPr/>
        </p:nvPicPr>
        <p:blipFill>
          <a:blip r:embed="rId3"/>
          <a:stretch>
            <a:fillRect/>
          </a:stretch>
        </p:blipFill>
        <p:spPr>
          <a:xfrm>
            <a:off x="5016470" y="2607361"/>
            <a:ext cx="3345197" cy="2221992"/>
          </a:xfrm>
          <a:prstGeom prst="rect">
            <a:avLst/>
          </a:prstGeom>
        </p:spPr>
      </p:pic>
    </p:spTree>
    <p:extLst>
      <p:ext uri="{BB962C8B-B14F-4D97-AF65-F5344CB8AC3E}">
        <p14:creationId xmlns:p14="http://schemas.microsoft.com/office/powerpoint/2010/main" val="22972558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20</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20</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r">
              <a:buFont typeface="Arial" charset="0"/>
              <a:buNone/>
              <a:defRPr/>
            </a:pPr>
            <a:r>
              <a:rPr lang="tr-TR" sz="3200" b="1" dirty="0" smtClean="0">
                <a:solidFill>
                  <a:schemeClr val="bg1"/>
                </a:solidFill>
              </a:rPr>
              <a:t>Siber suçlar konusunda becerilerin geliştirilmesi</a:t>
            </a:r>
            <a:endParaRPr lang="tr-TR" sz="3200" b="1" dirty="0">
              <a:solidFill>
                <a:schemeClr val="bg1"/>
              </a:solidFill>
            </a:endParaRPr>
          </a:p>
        </p:txBody>
      </p:sp>
      <p:pic>
        <p:nvPicPr>
          <p:cNvPr id="17"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2791902"/>
            <a:ext cx="8525021" cy="1274195"/>
          </a:xfrm>
          <a:prstGeom prst="rect">
            <a:avLst/>
          </a:prstGeom>
        </p:spPr>
        <p:txBody>
          <a:bodyPr wrap="square">
            <a:spAutoFit/>
          </a:bodyPr>
          <a:lstStyle/>
          <a:p>
            <a:pPr algn="ctr" eaLnBrk="1" hangingPunct="1">
              <a:lnSpc>
                <a:spcPct val="80000"/>
              </a:lnSpc>
            </a:pPr>
            <a:r>
              <a:rPr lang="tr-TR" sz="3200" b="1" dirty="0" smtClean="0">
                <a:ea typeface="ＭＳ Ｐゴシック" charset="0"/>
                <a:cs typeface="ＭＳ Ｐゴシック" charset="0"/>
              </a:rPr>
              <a:t>Beşinci Bölüm</a:t>
            </a:r>
            <a:endParaRPr lang="en-GB" sz="3200" b="1" dirty="0">
              <a:ea typeface="ＭＳ Ｐゴシック" charset="0"/>
              <a:cs typeface="ＭＳ Ｐゴシック" charset="0"/>
            </a:endParaRPr>
          </a:p>
          <a:p>
            <a:pPr algn="ctr" eaLnBrk="1" hangingPunct="1">
              <a:lnSpc>
                <a:spcPct val="80000"/>
              </a:lnSpc>
            </a:pPr>
            <a:r>
              <a:rPr lang="en-GB" sz="3200" b="1" dirty="0">
                <a:ea typeface="ＭＳ Ｐゴシック" charset="0"/>
                <a:cs typeface="ＭＳ Ｐゴシック" charset="0"/>
              </a:rPr>
              <a:t/>
            </a:r>
            <a:br>
              <a:rPr lang="en-GB" sz="3200" b="1" dirty="0">
                <a:ea typeface="ＭＳ Ｐゴシック" charset="0"/>
                <a:cs typeface="ＭＳ Ｐゴシック" charset="0"/>
              </a:rPr>
            </a:br>
            <a:r>
              <a:rPr lang="tr-TR" sz="3200" b="1" dirty="0" smtClean="0">
                <a:ea typeface="ＭＳ Ｐゴシック" charset="0"/>
                <a:cs typeface="ＭＳ Ｐゴシック" charset="0"/>
              </a:rPr>
              <a:t>Sonuçlar</a:t>
            </a:r>
            <a:endParaRPr lang="en-GB" sz="3200" dirty="0"/>
          </a:p>
        </p:txBody>
      </p:sp>
    </p:spTree>
    <p:extLst>
      <p:ext uri="{BB962C8B-B14F-4D97-AF65-F5344CB8AC3E}">
        <p14:creationId xmlns:p14="http://schemas.microsoft.com/office/powerpoint/2010/main" val="19656061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21</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21</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tr-TR" sz="3200" b="1" dirty="0" smtClean="0">
                <a:ea typeface="ＭＳ Ｐゴシック" pitchFamily="34" charset="-128"/>
              </a:rPr>
              <a:t>Oturum Hedefleri</a:t>
            </a:r>
            <a:endParaRPr lang="en-GB" sz="3200" dirty="0"/>
          </a:p>
        </p:txBody>
      </p:sp>
      <p:pic>
        <p:nvPicPr>
          <p:cNvPr id="17"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239150" y="1486930"/>
            <a:ext cx="4677508" cy="3884140"/>
          </a:xfrm>
          <a:prstGeom prst="rect">
            <a:avLst/>
          </a:prstGeom>
        </p:spPr>
        <p:txBody>
          <a:bodyPr wrap="square">
            <a:spAutoFit/>
          </a:bodyPr>
          <a:lstStyle/>
          <a:p>
            <a:pPr marL="342900" indent="-342900">
              <a:lnSpc>
                <a:spcPct val="80000"/>
              </a:lnSpc>
              <a:buFont typeface="Wingdings" pitchFamily="2" charset="2"/>
              <a:buChar char="ü"/>
            </a:pPr>
            <a:r>
              <a:rPr lang="tr-TR" sz="2200" i="1" dirty="0" smtClean="0"/>
              <a:t>Grup çalışma ortamında vaka çalışması özetini değerlendirmek</a:t>
            </a:r>
          </a:p>
          <a:p>
            <a:pPr marL="342900" indent="-342900">
              <a:lnSpc>
                <a:spcPct val="80000"/>
              </a:lnSpc>
              <a:buFont typeface="Wingdings" pitchFamily="2" charset="2"/>
              <a:buChar char="ü"/>
            </a:pPr>
            <a:endParaRPr lang="tr-TR" sz="2200" i="1" dirty="0" smtClean="0"/>
          </a:p>
          <a:p>
            <a:pPr marL="342900" indent="-342900">
              <a:lnSpc>
                <a:spcPct val="80000"/>
              </a:lnSpc>
              <a:buFont typeface="Wingdings" pitchFamily="2" charset="2"/>
              <a:buChar char="ü"/>
            </a:pPr>
            <a:r>
              <a:rPr lang="tr-TR" sz="2200" i="1" dirty="0" smtClean="0"/>
              <a:t>Uluslararası İşbirliğine İlişkin Uzmanlaşmış Yargı Kursu sırasında edinilen bilgileri vaka çalışmasına uygulayabilmek</a:t>
            </a:r>
          </a:p>
          <a:p>
            <a:pPr marL="342900" indent="-342900">
              <a:lnSpc>
                <a:spcPct val="80000"/>
              </a:lnSpc>
              <a:buFont typeface="Wingdings" pitchFamily="2" charset="2"/>
              <a:buChar char="ü"/>
            </a:pPr>
            <a:endParaRPr lang="tr-TR" sz="2200" i="1" dirty="0" smtClean="0"/>
          </a:p>
          <a:p>
            <a:pPr marL="342900" indent="-342900">
              <a:lnSpc>
                <a:spcPct val="80000"/>
              </a:lnSpc>
              <a:buFont typeface="Wingdings" pitchFamily="2" charset="2"/>
              <a:buChar char="ü"/>
            </a:pPr>
            <a:r>
              <a:rPr lang="tr-TR" sz="2200" i="1" dirty="0" smtClean="0"/>
              <a:t>Vaka çalışması sonuçlarını raporlamak</a:t>
            </a:r>
          </a:p>
          <a:p>
            <a:pPr marL="342900" indent="-342900">
              <a:lnSpc>
                <a:spcPct val="80000"/>
              </a:lnSpc>
              <a:buFont typeface="Wingdings" pitchFamily="2" charset="2"/>
              <a:buChar char="ü"/>
            </a:pPr>
            <a:endParaRPr lang="tr-TR" sz="2200" i="1" dirty="0" smtClean="0"/>
          </a:p>
          <a:p>
            <a:pPr marL="342900" indent="-342900">
              <a:lnSpc>
                <a:spcPct val="80000"/>
              </a:lnSpc>
              <a:buFont typeface="Wingdings" pitchFamily="2" charset="2"/>
              <a:buChar char="ü"/>
            </a:pPr>
            <a:r>
              <a:rPr lang="tr-TR" sz="2200" i="1" dirty="0" smtClean="0"/>
              <a:t>Hala mevcut olan boşlukların neler olduğunu ve ne yapılması gerektiğini kavrayabilmek</a:t>
            </a:r>
          </a:p>
        </p:txBody>
      </p:sp>
      <p:pic>
        <p:nvPicPr>
          <p:cNvPr id="11" name="Picture 10">
            <a:extLst>
              <a:ext uri="{FF2B5EF4-FFF2-40B4-BE49-F238E27FC236}">
                <a16:creationId xmlns:a16="http://schemas.microsoft.com/office/drawing/2014/main" id="{249073E3-42AF-5842-818A-0F30053CD193}"/>
              </a:ext>
            </a:extLst>
          </p:cNvPr>
          <p:cNvPicPr>
            <a:picLocks noChangeAspect="1"/>
          </p:cNvPicPr>
          <p:nvPr/>
        </p:nvPicPr>
        <p:blipFill>
          <a:blip r:embed="rId3"/>
          <a:stretch>
            <a:fillRect/>
          </a:stretch>
        </p:blipFill>
        <p:spPr>
          <a:xfrm>
            <a:off x="5969131" y="2600972"/>
            <a:ext cx="2808317" cy="2150117"/>
          </a:xfrm>
          <a:prstGeom prst="rect">
            <a:avLst/>
          </a:prstGeom>
        </p:spPr>
      </p:pic>
    </p:spTree>
    <p:extLst>
      <p:ext uri="{BB962C8B-B14F-4D97-AF65-F5344CB8AC3E}">
        <p14:creationId xmlns:p14="http://schemas.microsoft.com/office/powerpoint/2010/main" val="11580955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22</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22</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tr-TR" sz="3200" b="1" dirty="0" smtClean="0">
                <a:ea typeface="ＭＳ Ｐゴシック" charset="0"/>
              </a:rPr>
              <a:t>Siber suçlar konusunda becerilerin geliştirilmesi</a:t>
            </a:r>
            <a:endParaRPr lang="tr-TR" sz="3200" b="1" dirty="0">
              <a:ea typeface="ＭＳ Ｐゴシック" charset="0"/>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pic>
        <p:nvPicPr>
          <p:cNvPr id="11" name="Picture 10">
            <a:extLst>
              <a:ext uri="{FF2B5EF4-FFF2-40B4-BE49-F238E27FC236}">
                <a16:creationId xmlns:a16="http://schemas.microsoft.com/office/drawing/2014/main" id="{6C59456A-02DA-0F46-BF32-314184E697A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06029" y="2029522"/>
            <a:ext cx="3731941" cy="2798956"/>
          </a:xfrm>
          <a:prstGeom prst="rect">
            <a:avLst/>
          </a:prstGeom>
        </p:spPr>
      </p:pic>
    </p:spTree>
    <p:extLst>
      <p:ext uri="{BB962C8B-B14F-4D97-AF65-F5344CB8AC3E}">
        <p14:creationId xmlns:p14="http://schemas.microsoft.com/office/powerpoint/2010/main" val="18865411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3</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3</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tr-TR" sz="3200" b="1" dirty="0" smtClean="0">
                <a:ea typeface="ＭＳ Ｐゴシック" pitchFamily="34" charset="-128"/>
              </a:rPr>
              <a:t>Oturum Hedefleri</a:t>
            </a:r>
            <a:endParaRPr lang="en-GB" sz="3200" dirty="0"/>
          </a:p>
        </p:txBody>
      </p:sp>
      <p:pic>
        <p:nvPicPr>
          <p:cNvPr id="17"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239150" y="1486930"/>
            <a:ext cx="4677508" cy="3884140"/>
          </a:xfrm>
          <a:prstGeom prst="rect">
            <a:avLst/>
          </a:prstGeom>
        </p:spPr>
        <p:txBody>
          <a:bodyPr wrap="square">
            <a:spAutoFit/>
          </a:bodyPr>
          <a:lstStyle/>
          <a:p>
            <a:pPr marL="342900" indent="-342900">
              <a:lnSpc>
                <a:spcPct val="80000"/>
              </a:lnSpc>
              <a:buFont typeface="Wingdings" pitchFamily="2" charset="2"/>
              <a:buChar char="ü"/>
            </a:pPr>
            <a:r>
              <a:rPr lang="tr-TR" sz="2200" i="1" dirty="0" smtClean="0"/>
              <a:t>Grup çalışma ortamında vaka çalışması özetini değerlendirmek</a:t>
            </a:r>
          </a:p>
          <a:p>
            <a:pPr marL="342900" indent="-342900">
              <a:lnSpc>
                <a:spcPct val="80000"/>
              </a:lnSpc>
              <a:buFont typeface="Wingdings" pitchFamily="2" charset="2"/>
              <a:buChar char="ü"/>
            </a:pPr>
            <a:endParaRPr lang="tr-TR" sz="2200" i="1" dirty="0" smtClean="0"/>
          </a:p>
          <a:p>
            <a:pPr marL="342900" indent="-342900">
              <a:lnSpc>
                <a:spcPct val="80000"/>
              </a:lnSpc>
              <a:buFont typeface="Wingdings" pitchFamily="2" charset="2"/>
              <a:buChar char="ü"/>
            </a:pPr>
            <a:r>
              <a:rPr lang="tr-TR" sz="2200" i="1" dirty="0" smtClean="0"/>
              <a:t>Uluslararası İşbirliğine İlişkin Uzmanlaşmış Yargı Kursu sırasında edinilen bilgileri vaka çalışmasına uygulayabilmek</a:t>
            </a:r>
          </a:p>
          <a:p>
            <a:pPr marL="342900" indent="-342900">
              <a:lnSpc>
                <a:spcPct val="80000"/>
              </a:lnSpc>
              <a:buFont typeface="Wingdings" pitchFamily="2" charset="2"/>
              <a:buChar char="ü"/>
            </a:pPr>
            <a:endParaRPr lang="tr-TR" sz="2200" i="1" dirty="0" smtClean="0"/>
          </a:p>
          <a:p>
            <a:pPr marL="342900" indent="-342900">
              <a:lnSpc>
                <a:spcPct val="80000"/>
              </a:lnSpc>
              <a:buFont typeface="Wingdings" pitchFamily="2" charset="2"/>
              <a:buChar char="ü"/>
            </a:pPr>
            <a:r>
              <a:rPr lang="tr-TR" sz="2200" i="1" dirty="0" smtClean="0"/>
              <a:t>Vaka çalışması sonuçlarını raporlamak</a:t>
            </a:r>
          </a:p>
          <a:p>
            <a:pPr>
              <a:lnSpc>
                <a:spcPct val="80000"/>
              </a:lnSpc>
            </a:pPr>
            <a:endParaRPr lang="tr-TR" sz="2200" i="1" dirty="0" smtClean="0"/>
          </a:p>
          <a:p>
            <a:pPr marL="342900" indent="-342900">
              <a:lnSpc>
                <a:spcPct val="80000"/>
              </a:lnSpc>
              <a:buFont typeface="Wingdings" pitchFamily="2" charset="2"/>
              <a:buChar char="ü"/>
            </a:pPr>
            <a:r>
              <a:rPr lang="tr-TR" sz="2200" i="1" dirty="0" smtClean="0"/>
              <a:t>Hala mevcut olan boşlukların neler olduğunu ve ne yapılması gerektiğini kavrayabilmek</a:t>
            </a:r>
            <a:endParaRPr lang="tr-TR" sz="2200" i="1" dirty="0"/>
          </a:p>
        </p:txBody>
      </p:sp>
      <p:pic>
        <p:nvPicPr>
          <p:cNvPr id="11" name="Picture 10">
            <a:extLst>
              <a:ext uri="{FF2B5EF4-FFF2-40B4-BE49-F238E27FC236}">
                <a16:creationId xmlns:a16="http://schemas.microsoft.com/office/drawing/2014/main" id="{249073E3-42AF-5842-818A-0F30053CD193}"/>
              </a:ext>
            </a:extLst>
          </p:cNvPr>
          <p:cNvPicPr>
            <a:picLocks noChangeAspect="1"/>
          </p:cNvPicPr>
          <p:nvPr/>
        </p:nvPicPr>
        <p:blipFill>
          <a:blip r:embed="rId3"/>
          <a:stretch>
            <a:fillRect/>
          </a:stretch>
        </p:blipFill>
        <p:spPr>
          <a:xfrm>
            <a:off x="5969131" y="2600972"/>
            <a:ext cx="2808317" cy="2150117"/>
          </a:xfrm>
          <a:prstGeom prst="rect">
            <a:avLst/>
          </a:prstGeom>
        </p:spPr>
      </p:pic>
    </p:spTree>
    <p:extLst>
      <p:ext uri="{BB962C8B-B14F-4D97-AF65-F5344CB8AC3E}">
        <p14:creationId xmlns:p14="http://schemas.microsoft.com/office/powerpoint/2010/main" val="2313892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4</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4</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r">
              <a:buFont typeface="Arial" charset="0"/>
              <a:buNone/>
              <a:defRPr/>
            </a:pPr>
            <a:r>
              <a:rPr lang="tr-TR" sz="3200" b="1" dirty="0" smtClean="0">
                <a:solidFill>
                  <a:schemeClr val="bg1"/>
                </a:solidFill>
              </a:rPr>
              <a:t>Siber suçlar konusunda becerilerin geliştirilmesi</a:t>
            </a:r>
            <a:endParaRPr lang="en-GB" sz="3200" b="1" dirty="0">
              <a:solidFill>
                <a:schemeClr val="bg1"/>
              </a:solidFill>
            </a:endParaRPr>
          </a:p>
        </p:txBody>
      </p:sp>
      <p:pic>
        <p:nvPicPr>
          <p:cNvPr id="17"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2791902"/>
            <a:ext cx="8525021" cy="1274195"/>
          </a:xfrm>
          <a:prstGeom prst="rect">
            <a:avLst/>
          </a:prstGeom>
        </p:spPr>
        <p:txBody>
          <a:bodyPr wrap="square">
            <a:spAutoFit/>
          </a:bodyPr>
          <a:lstStyle/>
          <a:p>
            <a:pPr algn="ctr" eaLnBrk="1" hangingPunct="1">
              <a:lnSpc>
                <a:spcPct val="80000"/>
              </a:lnSpc>
            </a:pPr>
            <a:r>
              <a:rPr lang="tr-TR" sz="3200" b="1" dirty="0" smtClean="0">
                <a:ea typeface="ＭＳ Ｐゴシック" charset="0"/>
                <a:cs typeface="ＭＳ Ｐゴシック" charset="0"/>
              </a:rPr>
              <a:t>Birinci Bölüm</a:t>
            </a:r>
            <a:endParaRPr lang="en-GB" sz="3200" b="1" dirty="0">
              <a:ea typeface="ＭＳ Ｐゴシック" charset="0"/>
              <a:cs typeface="ＭＳ Ｐゴシック" charset="0"/>
            </a:endParaRPr>
          </a:p>
          <a:p>
            <a:pPr algn="ctr" eaLnBrk="1" hangingPunct="1">
              <a:lnSpc>
                <a:spcPct val="80000"/>
              </a:lnSpc>
            </a:pPr>
            <a:r>
              <a:rPr lang="en-GB" sz="3200" b="1" dirty="0">
                <a:ea typeface="ＭＳ Ｐゴシック" charset="0"/>
                <a:cs typeface="ＭＳ Ｐゴシック" charset="0"/>
              </a:rPr>
              <a:t/>
            </a:r>
            <a:br>
              <a:rPr lang="en-GB" sz="3200" b="1" dirty="0">
                <a:ea typeface="ＭＳ Ｐゴシック" charset="0"/>
                <a:cs typeface="ＭＳ Ｐゴシック" charset="0"/>
              </a:rPr>
            </a:br>
            <a:r>
              <a:rPr lang="tr-TR" sz="3200" b="1" dirty="0" smtClean="0">
                <a:ea typeface="ＭＳ Ｐゴシック" charset="0"/>
                <a:cs typeface="ＭＳ Ｐゴシック" charset="0"/>
              </a:rPr>
              <a:t>Giriş</a:t>
            </a:r>
            <a:endParaRPr lang="en-GB" sz="3200" dirty="0"/>
          </a:p>
        </p:txBody>
      </p:sp>
    </p:spTree>
    <p:extLst>
      <p:ext uri="{BB962C8B-B14F-4D97-AF65-F5344CB8AC3E}">
        <p14:creationId xmlns:p14="http://schemas.microsoft.com/office/powerpoint/2010/main" val="2745530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5</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5</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tr-TR" sz="3200" b="1" dirty="0" smtClean="0">
                <a:ea typeface="ＭＳ Ｐゴシック" charset="0"/>
              </a:rPr>
              <a:t>Giriş</a:t>
            </a:r>
            <a:endParaRPr lang="en-GB"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26974" y="807659"/>
            <a:ext cx="5191189" cy="5847755"/>
          </a:xfrm>
          <a:prstGeom prst="rect">
            <a:avLst/>
          </a:prstGeom>
        </p:spPr>
        <p:txBody>
          <a:bodyPr wrap="square">
            <a:spAutoFit/>
          </a:bodyPr>
          <a:lstStyle/>
          <a:p>
            <a:pPr marL="342900" indent="-342900">
              <a:buFont typeface="Wingdings" pitchFamily="2" charset="2"/>
              <a:buChar char="Ø"/>
            </a:pPr>
            <a:r>
              <a:rPr lang="tr-TR" sz="2200" b="1" dirty="0" smtClean="0"/>
              <a:t>Şu ana kadar bize tanıtılan konular: </a:t>
            </a:r>
            <a:endParaRPr lang="en-GB" sz="2200" b="1" dirty="0"/>
          </a:p>
          <a:p>
            <a:pPr marL="342900" indent="-342900">
              <a:buFont typeface="Wingdings" pitchFamily="2" charset="2"/>
              <a:buChar char="ü"/>
            </a:pPr>
            <a:r>
              <a:rPr lang="tr-TR" sz="2200" i="1" dirty="0" smtClean="0"/>
              <a:t>Küresel ekonomide Uluslararası İşbirliği</a:t>
            </a:r>
            <a:endParaRPr lang="en-GB" sz="2200" i="1" dirty="0"/>
          </a:p>
          <a:p>
            <a:pPr marL="342900" indent="-342900">
              <a:buFont typeface="Wingdings" pitchFamily="2" charset="2"/>
              <a:buChar char="ü"/>
            </a:pPr>
            <a:r>
              <a:rPr lang="tr-TR" sz="2200" i="1" dirty="0" smtClean="0"/>
              <a:t>Karşılıklı adli yardım (MLA) işbirliğinin resmi ve </a:t>
            </a:r>
            <a:r>
              <a:rPr lang="tr-TR" sz="2200" i="1" smtClean="0"/>
              <a:t>resmi olmayan yöntemleri</a:t>
            </a:r>
            <a:endParaRPr lang="en-GB" sz="2200" i="1" dirty="0"/>
          </a:p>
          <a:p>
            <a:pPr marL="342900" indent="-342900">
              <a:buFont typeface="Wingdings" pitchFamily="2" charset="2"/>
              <a:buChar char="ü"/>
            </a:pPr>
            <a:r>
              <a:rPr lang="tr-TR" sz="2200" i="1" dirty="0" smtClean="0"/>
              <a:t>Uluslararası işbirliği aracılığıyla elde edinilen elektronik delillerin kullanılması</a:t>
            </a:r>
            <a:endParaRPr lang="en-GB" sz="2200" i="1" dirty="0"/>
          </a:p>
          <a:p>
            <a:pPr marL="342900" indent="-342900">
              <a:buFont typeface="Wingdings" pitchFamily="2" charset="2"/>
              <a:buChar char="ü"/>
            </a:pPr>
            <a:r>
              <a:rPr lang="tr-TR" sz="2200" i="1" dirty="0" smtClean="0"/>
              <a:t>Kamu</a:t>
            </a:r>
            <a:r>
              <a:rPr lang="en-GB" sz="2200" i="1" dirty="0" smtClean="0"/>
              <a:t>-</a:t>
            </a:r>
            <a:r>
              <a:rPr lang="tr-TR" sz="2200" i="1" dirty="0" smtClean="0"/>
              <a:t>özel sektör işbirliği</a:t>
            </a:r>
          </a:p>
          <a:p>
            <a:endParaRPr lang="en-GB" sz="2200" b="1" dirty="0"/>
          </a:p>
          <a:p>
            <a:pPr marL="342900" indent="-342900">
              <a:buFont typeface="Wingdings" pitchFamily="2" charset="2"/>
              <a:buChar char="Ø"/>
            </a:pPr>
            <a:r>
              <a:rPr lang="tr-TR" sz="2200" b="1" dirty="0" smtClean="0"/>
              <a:t>MLA hakkında öğrendiklerimiz: </a:t>
            </a:r>
            <a:endParaRPr lang="en-GB" sz="2200" b="1" dirty="0"/>
          </a:p>
          <a:p>
            <a:pPr marL="342900" indent="-342900">
              <a:buFont typeface="Wingdings" pitchFamily="2" charset="2"/>
              <a:buChar char="ü"/>
            </a:pPr>
            <a:r>
              <a:rPr lang="tr-TR" sz="2200" i="1" dirty="0" smtClean="0"/>
              <a:t>Uluslararası işbirliğinin hukuki dayanağı</a:t>
            </a:r>
            <a:endParaRPr lang="en-GB" sz="2200" i="1" dirty="0"/>
          </a:p>
          <a:p>
            <a:pPr marL="342900" indent="-342900">
              <a:buFont typeface="Wingdings" pitchFamily="2" charset="2"/>
              <a:buChar char="ü"/>
            </a:pPr>
            <a:r>
              <a:rPr lang="en-GB" sz="2200" i="1" dirty="0"/>
              <a:t>MLA </a:t>
            </a:r>
            <a:r>
              <a:rPr lang="tr-TR" sz="2200" i="1" dirty="0" smtClean="0"/>
              <a:t>uygulaması ve süreçleri </a:t>
            </a:r>
            <a:r>
              <a:rPr lang="en-GB" sz="2200" i="1" dirty="0" smtClean="0"/>
              <a:t> </a:t>
            </a:r>
            <a:endParaRPr lang="en-GB" sz="2200" i="1" dirty="0"/>
          </a:p>
          <a:p>
            <a:pPr marL="342900" indent="-342900">
              <a:buFont typeface="Wingdings" pitchFamily="2" charset="2"/>
              <a:buChar char="ü"/>
            </a:pPr>
            <a:r>
              <a:rPr lang="tr-TR" sz="2200" i="1" dirty="0" smtClean="0"/>
              <a:t>Siber Suç Sözleşmesi (ETS 185) kapsamındaki mekanizmalar</a:t>
            </a:r>
            <a:endParaRPr lang="en-GB" sz="2200" dirty="0"/>
          </a:p>
        </p:txBody>
      </p:sp>
      <p:pic>
        <p:nvPicPr>
          <p:cNvPr id="6" name="Picture 5">
            <a:extLst>
              <a:ext uri="{FF2B5EF4-FFF2-40B4-BE49-F238E27FC236}">
                <a16:creationId xmlns:a16="http://schemas.microsoft.com/office/drawing/2014/main" id="{0335DF00-542D-424E-9B11-3FE1D686EC66}"/>
              </a:ext>
            </a:extLst>
          </p:cNvPr>
          <p:cNvPicPr>
            <a:picLocks noChangeAspect="1"/>
          </p:cNvPicPr>
          <p:nvPr/>
        </p:nvPicPr>
        <p:blipFill>
          <a:blip r:embed="rId4"/>
          <a:stretch>
            <a:fillRect/>
          </a:stretch>
        </p:blipFill>
        <p:spPr>
          <a:xfrm>
            <a:off x="5084064" y="2897820"/>
            <a:ext cx="3938392" cy="1587789"/>
          </a:xfrm>
          <a:prstGeom prst="rect">
            <a:avLst/>
          </a:prstGeom>
        </p:spPr>
      </p:pic>
    </p:spTree>
    <p:extLst>
      <p:ext uri="{BB962C8B-B14F-4D97-AF65-F5344CB8AC3E}">
        <p14:creationId xmlns:p14="http://schemas.microsoft.com/office/powerpoint/2010/main" val="4066928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6</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6</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tr-TR" sz="3200" b="1" dirty="0" smtClean="0">
                <a:ea typeface="ＭＳ Ｐゴシック" charset="0"/>
              </a:rPr>
              <a:t>Giriş</a:t>
            </a:r>
            <a:endParaRPr lang="en-GB"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232117" y="967958"/>
            <a:ext cx="4572000" cy="5586145"/>
          </a:xfrm>
          <a:prstGeom prst="rect">
            <a:avLst/>
          </a:prstGeom>
        </p:spPr>
        <p:txBody>
          <a:bodyPr>
            <a:spAutoFit/>
          </a:bodyPr>
          <a:lstStyle/>
          <a:p>
            <a:pPr marL="342900" indent="-342900" algn="just">
              <a:buFont typeface="Wingdings" pitchFamily="2" charset="2"/>
              <a:buChar char="Ø"/>
            </a:pPr>
            <a:r>
              <a:rPr lang="tr-TR" sz="2100" b="1" dirty="0" smtClean="0">
                <a:solidFill>
                  <a:srgbClr val="FF0000"/>
                </a:solidFill>
              </a:rPr>
              <a:t>Şimdi edindiğimiz tüm bu muhteşem yen bilgileri uygulayacağız!</a:t>
            </a:r>
          </a:p>
          <a:p>
            <a:pPr marL="342900" indent="-342900" algn="just">
              <a:buFont typeface="Wingdings" pitchFamily="2" charset="2"/>
              <a:buChar char="Ø"/>
            </a:pPr>
            <a:r>
              <a:rPr lang="tr-TR" sz="2100" b="1" dirty="0" smtClean="0"/>
              <a:t>Kendimizi 4 veya 5 kişilik çalışma gruplarına ayırmamız gerekiyor</a:t>
            </a:r>
          </a:p>
          <a:p>
            <a:pPr marL="342900" indent="-342900" algn="just">
              <a:buFont typeface="Wingdings" pitchFamily="2" charset="2"/>
              <a:buChar char="Ø"/>
            </a:pPr>
            <a:r>
              <a:rPr lang="tr-TR" sz="2100" b="1" dirty="0" smtClean="0"/>
              <a:t>Katılımcılar gruplarına katılmalıdır</a:t>
            </a:r>
          </a:p>
          <a:p>
            <a:pPr marL="342900" indent="-342900" algn="just">
              <a:buFont typeface="Wingdings" pitchFamily="2" charset="2"/>
              <a:buChar char="Ø"/>
            </a:pPr>
            <a:r>
              <a:rPr lang="tr-TR" sz="2100" b="1" dirty="0" smtClean="0"/>
              <a:t>Her gruba vaka çalışması ve ek malzemeler verilecektir</a:t>
            </a:r>
          </a:p>
          <a:p>
            <a:pPr marL="342900" indent="-342900" algn="just">
              <a:buFont typeface="Wingdings" pitchFamily="2" charset="2"/>
              <a:buChar char="Ø"/>
            </a:pPr>
            <a:r>
              <a:rPr lang="tr-TR" sz="2100" b="1" dirty="0" smtClean="0"/>
              <a:t>Vakanın analizi ve vakaya ilişkin rapor hazırlanması için 60+ dakika verilecektir</a:t>
            </a:r>
          </a:p>
          <a:p>
            <a:pPr marL="342900" indent="-342900" algn="just">
              <a:buFont typeface="Wingdings" pitchFamily="2" charset="2"/>
              <a:buChar char="Ø"/>
            </a:pPr>
            <a:r>
              <a:rPr lang="tr-TR" sz="2100" b="1" dirty="0" smtClean="0"/>
              <a:t>Grup raportörü veya tüm grup üyeleri tarafından sonuçların sunulması için 20+ dakika verilecektir</a:t>
            </a:r>
            <a:endParaRPr lang="tr-TR" sz="2100" b="1" dirty="0"/>
          </a:p>
        </p:txBody>
      </p:sp>
      <p:pic>
        <p:nvPicPr>
          <p:cNvPr id="9" name="Picture 8">
            <a:extLst>
              <a:ext uri="{FF2B5EF4-FFF2-40B4-BE49-F238E27FC236}">
                <a16:creationId xmlns:a16="http://schemas.microsoft.com/office/drawing/2014/main" id="{1039E094-4EB0-B34C-AC8A-850BF9448A2D}"/>
              </a:ext>
            </a:extLst>
          </p:cNvPr>
          <p:cNvPicPr>
            <a:picLocks noChangeAspect="1"/>
          </p:cNvPicPr>
          <p:nvPr/>
        </p:nvPicPr>
        <p:blipFill>
          <a:blip r:embed="rId4"/>
          <a:stretch>
            <a:fillRect/>
          </a:stretch>
        </p:blipFill>
        <p:spPr>
          <a:xfrm>
            <a:off x="5182654" y="2877133"/>
            <a:ext cx="3961346" cy="1598043"/>
          </a:xfrm>
          <a:prstGeom prst="rect">
            <a:avLst/>
          </a:prstGeom>
        </p:spPr>
      </p:pic>
    </p:spTree>
    <p:extLst>
      <p:ext uri="{BB962C8B-B14F-4D97-AF65-F5344CB8AC3E}">
        <p14:creationId xmlns:p14="http://schemas.microsoft.com/office/powerpoint/2010/main" val="32064478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7</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7</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tr-TR" sz="3200" b="1" dirty="0" smtClean="0">
                <a:ea typeface="ＭＳ Ｐゴシック" charset="0"/>
              </a:rPr>
              <a:t>Giriş</a:t>
            </a:r>
            <a:endParaRPr lang="en-GB"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pic>
        <p:nvPicPr>
          <p:cNvPr id="8" name="Picture 7">
            <a:extLst>
              <a:ext uri="{FF2B5EF4-FFF2-40B4-BE49-F238E27FC236}">
                <a16:creationId xmlns:a16="http://schemas.microsoft.com/office/drawing/2014/main" id="{9BD740DA-813B-CE40-8F0D-DCE7A7E8F321}"/>
              </a:ext>
            </a:extLst>
          </p:cNvPr>
          <p:cNvPicPr>
            <a:picLocks noChangeAspect="1"/>
          </p:cNvPicPr>
          <p:nvPr/>
        </p:nvPicPr>
        <p:blipFill>
          <a:blip r:embed="rId4"/>
          <a:stretch>
            <a:fillRect/>
          </a:stretch>
        </p:blipFill>
        <p:spPr>
          <a:xfrm>
            <a:off x="1325960" y="2016369"/>
            <a:ext cx="6492079" cy="3414665"/>
          </a:xfrm>
          <a:prstGeom prst="rect">
            <a:avLst/>
          </a:prstGeom>
        </p:spPr>
      </p:pic>
    </p:spTree>
    <p:extLst>
      <p:ext uri="{BB962C8B-B14F-4D97-AF65-F5344CB8AC3E}">
        <p14:creationId xmlns:p14="http://schemas.microsoft.com/office/powerpoint/2010/main" val="2444515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8</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8</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r">
              <a:buFont typeface="Arial" charset="0"/>
              <a:buNone/>
              <a:defRPr/>
            </a:pPr>
            <a:r>
              <a:rPr lang="tr-TR" sz="3200" b="1" dirty="0" smtClean="0">
                <a:solidFill>
                  <a:schemeClr val="bg1"/>
                </a:solidFill>
              </a:rPr>
              <a:t>Siber suçlar konusunda becerilerin geliştirilmesi</a:t>
            </a:r>
            <a:endParaRPr lang="tr-TR" sz="3200" b="1" dirty="0">
              <a:solidFill>
                <a:schemeClr val="bg1"/>
              </a:solidFill>
            </a:endParaRPr>
          </a:p>
        </p:txBody>
      </p:sp>
      <p:pic>
        <p:nvPicPr>
          <p:cNvPr id="17"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2791902"/>
            <a:ext cx="8525021" cy="1274195"/>
          </a:xfrm>
          <a:prstGeom prst="rect">
            <a:avLst/>
          </a:prstGeom>
        </p:spPr>
        <p:txBody>
          <a:bodyPr wrap="square">
            <a:spAutoFit/>
          </a:bodyPr>
          <a:lstStyle/>
          <a:p>
            <a:pPr algn="ctr" eaLnBrk="1" hangingPunct="1">
              <a:lnSpc>
                <a:spcPct val="80000"/>
              </a:lnSpc>
            </a:pPr>
            <a:r>
              <a:rPr lang="tr-TR" sz="3200" b="1" dirty="0" smtClean="0">
                <a:ea typeface="ＭＳ Ｐゴシック" charset="0"/>
                <a:cs typeface="ＭＳ Ｐゴシック" charset="0"/>
              </a:rPr>
              <a:t>İkinci Bölüm</a:t>
            </a:r>
            <a:endParaRPr lang="en-GB" sz="3200" b="1" dirty="0">
              <a:ea typeface="ＭＳ Ｐゴシック" charset="0"/>
              <a:cs typeface="ＭＳ Ｐゴシック" charset="0"/>
            </a:endParaRPr>
          </a:p>
          <a:p>
            <a:pPr algn="ctr" eaLnBrk="1" hangingPunct="1">
              <a:lnSpc>
                <a:spcPct val="80000"/>
              </a:lnSpc>
            </a:pPr>
            <a:r>
              <a:rPr lang="en-GB" sz="3200" b="1" dirty="0">
                <a:ea typeface="ＭＳ Ｐゴシック" charset="0"/>
                <a:cs typeface="ＭＳ Ｐゴシック" charset="0"/>
              </a:rPr>
              <a:t/>
            </a:r>
            <a:br>
              <a:rPr lang="en-GB" sz="3200" b="1" dirty="0">
                <a:ea typeface="ＭＳ Ｐゴシック" charset="0"/>
                <a:cs typeface="ＭＳ Ｐゴシック" charset="0"/>
              </a:rPr>
            </a:br>
            <a:r>
              <a:rPr lang="tr-TR" sz="3200" b="1" dirty="0" smtClean="0">
                <a:ea typeface="ＭＳ Ｐゴシック" charset="0"/>
                <a:cs typeface="ＭＳ Ｐゴシック" charset="0"/>
              </a:rPr>
              <a:t>Vaka Çalışması</a:t>
            </a:r>
            <a:endParaRPr lang="en-GB" sz="3200" dirty="0"/>
          </a:p>
        </p:txBody>
      </p:sp>
    </p:spTree>
    <p:extLst>
      <p:ext uri="{BB962C8B-B14F-4D97-AF65-F5344CB8AC3E}">
        <p14:creationId xmlns:p14="http://schemas.microsoft.com/office/powerpoint/2010/main" val="14207638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9</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9</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tr-TR" sz="3200" b="1" dirty="0" smtClean="0">
                <a:ea typeface="ＭＳ Ｐゴシック" charset="0"/>
              </a:rPr>
              <a:t>Vaka çalışması</a:t>
            </a:r>
            <a:endParaRPr lang="en-GB"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44657" y="1166842"/>
            <a:ext cx="8489853" cy="5170646"/>
          </a:xfrm>
          <a:prstGeom prst="rect">
            <a:avLst/>
          </a:prstGeom>
        </p:spPr>
        <p:txBody>
          <a:bodyPr wrap="square">
            <a:spAutoFit/>
          </a:bodyPr>
          <a:lstStyle/>
          <a:p>
            <a:pPr algn="just"/>
            <a:r>
              <a:rPr lang="tr-TR" sz="2200" i="1" dirty="0" smtClean="0"/>
              <a:t>Bankalara yönelik geniş kapsamlı </a:t>
            </a:r>
            <a:r>
              <a:rPr lang="tr-TR" sz="2200" i="1" dirty="0" err="1" smtClean="0"/>
              <a:t>hackleme</a:t>
            </a:r>
            <a:r>
              <a:rPr lang="tr-TR" sz="2200" i="1" dirty="0" smtClean="0"/>
              <a:t> faaliyetlerinin soruşturulması sırasında Amerikan FBI’ı gizli ajanlar kullanarak bir </a:t>
            </a:r>
            <a:r>
              <a:rPr lang="tr-TR" sz="2200" i="1" dirty="0" err="1" smtClean="0"/>
              <a:t>hackleme</a:t>
            </a:r>
            <a:r>
              <a:rPr lang="tr-TR" sz="2200" i="1" dirty="0" smtClean="0"/>
              <a:t> forumunu takip etmiş ve </a:t>
            </a:r>
            <a:r>
              <a:rPr lang="tr-TR" sz="2200" i="1" dirty="0" err="1" smtClean="0"/>
              <a:t>hacklenen</a:t>
            </a:r>
            <a:r>
              <a:rPr lang="tr-TR" sz="2200" i="1" dirty="0" smtClean="0"/>
              <a:t> Amerikan ve Avrupa banka hesaplarındaki verilerin işletilmesi için satıldığını tespit etmiştir. FBI, gizli bir operasyon yürütmüş ve pek çok farklı kişiden veri (hesap numaraları ve PIN ve erişim kodları) satın almayı başarmıştır. </a:t>
            </a:r>
          </a:p>
          <a:p>
            <a:pPr algn="just"/>
            <a:endParaRPr lang="tr-TR" sz="2200" i="1" dirty="0" smtClean="0"/>
          </a:p>
          <a:p>
            <a:pPr algn="just"/>
            <a:r>
              <a:rPr lang="tr-TR" sz="2200" i="1" dirty="0" smtClean="0"/>
              <a:t>Verilerin değerlendirilmesi sonucunda FBI verileri satmaktan sorumlu olan iki kişiyi tespit etmiştir. Bu kişiler, bunun gibi verileri yıllarca satmış olduğu tespit edilen </a:t>
            </a:r>
            <a:r>
              <a:rPr lang="tr-TR" sz="2200" i="1" dirty="0" err="1" smtClean="0"/>
              <a:t>Boris</a:t>
            </a:r>
            <a:r>
              <a:rPr lang="tr-TR" sz="2200" i="1" dirty="0" smtClean="0"/>
              <a:t> Smith ve forumun daha yeni bir üyesi olan Teresa Brown’dır. Bu iki kişinin de ülkenizde (A) yaşadığı tespit edilmiştir fakat Teresa komşu ülkenizin (U) vatandaşıdır. </a:t>
            </a:r>
          </a:p>
          <a:p>
            <a:pPr algn="just"/>
            <a:endParaRPr lang="en-US" sz="2200" i="1" dirty="0"/>
          </a:p>
        </p:txBody>
      </p:sp>
    </p:spTree>
    <p:extLst>
      <p:ext uri="{BB962C8B-B14F-4D97-AF65-F5344CB8AC3E}">
        <p14:creationId xmlns:p14="http://schemas.microsoft.com/office/powerpoint/2010/main" val="30034863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14523</TotalTime>
  <Words>1022</Words>
  <Application>Microsoft Office PowerPoint</Application>
  <PresentationFormat>Ekran Gösterisi (4:3)</PresentationFormat>
  <Paragraphs>213</Paragraphs>
  <Slides>22</Slides>
  <Notes>11</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22</vt:i4>
      </vt:variant>
    </vt:vector>
  </HeadingPairs>
  <TitlesOfParts>
    <vt:vector size="31" baseType="lpstr">
      <vt:lpstr>MS PGothic</vt:lpstr>
      <vt:lpstr>MS PGothic</vt:lpstr>
      <vt:lpstr>Arial</vt:lpstr>
      <vt:lpstr>Arial Narrow</vt:lpstr>
      <vt:lpstr>Calibri</vt:lpstr>
      <vt:lpstr>Segoe UI</vt:lpstr>
      <vt:lpstr>Times New Roman</vt:lpstr>
      <vt:lpstr>Wingdings</vt:lpstr>
      <vt:lpstr>Office Theme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Cybercrime Training for Judges and Prosecutors</dc:title>
  <dc:creator>ERENOGLU CONSULTANCY TRANSLATION</dc:creator>
  <dc:description>ERENOGLU CONSULTANCY TRANSLATION_x000d_
GSM    : (+90 532) 235 58 23_x000d_
Tel         : (+90 312) 441 91 00 (pbx)_x000d_
Web      : www.erenoglu.com.tr_x000d_
e-mail   : erenoglu@erenoglu.com.tr_x000d_
ANKARA – TURKIYE (TURKEY)_x000d_
</dc:description>
  <cp:lastModifiedBy>CP</cp:lastModifiedBy>
  <cp:revision>309</cp:revision>
  <dcterms:created xsi:type="dcterms:W3CDTF">2012-01-25T15:22:10Z</dcterms:created>
  <dcterms:modified xsi:type="dcterms:W3CDTF">2021-04-11T22:52:31Z</dcterms:modified>
</cp:coreProperties>
</file>