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418" r:id="rId2"/>
    <p:sldId id="454" r:id="rId3"/>
    <p:sldId id="1436" r:id="rId4"/>
    <p:sldId id="570" r:id="rId5"/>
    <p:sldId id="1437" r:id="rId6"/>
    <p:sldId id="569" r:id="rId7"/>
    <p:sldId id="1438" r:id="rId8"/>
    <p:sldId id="1435" r:id="rId9"/>
    <p:sldId id="45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CD8423E-0CCD-48E0-A715-3EC094151D76}">
          <p14:sldIdLst>
            <p14:sldId id="418"/>
          </p14:sldIdLst>
        </p14:section>
        <p14:section name="Section 1" id="{DEED0A68-EF9C-4733-ADAA-766A859E58BB}">
          <p14:sldIdLst>
            <p14:sldId id="454"/>
            <p14:sldId id="1436"/>
            <p14:sldId id="570"/>
            <p14:sldId id="1437"/>
            <p14:sldId id="569"/>
            <p14:sldId id="1438"/>
            <p14:sldId id="1435"/>
          </p14:sldIdLst>
        </p14:section>
        <p14:section name="Conclusions" id="{AD901706-933A-4282-831D-2F305081F9D7}">
          <p14:sldIdLst>
            <p14:sldId id="4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1073" autoAdjust="0"/>
  </p:normalViewPr>
  <p:slideViewPr>
    <p:cSldViewPr snapToGrid="0">
      <p:cViewPr varScale="1">
        <p:scale>
          <a:sx n="51" d="100"/>
          <a:sy n="51" d="100"/>
        </p:scale>
        <p:origin x="18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20/03/2021</a:t>
            </a:fld>
            <a:endParaRPr lang="ka-G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‹#›</a:t>
            </a:fld>
            <a:endParaRPr lang="ka-GE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a-GE" smtClean="0"/>
              <a:t>ამ სესიის ხანგრძლივობა 90 წუთია.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</a:t>
            </a:fld>
            <a:endParaRPr lang="ka-GE" altLang="en-US"/>
          </a:p>
        </p:txBody>
      </p:sp>
    </p:spTree>
    <p:extLst>
      <p:ext uri="{BB962C8B-B14F-4D97-AF65-F5344CB8AC3E}">
        <p14:creationId xmlns:p14="http://schemas.microsoft.com/office/powerpoint/2010/main" val="1575664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921687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888027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57838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089477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423989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910896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288319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9</a:t>
            </a:fld>
            <a:endParaRPr lang="ka-GE"/>
          </a:p>
        </p:txBody>
      </p:sp>
    </p:spTree>
    <p:extLst>
      <p:ext uri="{BB962C8B-B14F-4D97-AF65-F5344CB8AC3E}">
        <p14:creationId xmlns:p14="http://schemas.microsoft.com/office/powerpoint/2010/main" val="1766072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53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20/03/2021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638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8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0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a-GE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</a:t>
            </a: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00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xmlns="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xmlns="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xmlns="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34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xmlns="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D9BE315B-93AB-4182-A682-D2D6C37D4D2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4840FB52-8F74-4C62-BC14-146E373525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AD8571B3-F2B3-4C41-8AB6-8D4158A1697F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C0713AAC-84AF-4971-8FCB-8CABFE853D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a-GE" altLang="en-US" sz="900" b="1" i="0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</a:t>
            </a:r>
            <a:r>
              <a:rPr lang="en-US" altLang="en-US" sz="900" b="1" i="0" baseline="0" dirty="0">
                <a:solidFill>
                  <a:srgbClr val="FFFFFF"/>
                </a:solidFill>
                <a:latin typeface="Verdana" panose="020B0604030504040204" pitchFamily="34" charset="0"/>
              </a:rPr>
              <a:t>			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307588A1-E747-44DA-B866-F09C9C76894B}"/>
              </a:ext>
            </a:extLst>
          </p:cNvPr>
          <p:cNvSpPr txBox="1">
            <a:spLocks/>
          </p:cNvSpPr>
          <p:nvPr userDrawn="1"/>
        </p:nvSpPr>
        <p:spPr>
          <a:xfrm>
            <a:off x="7086600" y="6588125"/>
            <a:ext cx="2057400" cy="28581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9C04F3A-82BD-4011-AADB-1F79FD7DF4BC}" type="slidenum">
              <a:rPr lang="en-GB" sz="900" b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algn="r"/>
              <a:t>‹#›</a:t>
            </a:fld>
            <a:endParaRPr lang="ka-GE" sz="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54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77" r:id="rId8"/>
    <p:sldLayoutId id="2147483671" r:id="rId9"/>
    <p:sldLayoutId id="2147483678" r:id="rId10"/>
    <p:sldLayoutId id="214748368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pic>
        <p:nvPicPr>
          <p:cNvPr id="2054" name="Picture 8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B2A2B581-F8BC-48D4-AF7E-AAF0CE80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888" y="5895091"/>
            <a:ext cx="53482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ka-GE" altLang="en-US" sz="1400" b="1" dirty="0">
                <a:latin typeface="+mn-lt"/>
              </a:rPr>
              <a:t>კუმასი, განა</a:t>
            </a:r>
          </a:p>
          <a:p>
            <a:pPr algn="ctr">
              <a:spcBef>
                <a:spcPct val="0"/>
              </a:spcBef>
              <a:buNone/>
            </a:pPr>
            <a:r>
              <a:rPr lang="ka-GE" altLang="en-US" sz="1400" b="1" dirty="0">
                <a:latin typeface="+mn-lt"/>
              </a:rPr>
              <a:t>2020 წლის 19-23 ოქტომბერი</a:t>
            </a:r>
            <a:endParaRPr lang="ka-GE" altLang="en-US" sz="1600" b="1" dirty="0">
              <a:latin typeface="+mn-lt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1177588"/>
            <a:ext cx="8599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a-GE" altLang="en-US" sz="1600" b="1" dirty="0">
                <a:latin typeface="+mn-lt"/>
              </a:rPr>
              <a:t>გაცნობითი სასწავლო კურსი მოსამართლეებისთვის კიბერდანაშაულისა და ელექტრონული მტკიცებულებების თემაზე</a:t>
            </a:r>
            <a:endParaRPr lang="ka-GE" altLang="en-US" sz="1600" i="1" dirty="0">
              <a:latin typeface="+mn-lt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8E10D22F-0195-4591-8749-8E5AC4580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56" y="2782669"/>
            <a:ext cx="85994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ka-GE" altLang="en-US" sz="3600" b="1" dirty="0" smtClean="0">
                <a:latin typeface="+mn-lt"/>
              </a:rPr>
              <a:t>წინასწარი </a:t>
            </a:r>
            <a:r>
              <a:rPr lang="ka-GE" altLang="en-US" sz="3600" b="1" dirty="0">
                <a:latin typeface="+mn-lt"/>
              </a:rPr>
              <a:t>და პოსტ-გამოკითხვის შედეგები</a:t>
            </a:r>
            <a:endParaRPr lang="ka-GE" altLang="en-US" sz="16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ka-GE" sz="3200" dirty="0" smtClean="0">
                <a:solidFill>
                  <a:schemeClr val="bg1"/>
                </a:solidFill>
                <a:latin typeface="Verdana" charset="0"/>
              </a:rPr>
              <a:t>წინასწარი გამოკითხვის </a:t>
            </a:r>
            <a:r>
              <a:rPr lang="ka-GE" sz="3200" dirty="0">
                <a:solidFill>
                  <a:schemeClr val="bg1"/>
                </a:solidFill>
                <a:latin typeface="Verdana" charset="0"/>
              </a:rPr>
              <a:t>შედეგები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48C865B6-FA0F-40A2-BC45-4236DE894B7E}"/>
              </a:ext>
            </a:extLst>
          </p:cNvPr>
          <p:cNvSpPr>
            <a:spLocks noGrp="1"/>
          </p:cNvSpPr>
          <p:nvPr/>
        </p:nvSpPr>
        <p:spPr bwMode="auto">
          <a:xfrm>
            <a:off x="457200" y="1475232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ka-GE" b="1" dirty="0" smtClean="0"/>
              <a:t>25</a:t>
            </a:r>
            <a:r>
              <a:rPr lang="ka-GE" dirty="0" smtClean="0"/>
              <a:t> სწორი ან მცდარი მტკიცება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ka-GE" dirty="0" smtClean="0"/>
              <a:t>წინასწარი გამოკითხვის </a:t>
            </a:r>
            <a:r>
              <a:rPr lang="ka-GE" b="1" dirty="0"/>
              <a:t>38</a:t>
            </a:r>
            <a:r>
              <a:rPr lang="ka-GE" dirty="0"/>
              <a:t> რესპონდენტი</a:t>
            </a:r>
            <a:endParaRPr lang="ka-GE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ka-GE" dirty="0"/>
              <a:t>გასვლითი ქულა: </a:t>
            </a:r>
            <a:r>
              <a:rPr lang="ka-GE" b="1" dirty="0"/>
              <a:t>13/25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ka-GE" sz="3200" b="1" dirty="0"/>
              <a:t>38</a:t>
            </a:r>
            <a:r>
              <a:rPr lang="ka-GE" sz="3200" dirty="0"/>
              <a:t> რესპონდენტიდან </a:t>
            </a:r>
          </a:p>
          <a:p>
            <a:pPr lvl="3" eaLnBrk="1" fontAlgn="auto" hangingPunct="1">
              <a:spcAft>
                <a:spcPts val="0"/>
              </a:spcAft>
              <a:defRPr/>
            </a:pPr>
            <a:r>
              <a:rPr lang="ka-GE" sz="3200" dirty="0" smtClean="0"/>
              <a:t>  </a:t>
            </a:r>
            <a:r>
              <a:rPr lang="ka-GE" sz="3200" b="1" dirty="0" smtClean="0"/>
              <a:t>34</a:t>
            </a:r>
            <a:r>
              <a:rPr lang="ka-GE" sz="3200" dirty="0" smtClean="0"/>
              <a:t>-მა მიიღო 13 ან მეტი ქულა</a:t>
            </a:r>
            <a:r>
              <a:rPr lang="ka-GE" sz="3200" dirty="0"/>
              <a:t> </a:t>
            </a:r>
          </a:p>
          <a:p>
            <a:pPr marL="1371600" lvl="3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a-GE" sz="32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ka-GE" sz="3800" dirty="0"/>
              <a:t>ჩააბარა რესპონდენტების </a:t>
            </a:r>
            <a:r>
              <a:rPr lang="ka-GE" sz="3800" b="1" dirty="0">
                <a:solidFill>
                  <a:srgbClr val="C00000"/>
                </a:solidFill>
              </a:rPr>
              <a:t>89%-</a:t>
            </a:r>
            <a:r>
              <a:rPr lang="ka-GE" sz="3800" b="1" dirty="0" smtClean="0">
                <a:solidFill>
                  <a:srgbClr val="C00000"/>
                </a:solidFill>
              </a:rPr>
              <a:t>მა</a:t>
            </a:r>
            <a:endParaRPr lang="ka-GE" sz="3800" dirty="0"/>
          </a:p>
        </p:txBody>
      </p:sp>
    </p:spTree>
    <p:extLst>
      <p:ext uri="{BB962C8B-B14F-4D97-AF65-F5344CB8AC3E}">
        <p14:creationId xmlns:p14="http://schemas.microsoft.com/office/powerpoint/2010/main" val="27357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ka-GE" sz="3200" dirty="0" smtClean="0">
                <a:solidFill>
                  <a:schemeClr val="bg1"/>
                </a:solidFill>
                <a:latin typeface="Verdana" charset="0"/>
              </a:rPr>
              <a:t>წინასწარი გამოკითხვის </a:t>
            </a:r>
            <a:r>
              <a:rPr lang="ka-GE" sz="3200" dirty="0">
                <a:solidFill>
                  <a:schemeClr val="bg1"/>
                </a:solidFill>
                <a:latin typeface="Verdana" charset="0"/>
              </a:rPr>
              <a:t>შედეგები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48C865B6-FA0F-40A2-BC45-4236DE894B7E}"/>
              </a:ext>
            </a:extLst>
          </p:cNvPr>
          <p:cNvSpPr>
            <a:spLocks noGrp="1"/>
          </p:cNvSpPr>
          <p:nvPr/>
        </p:nvSpPr>
        <p:spPr bwMode="auto">
          <a:xfrm>
            <a:off x="457200" y="1475232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ka-GE" b="1" dirty="0" smtClean="0"/>
              <a:t>25</a:t>
            </a:r>
            <a:r>
              <a:rPr lang="ka-GE" dirty="0" smtClean="0"/>
              <a:t> სწორი ან მცდარი მტკიცება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ka-GE" dirty="0" smtClean="0"/>
              <a:t>წინასწარი გამოკითხვის </a:t>
            </a:r>
            <a:r>
              <a:rPr lang="ka-GE" b="1" dirty="0"/>
              <a:t>38</a:t>
            </a:r>
            <a:r>
              <a:rPr lang="ka-GE" dirty="0"/>
              <a:t> რესპონდენტი</a:t>
            </a:r>
            <a:endParaRPr lang="ka-GE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ka-GE" dirty="0"/>
              <a:t>გასვლითი ქულა: </a:t>
            </a:r>
            <a:r>
              <a:rPr lang="ka-GE" b="1" dirty="0"/>
              <a:t>13/25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ka-GE" sz="3200" b="1" dirty="0"/>
              <a:t>38</a:t>
            </a:r>
            <a:r>
              <a:rPr lang="ka-GE" sz="3200" dirty="0"/>
              <a:t> რესპონდენტიდან </a:t>
            </a:r>
          </a:p>
          <a:p>
            <a:pPr lvl="3" eaLnBrk="1" fontAlgn="auto" hangingPunct="1">
              <a:spcAft>
                <a:spcPts val="0"/>
              </a:spcAft>
              <a:defRPr/>
            </a:pPr>
            <a:r>
              <a:rPr lang="ka-GE" sz="3200" dirty="0" smtClean="0"/>
              <a:t>  </a:t>
            </a:r>
            <a:r>
              <a:rPr lang="ka-GE" sz="3200" b="1" dirty="0" smtClean="0"/>
              <a:t>X</a:t>
            </a:r>
            <a:r>
              <a:rPr lang="ka-GE" sz="3200" dirty="0" smtClean="0"/>
              <a:t>-მა მიიღო 13 ან მეტი ქულა</a:t>
            </a:r>
            <a:r>
              <a:rPr lang="ka-GE" sz="3200" dirty="0"/>
              <a:t> </a:t>
            </a:r>
          </a:p>
          <a:p>
            <a:pPr marL="1371600" lvl="3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a-GE" sz="32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ka-GE" sz="3800" dirty="0"/>
              <a:t>ჩააბარა რესპონდენტების </a:t>
            </a:r>
            <a:r>
              <a:rPr lang="ka-GE" sz="3800" b="1" dirty="0">
                <a:solidFill>
                  <a:srgbClr val="C00000"/>
                </a:solidFill>
              </a:rPr>
              <a:t>X%-</a:t>
            </a:r>
            <a:r>
              <a:rPr lang="ka-GE" sz="3800" b="1" dirty="0" smtClean="0">
                <a:solidFill>
                  <a:srgbClr val="C00000"/>
                </a:solidFill>
              </a:rPr>
              <a:t>მა</a:t>
            </a:r>
            <a:endParaRPr lang="ka-GE" sz="3800" dirty="0"/>
          </a:p>
        </p:txBody>
      </p:sp>
    </p:spTree>
    <p:extLst>
      <p:ext uri="{BB962C8B-B14F-4D97-AF65-F5344CB8AC3E}">
        <p14:creationId xmlns:p14="http://schemas.microsoft.com/office/powerpoint/2010/main" val="19996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ka-GE" sz="3200" dirty="0" smtClean="0">
                <a:solidFill>
                  <a:schemeClr val="bg1"/>
                </a:solidFill>
                <a:latin typeface="Verdana" charset="0"/>
              </a:rPr>
              <a:t>წინასწარი გამოკითხვის </a:t>
            </a:r>
            <a:r>
              <a:rPr lang="ka-GE" sz="3200" dirty="0">
                <a:solidFill>
                  <a:schemeClr val="bg1"/>
                </a:solidFill>
                <a:latin typeface="Verdana" charset="0"/>
              </a:rPr>
              <a:t>შედეგები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E9EB889-9A23-479E-8E7F-1D7A237CB6F9}"/>
              </a:ext>
            </a:extLst>
          </p:cNvPr>
          <p:cNvSpPr>
            <a:spLocks noGrp="1"/>
          </p:cNvSpPr>
          <p:nvPr/>
        </p:nvSpPr>
        <p:spPr bwMode="auto">
          <a:xfrm>
            <a:off x="457200" y="5073041"/>
            <a:ext cx="8229600" cy="144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a-GE" sz="2800" dirty="0"/>
              <a:t>უმაღლესი ქულა = </a:t>
            </a:r>
            <a:r>
              <a:rPr lang="ka-GE" sz="3600" b="1" dirty="0">
                <a:solidFill>
                  <a:srgbClr val="C00000"/>
                </a:solidFill>
              </a:rPr>
              <a:t>22</a:t>
            </a:r>
            <a:r>
              <a:rPr lang="ka-GE" sz="2800" b="1" dirty="0"/>
              <a:t>/25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a-GE" sz="2800" dirty="0"/>
              <a:t>ყველაზე დაბალი ქულა = </a:t>
            </a:r>
            <a:r>
              <a:rPr lang="ka-GE" sz="3600" b="1" dirty="0">
                <a:solidFill>
                  <a:srgbClr val="C00000"/>
                </a:solidFill>
              </a:rPr>
              <a:t>3</a:t>
            </a:r>
            <a:r>
              <a:rPr lang="ka-GE" sz="2800" b="1" dirty="0"/>
              <a:t>/25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a-GE" b="1" dirty="0" smtClean="0"/>
              <a:t>38</a:t>
            </a:r>
            <a:r>
              <a:rPr lang="ka-GE" dirty="0" smtClean="0"/>
              <a:t> რესპონდენტის საშუალო ქულა: </a:t>
            </a:r>
            <a:r>
              <a:rPr lang="ka-GE" sz="3900" b="1" dirty="0">
                <a:solidFill>
                  <a:srgbClr val="C00000"/>
                </a:solidFill>
              </a:rPr>
              <a:t>16</a:t>
            </a:r>
            <a:r>
              <a:rPr lang="ka-GE" b="1" dirty="0"/>
              <a:t>/25</a:t>
            </a:r>
            <a:r>
              <a:rPr lang="ka-GE" dirty="0" smtClean="0"/>
              <a:t> </a:t>
            </a:r>
            <a:endParaRPr lang="ka-GE" sz="28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a-GE" sz="260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5B18BFA9-7D47-4206-90BE-85048EBC1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706536"/>
              </p:ext>
            </p:extLst>
          </p:nvPr>
        </p:nvGraphicFramePr>
        <p:xfrm>
          <a:off x="772391" y="1298779"/>
          <a:ext cx="3283528" cy="36958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1764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670160416"/>
                    </a:ext>
                  </a:extLst>
                </a:gridCol>
                <a:gridCol w="1641764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0816311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dirty="0" err="1">
                          <a:latin typeface="Sylfaen" panose="010A0502050306030303" pitchFamily="18" charset="0"/>
                        </a:rPr>
                        <a:t>ქულა</a:t>
                      </a:r>
                      <a:endParaRPr dirty="0">
                        <a:latin typeface="Sylfaen" panose="010A0502050306030303" pitchFamily="18" charset="0"/>
                      </a:endParaRPr>
                    </a:p>
                    <a:p>
                      <a:pPr algn="ctr"/>
                      <a:r>
                        <a:rPr dirty="0">
                          <a:latin typeface="Sylfaen" panose="010A0502050306030303" pitchFamily="18" charset="0"/>
                        </a:rPr>
                        <a:t>(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სულ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= 25)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 err="1">
                          <a:latin typeface="Sylfaen" panose="010A0502050306030303" pitchFamily="18" charset="0"/>
                        </a:rPr>
                        <a:t>რესპონდენტების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რაოდენობა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, 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რომლებმაც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მიიღეს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ქულა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836482844"/>
                  </a:ext>
                </a:extLst>
              </a:tr>
              <a:tr h="378653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22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428115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21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4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861708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20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529620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19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827490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18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5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475285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17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>
                          <a:latin typeface="Sylfaen" panose="010A0502050306030303" pitchFamily="18" charset="0"/>
                        </a:rPr>
                        <a:t>6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605968499"/>
                  </a:ext>
                </a:extLst>
              </a:tr>
            </a:tbl>
          </a:graphicData>
        </a:graphic>
      </p:graphicFrame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7E74EB99-D628-40CD-A7EA-BFE7D3E5C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694665"/>
              </p:ext>
            </p:extLst>
          </p:nvPr>
        </p:nvGraphicFramePr>
        <p:xfrm>
          <a:off x="5088081" y="1298779"/>
          <a:ext cx="3283528" cy="3688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1764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670160416"/>
                    </a:ext>
                  </a:extLst>
                </a:gridCol>
                <a:gridCol w="1641764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0816311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dirty="0" err="1">
                          <a:latin typeface="Sylfaen" panose="010A0502050306030303" pitchFamily="18" charset="0"/>
                        </a:rPr>
                        <a:t>ქულა</a:t>
                      </a:r>
                      <a:endParaRPr dirty="0">
                        <a:latin typeface="Sylfaen" panose="010A0502050306030303" pitchFamily="18" charset="0"/>
                      </a:endParaRPr>
                    </a:p>
                    <a:p>
                      <a:pPr algn="ctr"/>
                      <a:r>
                        <a:rPr dirty="0">
                          <a:latin typeface="Sylfaen" panose="010A0502050306030303" pitchFamily="18" charset="0"/>
                        </a:rPr>
                        <a:t>(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სულ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= 25)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 err="1">
                          <a:latin typeface="Sylfaen" panose="010A0502050306030303" pitchFamily="18" charset="0"/>
                        </a:rPr>
                        <a:t>რესპონდენტების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რაოდენობა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, </a:t>
                      </a:r>
                      <a:r>
                        <a:rPr dirty="0" err="1" smtClean="0">
                          <a:latin typeface="Sylfaen" panose="010A0502050306030303" pitchFamily="18" charset="0"/>
                        </a:rPr>
                        <a:t>რომლებმაც</a:t>
                      </a:r>
                      <a:r>
                        <a:rPr dirty="0" smtClean="0">
                          <a:latin typeface="Sylfaen" panose="010A0502050306030303" pitchFamily="18" charset="0"/>
                        </a:rPr>
                        <a:t> 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მიიღეს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ქულა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83648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16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6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288217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15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7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178637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14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3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839506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11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2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4207224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10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1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068472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3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>
                          <a:latin typeface="Sylfaen" panose="010A0502050306030303" pitchFamily="18" charset="0"/>
                        </a:rPr>
                        <a:t>1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146273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50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ka-GE" sz="3200" dirty="0">
                <a:solidFill>
                  <a:schemeClr val="bg1"/>
                </a:solidFill>
                <a:latin typeface="Verdana" charset="0"/>
              </a:rPr>
              <a:t>პოსტ-გამოკითხვის შედეგები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E9EB889-9A23-479E-8E7F-1D7A237CB6F9}"/>
              </a:ext>
            </a:extLst>
          </p:cNvPr>
          <p:cNvSpPr>
            <a:spLocks noGrp="1"/>
          </p:cNvSpPr>
          <p:nvPr/>
        </p:nvSpPr>
        <p:spPr bwMode="auto">
          <a:xfrm>
            <a:off x="457200" y="4726971"/>
            <a:ext cx="8229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a-GE" sz="2800" dirty="0"/>
              <a:t>უმაღლესი ქულა = </a:t>
            </a:r>
            <a:r>
              <a:rPr lang="ka-GE" sz="3600" b="1" dirty="0">
                <a:solidFill>
                  <a:srgbClr val="C00000"/>
                </a:solidFill>
              </a:rPr>
              <a:t>X</a:t>
            </a:r>
            <a:r>
              <a:rPr lang="ka-GE" sz="2800" b="1" dirty="0"/>
              <a:t>/25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a-GE" sz="2800" dirty="0"/>
              <a:t>ყველაზე დაბალი ქულა = </a:t>
            </a:r>
            <a:r>
              <a:rPr lang="ka-GE" sz="3600" b="1" dirty="0">
                <a:solidFill>
                  <a:srgbClr val="C00000"/>
                </a:solidFill>
              </a:rPr>
              <a:t>X</a:t>
            </a:r>
            <a:r>
              <a:rPr lang="ka-GE" sz="2800" b="1" dirty="0"/>
              <a:t>/25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a-GE" b="1" smtClean="0"/>
              <a:t>38</a:t>
            </a:r>
            <a:r>
              <a:rPr lang="ka-GE" smtClean="0"/>
              <a:t> რესპონდენტის საშუალო ქულა: </a:t>
            </a:r>
            <a:r>
              <a:rPr lang="ka-GE" sz="3900" b="1" dirty="0">
                <a:solidFill>
                  <a:srgbClr val="C00000"/>
                </a:solidFill>
              </a:rPr>
              <a:t>X</a:t>
            </a:r>
            <a:r>
              <a:rPr lang="ka-GE" b="1" dirty="0"/>
              <a:t>/25</a:t>
            </a:r>
            <a:r>
              <a:rPr lang="ka-GE" smtClean="0"/>
              <a:t> </a:t>
            </a:r>
            <a:endParaRPr lang="ka-GE" sz="28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a-GE" sz="260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5B18BFA9-7D47-4206-90BE-85048EBC1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667053"/>
              </p:ext>
            </p:extLst>
          </p:nvPr>
        </p:nvGraphicFramePr>
        <p:xfrm>
          <a:off x="772390" y="1407653"/>
          <a:ext cx="3283528" cy="33250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1764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670160416"/>
                    </a:ext>
                  </a:extLst>
                </a:gridCol>
                <a:gridCol w="1641764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0816311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dirty="0" err="1">
                          <a:latin typeface="Sylfaen" panose="010A0502050306030303" pitchFamily="18" charset="0"/>
                        </a:rPr>
                        <a:t>ქულა</a:t>
                      </a:r>
                      <a:endParaRPr dirty="0">
                        <a:latin typeface="Sylfaen" panose="010A0502050306030303" pitchFamily="18" charset="0"/>
                      </a:endParaRPr>
                    </a:p>
                    <a:p>
                      <a:pPr algn="ctr"/>
                      <a:r>
                        <a:rPr dirty="0">
                          <a:latin typeface="Sylfaen" panose="010A0502050306030303" pitchFamily="18" charset="0"/>
                        </a:rPr>
                        <a:t>(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სულ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= 25)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Sylfaen" panose="010A0502050306030303" pitchFamily="18" charset="0"/>
                        </a:rPr>
                        <a:t>რესპონდენტების რაოდენობა, რომლებმაც მიიღეს ქულა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836482844"/>
                  </a:ext>
                </a:extLst>
              </a:tr>
              <a:tr h="378653"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428115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861708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529620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827490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475285751"/>
                  </a:ext>
                </a:extLst>
              </a:tr>
            </a:tbl>
          </a:graphicData>
        </a:graphic>
      </p:graphicFrame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7E74EB99-D628-40CD-A7EA-BFE7D3E5C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039176"/>
              </p:ext>
            </p:extLst>
          </p:nvPr>
        </p:nvGraphicFramePr>
        <p:xfrm>
          <a:off x="5088082" y="1407653"/>
          <a:ext cx="3283528" cy="33250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1764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670160416"/>
                    </a:ext>
                  </a:extLst>
                </a:gridCol>
                <a:gridCol w="1641764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0816311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dirty="0" err="1">
                          <a:latin typeface="Sylfaen" panose="010A0502050306030303" pitchFamily="18" charset="0"/>
                        </a:rPr>
                        <a:t>ქულა</a:t>
                      </a:r>
                      <a:endParaRPr dirty="0">
                        <a:latin typeface="Sylfaen" panose="010A0502050306030303" pitchFamily="18" charset="0"/>
                      </a:endParaRPr>
                    </a:p>
                    <a:p>
                      <a:pPr algn="ctr"/>
                      <a:r>
                        <a:rPr dirty="0">
                          <a:latin typeface="Sylfaen" panose="010A0502050306030303" pitchFamily="18" charset="0"/>
                        </a:rPr>
                        <a:t>(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სულ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= 25)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Sylfaen" panose="010A0502050306030303" pitchFamily="18" charset="0"/>
                        </a:rPr>
                        <a:t>რესპონდენტების რაოდენობა, რომლებმაც მიიღეს ქულა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836482844"/>
                  </a:ext>
                </a:extLst>
              </a:tr>
              <a:tr h="378653"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428115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861708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529620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827490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475285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54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DE974242-FF53-4593-B366-0A7E5E8B8A35}"/>
              </a:ext>
            </a:extLst>
          </p:cNvPr>
          <p:cNvSpPr>
            <a:spLocks noGrp="1"/>
          </p:cNvSpPr>
          <p:nvPr/>
        </p:nvSpPr>
        <p:spPr bwMode="auto">
          <a:xfrm>
            <a:off x="457200" y="1204119"/>
            <a:ext cx="82296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None/>
            </a:pPr>
            <a:r>
              <a:rPr lang="ka-GE" sz="2800" dirty="0" smtClean="0"/>
              <a:t>წინასწარი გამოკითხვის რესპონდენტებმა </a:t>
            </a:r>
            <a:r>
              <a:rPr lang="ka-GE" sz="2800" b="1" dirty="0" smtClean="0"/>
              <a:t>მტკიცება N24</a:t>
            </a:r>
            <a:r>
              <a:rPr lang="ka-GE" sz="2800" dirty="0" smtClean="0"/>
              <a:t> მიიჩნიეს უმარტივესად, რადგან მას </a:t>
            </a:r>
            <a:r>
              <a:rPr lang="ka-GE" sz="2800" b="1" dirty="0" smtClean="0"/>
              <a:t>38 რესპონდენტიდან 36-მა</a:t>
            </a:r>
            <a:r>
              <a:rPr lang="ka-GE" sz="2800" dirty="0" smtClean="0"/>
              <a:t> უპასუხა</a:t>
            </a:r>
            <a:r>
              <a:rPr lang="de-DE" sz="2800" dirty="0" smtClean="0"/>
              <a:t> </a:t>
            </a:r>
            <a:r>
              <a:rPr lang="ka-GE" sz="2800" dirty="0" smtClean="0"/>
              <a:t>სწორად.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ka-GE" altLang="en-US" sz="2800" dirty="0"/>
          </a:p>
          <a:p>
            <a:pPr eaLnBrk="1" hangingPunct="1">
              <a:buNone/>
            </a:pPr>
            <a:r>
              <a:rPr lang="ka-GE" sz="2800" dirty="0"/>
              <a:t>წინასწარი გამოკითხვის </a:t>
            </a:r>
            <a:r>
              <a:rPr lang="ka-GE" sz="2800" dirty="0" smtClean="0"/>
              <a:t>რესპონდენტებმა </a:t>
            </a:r>
            <a:r>
              <a:rPr lang="ka-GE" sz="2800" b="1" dirty="0" smtClean="0"/>
              <a:t>მტკიცება N12</a:t>
            </a:r>
            <a:r>
              <a:rPr lang="ka-GE" sz="2800" dirty="0" smtClean="0"/>
              <a:t> მიიჩნიეს ურთულესად, რადგან მას </a:t>
            </a:r>
            <a:r>
              <a:rPr lang="ka-GE" sz="2800" b="1" dirty="0" smtClean="0"/>
              <a:t>38 რესპონდენტიდან 1-მა</a:t>
            </a:r>
            <a:r>
              <a:rPr lang="ka-GE" sz="2800" dirty="0" smtClean="0"/>
              <a:t> უპასუხა სწორად.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ka-GE" altLang="en-US" sz="2800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7649D042-92AB-462E-B2AA-46D4BF7F7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ka-GE" sz="3200" dirty="0" smtClean="0">
                <a:solidFill>
                  <a:schemeClr val="bg1"/>
                </a:solidFill>
                <a:latin typeface="Verdana" charset="0"/>
              </a:rPr>
              <a:t>წინასწარი გამოკითხვის </a:t>
            </a:r>
            <a:r>
              <a:rPr lang="ka-GE" sz="3200" dirty="0">
                <a:solidFill>
                  <a:schemeClr val="bg1"/>
                </a:solidFill>
                <a:latin typeface="Verdana" charset="0"/>
              </a:rPr>
              <a:t>შედეგები</a:t>
            </a:r>
          </a:p>
        </p:txBody>
      </p:sp>
    </p:spTree>
    <p:extLst>
      <p:ext uri="{BB962C8B-B14F-4D97-AF65-F5344CB8AC3E}">
        <p14:creationId xmlns:p14="http://schemas.microsoft.com/office/powerpoint/2010/main" val="54346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DE974242-FF53-4593-B366-0A7E5E8B8A35}"/>
              </a:ext>
            </a:extLst>
          </p:cNvPr>
          <p:cNvSpPr>
            <a:spLocks noGrp="1"/>
          </p:cNvSpPr>
          <p:nvPr/>
        </p:nvSpPr>
        <p:spPr bwMode="auto">
          <a:xfrm>
            <a:off x="457200" y="1204119"/>
            <a:ext cx="82296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ka-GE" sz="2800" dirty="0" smtClean="0"/>
              <a:t>პოსტ-გამოკითხვის რესპონდენტებმა </a:t>
            </a:r>
            <a:r>
              <a:rPr lang="ka-GE" sz="2800" b="1" dirty="0" smtClean="0"/>
              <a:t>მტკიცება NX</a:t>
            </a:r>
            <a:r>
              <a:rPr lang="ka-GE" sz="2800" dirty="0" smtClean="0"/>
              <a:t> მიიჩნიეს უმარტივესად, რადგან მას </a:t>
            </a:r>
            <a:r>
              <a:rPr lang="ka-GE" sz="2800" b="1" dirty="0" smtClean="0"/>
              <a:t>38 რესპონდენტიდან X-მა</a:t>
            </a:r>
            <a:r>
              <a:rPr lang="ka-GE" sz="2800" dirty="0" smtClean="0"/>
              <a:t> უპასუხა სწორად.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ka-GE" altLang="en-US" sz="2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ka-GE" sz="2800" dirty="0" smtClean="0"/>
              <a:t>პოსტ-გამოკითხვის რესპონდენტებმა </a:t>
            </a:r>
            <a:r>
              <a:rPr lang="ka-GE" sz="2800" b="1" dirty="0" smtClean="0"/>
              <a:t>მტკიცება NX</a:t>
            </a:r>
            <a:r>
              <a:rPr lang="ka-GE" sz="2800" dirty="0" smtClean="0"/>
              <a:t> მიიჩნიეს ურთულესად, რადგან მას </a:t>
            </a:r>
            <a:r>
              <a:rPr lang="ka-GE" sz="2800" b="1" dirty="0" smtClean="0"/>
              <a:t>38 რესპონდენტიდან X-მა</a:t>
            </a:r>
            <a:r>
              <a:rPr lang="ka-GE" sz="2800" dirty="0" smtClean="0"/>
              <a:t> უპასუხა სწორად.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ka-GE" altLang="en-US" sz="2800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7649D042-92AB-462E-B2AA-46D4BF7F7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ka-GE" sz="3200" dirty="0">
                <a:solidFill>
                  <a:schemeClr val="bg1"/>
                </a:solidFill>
                <a:latin typeface="Verdana" charset="0"/>
              </a:rPr>
              <a:t>პოსტ-გამოკითხვის შედეგები</a:t>
            </a:r>
          </a:p>
        </p:txBody>
      </p:sp>
    </p:spTree>
    <p:extLst>
      <p:ext uri="{BB962C8B-B14F-4D97-AF65-F5344CB8AC3E}">
        <p14:creationId xmlns:p14="http://schemas.microsoft.com/office/powerpoint/2010/main" val="220540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77ABFA3-3903-4670-A522-D6F7BBE61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526600"/>
              </p:ext>
            </p:extLst>
          </p:nvPr>
        </p:nvGraphicFramePr>
        <p:xfrm>
          <a:off x="1207008" y="1457959"/>
          <a:ext cx="6729984" cy="52723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3328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350817507"/>
                    </a:ext>
                  </a:extLst>
                </a:gridCol>
                <a:gridCol w="2243328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060214925"/>
                    </a:ext>
                  </a:extLst>
                </a:gridCol>
                <a:gridCol w="2243328">
                  <a:extLst>
                    <a:ext uri="{9D8B030D-6E8A-4147-A177-3AD203B41FA5}">
                      <a16:col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906894239"/>
                    </a:ext>
                  </a:extLst>
                </a:gridCol>
              </a:tblGrid>
              <a:tr h="444912"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 err="1" smtClean="0">
                          <a:latin typeface="Sylfaen" panose="010A0502050306030303" pitchFamily="18" charset="0"/>
                        </a:rPr>
                        <a:t>წინასწარი</a:t>
                      </a:r>
                      <a:r>
                        <a:rPr dirty="0" smtClean="0">
                          <a:latin typeface="Sylfaen" panose="010A0502050306030303" pitchFamily="18" charset="0"/>
                        </a:rPr>
                        <a:t> </a:t>
                      </a:r>
                      <a:r>
                        <a:rPr dirty="0" err="1" smtClean="0">
                          <a:latin typeface="Sylfaen" panose="010A0502050306030303" pitchFamily="18" charset="0"/>
                        </a:rPr>
                        <a:t>გამოკითხვა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Sylfaen" panose="010A0502050306030303" pitchFamily="18" charset="0"/>
                        </a:rPr>
                        <a:t>პოსტ-გამოკითხვა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999559034"/>
                  </a:ext>
                </a:extLst>
              </a:tr>
              <a:tr h="444912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უმაღლესი ქულა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  <a:latin typeface="Sylfaen" panose="010A0502050306030303" pitchFamily="18" charset="0"/>
                        </a:rPr>
                        <a:t>22</a:t>
                      </a:r>
                      <a:r>
                        <a:rPr lang="en-US" b="1" dirty="0">
                          <a:latin typeface="Sylfaen" panose="010A0502050306030303" pitchFamily="18" charset="0"/>
                        </a:rPr>
                        <a:t>/25</a:t>
                      </a:r>
                      <a:endParaRPr lang="ka-GE" b="1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633416170"/>
                  </a:ext>
                </a:extLst>
              </a:tr>
              <a:tr h="444912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ყველაზე დაბალი ქულა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  <a:latin typeface="Sylfaen" panose="010A0502050306030303" pitchFamily="18" charset="0"/>
                        </a:rPr>
                        <a:t>3</a:t>
                      </a:r>
                      <a:r>
                        <a:rPr lang="en-US" b="1" dirty="0">
                          <a:latin typeface="Sylfaen" panose="010A0502050306030303" pitchFamily="18" charset="0"/>
                        </a:rPr>
                        <a:t>/25</a:t>
                      </a:r>
                      <a:endParaRPr lang="ka-GE" b="1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2834702168"/>
                  </a:ext>
                </a:extLst>
              </a:tr>
              <a:tr h="767930">
                <a:tc>
                  <a:txBody>
                    <a:bodyPr/>
                    <a:lstStyle/>
                    <a:p>
                      <a:r>
                        <a:rPr dirty="0" err="1">
                          <a:latin typeface="Sylfaen" panose="010A0502050306030303" pitchFamily="18" charset="0"/>
                        </a:rPr>
                        <a:t>რესპონდენტების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%, 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ვინც</a:t>
                      </a:r>
                      <a:r>
                        <a:rPr dirty="0">
                          <a:latin typeface="Sylfaen" panose="010A0502050306030303" pitchFamily="18" charset="0"/>
                        </a:rPr>
                        <a:t> </a:t>
                      </a:r>
                      <a:r>
                        <a:rPr dirty="0" err="1">
                          <a:latin typeface="Sylfaen" panose="010A0502050306030303" pitchFamily="18" charset="0"/>
                        </a:rPr>
                        <a:t>ჩააბარა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  <a:latin typeface="Sylfaen" panose="010A0502050306030303" pitchFamily="18" charset="0"/>
                        </a:rPr>
                        <a:t>89%</a:t>
                      </a:r>
                      <a:endParaRPr lang="ka-GE" b="1" dirty="0">
                        <a:solidFill>
                          <a:srgbClr val="C00000"/>
                        </a:solidFill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637056634"/>
                  </a:ext>
                </a:extLst>
              </a:tr>
              <a:tr h="76793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მონაწილეების საშუალო ქულა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  <a:latin typeface="Sylfaen" panose="010A0502050306030303" pitchFamily="18" charset="0"/>
                        </a:rPr>
                        <a:t>16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Sylfaen" panose="010A0502050306030303" pitchFamily="18" charset="0"/>
                        </a:rPr>
                        <a:t>/</a:t>
                      </a:r>
                      <a:r>
                        <a:rPr lang="en-US" b="1" dirty="0">
                          <a:latin typeface="Sylfaen" panose="010A0502050306030303" pitchFamily="18" charset="0"/>
                        </a:rPr>
                        <a:t>25</a:t>
                      </a:r>
                      <a:endParaRPr lang="ka-GE" b="1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254354755"/>
                  </a:ext>
                </a:extLst>
              </a:tr>
              <a:tr h="767930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პასუხის გასაცემად უმარტივესი მტკიცება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Sylfaen" panose="010A0502050306030303" pitchFamily="18" charset="0"/>
                        </a:rPr>
                        <a:t>N24</a:t>
                      </a:r>
                    </a:p>
                    <a:p>
                      <a:pPr algn="ctr"/>
                      <a:r>
                        <a:rPr lang="en-US" b="1" dirty="0">
                          <a:latin typeface="Sylfaen" panose="010A0502050306030303" pitchFamily="18" charset="0"/>
                        </a:rPr>
                        <a:t>38-დან 36</a:t>
                      </a:r>
                      <a:endParaRPr lang="ka-GE" b="1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836169129"/>
                  </a:ext>
                </a:extLst>
              </a:tr>
              <a:tr h="1097043">
                <a:tc>
                  <a:txBody>
                    <a:bodyPr/>
                    <a:lstStyle/>
                    <a:p>
                      <a:r>
                        <a:rPr>
                          <a:latin typeface="Sylfaen" panose="010A0502050306030303" pitchFamily="18" charset="0"/>
                        </a:rPr>
                        <a:t>პასუხის გასაცემად ურთულესი მტკიცება</a:t>
                      </a:r>
                      <a:endParaRPr lang="ka-GE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Sylfaen" panose="010A0502050306030303" pitchFamily="18" charset="0"/>
                        </a:rPr>
                        <a:t>N12</a:t>
                      </a:r>
                    </a:p>
                    <a:p>
                      <a:pPr algn="ctr"/>
                      <a:r>
                        <a:rPr lang="en-US" b="1" dirty="0">
                          <a:latin typeface="Sylfaen" panose="010A0502050306030303" pitchFamily="18" charset="0"/>
                        </a:rPr>
                        <a:t>38-დან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372540962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560E308D-F9E4-4CF8-A0EC-AD336D012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ka-GE" sz="3200" dirty="0" smtClean="0">
                <a:solidFill>
                  <a:schemeClr val="bg1"/>
                </a:solidFill>
                <a:latin typeface="Verdana" charset="0"/>
              </a:rPr>
              <a:t>წინასწარი </a:t>
            </a:r>
            <a:r>
              <a:rPr lang="ka-GE" sz="3200" dirty="0">
                <a:solidFill>
                  <a:schemeClr val="bg1"/>
                </a:solidFill>
                <a:latin typeface="Verdana" charset="0"/>
              </a:rPr>
              <a:t>და პოსტ-გამოკითხვის შედეგები</a:t>
            </a:r>
          </a:p>
        </p:txBody>
      </p:sp>
    </p:spTree>
    <p:extLst>
      <p:ext uri="{BB962C8B-B14F-4D97-AF65-F5344CB8AC3E}">
        <p14:creationId xmlns:p14="http://schemas.microsoft.com/office/powerpoint/2010/main" val="79245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pic>
        <p:nvPicPr>
          <p:cNvPr id="2054" name="Picture 8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B2A2B581-F8BC-48D4-AF7E-AAF0CE80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56" y="3105834"/>
            <a:ext cx="85994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a-GE" altLang="en-US" sz="3600" b="1" dirty="0">
                <a:latin typeface="Verdana" panose="020B0604030504040204" pitchFamily="34" charset="0"/>
              </a:rPr>
              <a:t>გმადლობთ!</a:t>
            </a:r>
            <a:endParaRPr lang="ka-GE" altLang="en-US" sz="1600" b="1" dirty="0">
              <a:latin typeface="Verdana" panose="020B060403050404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1177588"/>
            <a:ext cx="85994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a-GE" altLang="en-US" sz="1400" b="1" dirty="0">
                <a:latin typeface="Sylfaen" panose="010A0502050306030303" pitchFamily="18" charset="0"/>
              </a:rPr>
              <a:t>გაცნობითი სასწავლო კურსი მოსამართლეებისთვის კიბერდანაშაულისა და ელექტრონული მტკიცებულებების თემაზე</a:t>
            </a:r>
            <a:endParaRPr lang="ka-GE" altLang="en-US" sz="1400" i="1" dirty="0">
              <a:latin typeface="Sylfaen" panose="010A0502050306030303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id="{1870E6EC-4437-41D0-9C89-3670EB3E5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888" y="5895091"/>
            <a:ext cx="53482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ka-GE" altLang="en-US" sz="1400" b="1" dirty="0">
                <a:latin typeface="Sylfaen" panose="010A0502050306030303" pitchFamily="18" charset="0"/>
              </a:rPr>
              <a:t>კუმასი, განა</a:t>
            </a:r>
          </a:p>
          <a:p>
            <a:pPr algn="ctr">
              <a:spcBef>
                <a:spcPct val="0"/>
              </a:spcBef>
              <a:buNone/>
            </a:pPr>
            <a:r>
              <a:rPr lang="ka-GE" altLang="en-US" sz="1400" b="1" dirty="0">
                <a:latin typeface="Sylfaen" panose="010A0502050306030303" pitchFamily="18" charset="0"/>
              </a:rPr>
              <a:t>2020 წლის 19-23 ოქტომბერი</a:t>
            </a:r>
            <a:endParaRPr lang="ka-GE" altLang="en-US" sz="16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0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318</Words>
  <Application>Microsoft Office PowerPoint</Application>
  <PresentationFormat>On-screen Show (4:3)</PresentationFormat>
  <Paragraphs>96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ＭＳ Ｐゴシック</vt:lpstr>
      <vt:lpstr>ＭＳ Ｐゴシック</vt:lpstr>
      <vt:lpstr>Arial</vt:lpstr>
      <vt:lpstr>Calibri</vt:lpstr>
      <vt:lpstr>Calibri (heading)</vt:lpstr>
      <vt:lpstr>Calibri Light</vt:lpstr>
      <vt:lpstr>Sylfaen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Nino Ali</cp:lastModifiedBy>
  <cp:revision>123</cp:revision>
  <dcterms:created xsi:type="dcterms:W3CDTF">2020-10-07T11:36:01Z</dcterms:created>
  <dcterms:modified xsi:type="dcterms:W3CDTF">2021-03-20T07:36:41Z</dcterms:modified>
</cp:coreProperties>
</file>